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570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54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938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FC8BFBF-1F7C-4B08-A058-7A107BF9F5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608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62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030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241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442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04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58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72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53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A6EA4-D0FD-41CC-9A3C-30F219B6AF90}" type="datetimeFigureOut">
              <a:rPr lang="ru-RU" smtClean="0"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244F2-B414-4A2E-B537-E2326C4818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486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5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33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28.wmf"/><Relationship Id="rId22" Type="http://schemas.openxmlformats.org/officeDocument/2006/relationships/image" Target="../media/image3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6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6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898650" y="188913"/>
            <a:ext cx="5481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/>
              <a:t>Методы определения кислотности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195388" y="830263"/>
            <a:ext cx="6867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Определение кислотности в жидких гомогенных системах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627313" y="1406525"/>
            <a:ext cx="38179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/>
              <a:t>Кислотно-основное титрование</a:t>
            </a:r>
            <a:endParaRPr lang="ru-RU" altLang="ru-RU" baseline="-25000"/>
          </a:p>
        </p:txBody>
      </p:sp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68313" y="2349500"/>
          <a:ext cx="4164012" cy="324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SPW 11.0 Graph" r:id="rId3" imgW="5551200" imgH="4320360" progId="SigmaPlotGraphicObject.10">
                  <p:embed/>
                </p:oleObj>
              </mc:Choice>
              <mc:Fallback>
                <p:oleObj name="SPW 11.0 Graph" r:id="rId3" imgW="5551200" imgH="4320360" progId="SigmaPlotGraphicObject.1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349500"/>
                        <a:ext cx="4164012" cy="324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468313" y="2349500"/>
          <a:ext cx="4164012" cy="324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SPW 11.0 Graph" r:id="rId5" imgW="5551200" imgH="4320360" progId="SigmaPlotGraphicObject.10">
                  <p:embed/>
                </p:oleObj>
              </mc:Choice>
              <mc:Fallback>
                <p:oleObj name="SPW 11.0 Graph" r:id="rId5" imgW="5551200" imgH="4320360" progId="SigmaPlotGraphicObject.1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349500"/>
                        <a:ext cx="4164012" cy="324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914400" y="3787775"/>
            <a:ext cx="3365500" cy="2524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2000" bIns="108000" anchor="ctr"/>
          <a:lstStyle/>
          <a:p>
            <a:pPr algn="ctr"/>
            <a:r>
              <a:rPr lang="ru-RU" altLang="ru-RU"/>
              <a:t>      </a:t>
            </a:r>
            <a:r>
              <a:rPr lang="ru-RU" altLang="ru-RU" sz="1400" b="1"/>
              <a:t>рН перехода           индикатора</a:t>
            </a:r>
            <a:r>
              <a:rPr lang="ru-RU" altLang="ru-RU"/>
              <a:t>    </a:t>
            </a:r>
          </a:p>
        </p:txBody>
      </p:sp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4859338" y="2486025"/>
          <a:ext cx="4005262" cy="310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SPW 11.0 Graph" r:id="rId7" imgW="5339880" imgH="4137480" progId="SigmaPlotGraphicObject.10">
                  <p:embed/>
                </p:oleObj>
              </mc:Choice>
              <mc:Fallback>
                <p:oleObj name="SPW 11.0 Graph" r:id="rId7" imgW="5339880" imgH="4137480" progId="SigmaPlotGraphicObject.1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2486025"/>
                        <a:ext cx="4005262" cy="310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772" name="Group 28"/>
          <p:cNvGrpSpPr>
            <a:grpSpLocks/>
          </p:cNvGrpSpPr>
          <p:nvPr/>
        </p:nvGrpSpPr>
        <p:grpSpPr bwMode="auto">
          <a:xfrm>
            <a:off x="349001" y="1989138"/>
            <a:ext cx="8399463" cy="366712"/>
            <a:chOff x="68" y="1253"/>
            <a:chExt cx="5291" cy="231"/>
          </a:xfrm>
        </p:grpSpPr>
        <p:sp>
          <p:nvSpPr>
            <p:cNvPr id="31759" name="Text Box 15"/>
            <p:cNvSpPr txBox="1">
              <a:spLocks noChangeArrowheads="1"/>
            </p:cNvSpPr>
            <p:nvPr/>
          </p:nvSpPr>
          <p:spPr bwMode="auto">
            <a:xfrm>
              <a:off x="68" y="1253"/>
              <a:ext cx="529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dirty="0"/>
                <a:t>HA      H</a:t>
              </a:r>
              <a:r>
                <a:rPr lang="en-US" altLang="ru-RU" baseline="30000" dirty="0"/>
                <a:t>+</a:t>
              </a:r>
              <a:r>
                <a:rPr lang="en-US" altLang="ru-RU" dirty="0"/>
                <a:t> +  A</a:t>
              </a:r>
              <a:r>
                <a:rPr lang="en-US" altLang="ru-RU" sz="2400" baseline="30000" dirty="0"/>
                <a:t>-</a:t>
              </a:r>
              <a:r>
                <a:rPr lang="en-US" altLang="ru-RU" dirty="0"/>
                <a:t>	BOH      B</a:t>
              </a:r>
              <a:r>
                <a:rPr lang="en-US" altLang="ru-RU" baseline="30000" dirty="0"/>
                <a:t>+</a:t>
              </a:r>
              <a:r>
                <a:rPr lang="en-US" altLang="ru-RU" dirty="0"/>
                <a:t> +  OH</a:t>
              </a:r>
              <a:r>
                <a:rPr lang="en-US" altLang="ru-RU" sz="2400" baseline="30000" dirty="0"/>
                <a:t>-</a:t>
              </a:r>
              <a:r>
                <a:rPr lang="en-US" altLang="ru-RU" dirty="0"/>
                <a:t>     H</a:t>
              </a:r>
              <a:r>
                <a:rPr lang="en-US" altLang="ru-RU" baseline="-25000" dirty="0"/>
                <a:t>2</a:t>
              </a:r>
              <a:r>
                <a:rPr lang="en-US" altLang="ru-RU" dirty="0"/>
                <a:t>O       H</a:t>
              </a:r>
              <a:r>
                <a:rPr lang="en-US" altLang="ru-RU" baseline="30000" dirty="0"/>
                <a:t>+</a:t>
              </a:r>
              <a:r>
                <a:rPr lang="en-US" altLang="ru-RU" dirty="0"/>
                <a:t>  +  OH</a:t>
              </a:r>
              <a:r>
                <a:rPr lang="en-US" altLang="ru-RU" sz="2400" baseline="30000" dirty="0"/>
                <a:t>-</a:t>
              </a:r>
              <a:r>
                <a:rPr lang="en-US" altLang="ru-RU" dirty="0"/>
                <a:t>      </a:t>
              </a:r>
              <a:r>
                <a:rPr lang="en-US" altLang="ru-RU" dirty="0" err="1"/>
                <a:t>Ind</a:t>
              </a:r>
              <a:r>
                <a:rPr lang="en-US" altLang="ru-RU" dirty="0"/>
                <a:t>  +  H</a:t>
              </a:r>
              <a:r>
                <a:rPr lang="en-US" altLang="ru-RU" baseline="30000" dirty="0"/>
                <a:t>+</a:t>
              </a:r>
              <a:r>
                <a:rPr lang="en-US" altLang="ru-RU" dirty="0"/>
                <a:t>      </a:t>
              </a:r>
              <a:r>
                <a:rPr lang="en-US" altLang="ru-RU" dirty="0" err="1"/>
                <a:t>IndH</a:t>
              </a:r>
              <a:r>
                <a:rPr lang="en-US" altLang="ru-RU" baseline="30000" dirty="0"/>
                <a:t>+</a:t>
              </a:r>
              <a:endParaRPr lang="ru-RU" altLang="ru-RU" baseline="30000" dirty="0"/>
            </a:p>
          </p:txBody>
        </p:sp>
        <p:grpSp>
          <p:nvGrpSpPr>
            <p:cNvPr id="31762" name="Group 18"/>
            <p:cNvGrpSpPr>
              <a:grpSpLocks/>
            </p:cNvGrpSpPr>
            <p:nvPr/>
          </p:nvGrpSpPr>
          <p:grpSpPr bwMode="auto">
            <a:xfrm>
              <a:off x="385" y="1344"/>
              <a:ext cx="136" cy="45"/>
              <a:chOff x="2245" y="4065"/>
              <a:chExt cx="136" cy="45"/>
            </a:xfrm>
          </p:grpSpPr>
          <p:sp>
            <p:nvSpPr>
              <p:cNvPr id="31760" name="Line 16"/>
              <p:cNvSpPr>
                <a:spLocks noChangeShapeType="1"/>
              </p:cNvSpPr>
              <p:nvPr/>
            </p:nvSpPr>
            <p:spPr bwMode="auto">
              <a:xfrm>
                <a:off x="2245" y="4065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61" name="Line 17"/>
              <p:cNvSpPr>
                <a:spLocks noChangeShapeType="1"/>
              </p:cNvSpPr>
              <p:nvPr/>
            </p:nvSpPr>
            <p:spPr bwMode="auto">
              <a:xfrm flipH="1">
                <a:off x="2245" y="4110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1763" name="Group 19"/>
            <p:cNvGrpSpPr>
              <a:grpSpLocks/>
            </p:cNvGrpSpPr>
            <p:nvPr/>
          </p:nvGrpSpPr>
          <p:grpSpPr bwMode="auto">
            <a:xfrm>
              <a:off x="1565" y="1344"/>
              <a:ext cx="136" cy="45"/>
              <a:chOff x="2155" y="4065"/>
              <a:chExt cx="136" cy="45"/>
            </a:xfrm>
          </p:grpSpPr>
          <p:sp>
            <p:nvSpPr>
              <p:cNvPr id="31764" name="Line 20"/>
              <p:cNvSpPr>
                <a:spLocks noChangeShapeType="1"/>
              </p:cNvSpPr>
              <p:nvPr/>
            </p:nvSpPr>
            <p:spPr bwMode="auto">
              <a:xfrm>
                <a:off x="2155" y="4065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65" name="Line 21"/>
              <p:cNvSpPr>
                <a:spLocks noChangeShapeType="1"/>
              </p:cNvSpPr>
              <p:nvPr/>
            </p:nvSpPr>
            <p:spPr bwMode="auto">
              <a:xfrm flipH="1">
                <a:off x="2155" y="4110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1766" name="Group 22"/>
            <p:cNvGrpSpPr>
              <a:grpSpLocks/>
            </p:cNvGrpSpPr>
            <p:nvPr/>
          </p:nvGrpSpPr>
          <p:grpSpPr bwMode="auto">
            <a:xfrm>
              <a:off x="2971" y="1344"/>
              <a:ext cx="136" cy="45"/>
              <a:chOff x="2245" y="4065"/>
              <a:chExt cx="136" cy="45"/>
            </a:xfrm>
          </p:grpSpPr>
          <p:sp>
            <p:nvSpPr>
              <p:cNvPr id="31767" name="Line 23"/>
              <p:cNvSpPr>
                <a:spLocks noChangeShapeType="1"/>
              </p:cNvSpPr>
              <p:nvPr/>
            </p:nvSpPr>
            <p:spPr bwMode="auto">
              <a:xfrm>
                <a:off x="2245" y="4065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68" name="Line 24"/>
              <p:cNvSpPr>
                <a:spLocks noChangeShapeType="1"/>
              </p:cNvSpPr>
              <p:nvPr/>
            </p:nvSpPr>
            <p:spPr bwMode="auto">
              <a:xfrm flipH="1">
                <a:off x="2245" y="4110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1769" name="Group 25"/>
            <p:cNvGrpSpPr>
              <a:grpSpLocks/>
            </p:cNvGrpSpPr>
            <p:nvPr/>
          </p:nvGrpSpPr>
          <p:grpSpPr bwMode="auto">
            <a:xfrm>
              <a:off x="4740" y="1344"/>
              <a:ext cx="136" cy="45"/>
              <a:chOff x="2245" y="4065"/>
              <a:chExt cx="136" cy="45"/>
            </a:xfrm>
          </p:grpSpPr>
          <p:sp>
            <p:nvSpPr>
              <p:cNvPr id="31770" name="Line 26"/>
              <p:cNvSpPr>
                <a:spLocks noChangeShapeType="1"/>
              </p:cNvSpPr>
              <p:nvPr/>
            </p:nvSpPr>
            <p:spPr bwMode="auto">
              <a:xfrm>
                <a:off x="2245" y="4065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71" name="Line 27"/>
              <p:cNvSpPr>
                <a:spLocks noChangeShapeType="1"/>
              </p:cNvSpPr>
              <p:nvPr/>
            </p:nvSpPr>
            <p:spPr bwMode="auto">
              <a:xfrm flipH="1">
                <a:off x="2245" y="4110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2667000" y="6015038"/>
            <a:ext cx="3776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Прямое и обратное титрование</a:t>
            </a:r>
          </a:p>
        </p:txBody>
      </p:sp>
    </p:spTree>
    <p:extLst>
      <p:ext uri="{BB962C8B-B14F-4D97-AF65-F5344CB8AC3E}">
        <p14:creationId xmlns:p14="http://schemas.microsoft.com/office/powerpoint/2010/main" val="404870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88" name="Group 68"/>
          <p:cNvGrpSpPr>
            <a:grpSpLocks/>
          </p:cNvGrpSpPr>
          <p:nvPr/>
        </p:nvGrpSpPr>
        <p:grpSpPr bwMode="auto">
          <a:xfrm>
            <a:off x="1512888" y="774700"/>
            <a:ext cx="1592262" cy="1117600"/>
            <a:chOff x="953" y="488"/>
            <a:chExt cx="1003" cy="704"/>
          </a:xfrm>
        </p:grpSpPr>
        <p:sp>
          <p:nvSpPr>
            <p:cNvPr id="5189" name="Line 69"/>
            <p:cNvSpPr>
              <a:spLocks noChangeShapeType="1"/>
            </p:cNvSpPr>
            <p:nvPr/>
          </p:nvSpPr>
          <p:spPr bwMode="auto">
            <a:xfrm>
              <a:off x="953" y="841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90" name="Freeform 70"/>
            <p:cNvSpPr>
              <a:spLocks/>
            </p:cNvSpPr>
            <p:nvPr/>
          </p:nvSpPr>
          <p:spPr bwMode="auto">
            <a:xfrm>
              <a:off x="1278" y="818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91" name="Group 71"/>
            <p:cNvGrpSpPr>
              <a:grpSpLocks/>
            </p:cNvGrpSpPr>
            <p:nvPr/>
          </p:nvGrpSpPr>
          <p:grpSpPr bwMode="auto">
            <a:xfrm>
              <a:off x="1701" y="845"/>
              <a:ext cx="75" cy="75"/>
              <a:chOff x="4310" y="682"/>
              <a:chExt cx="75" cy="75"/>
            </a:xfrm>
          </p:grpSpPr>
          <p:grpSp>
            <p:nvGrpSpPr>
              <p:cNvPr id="5192" name="Group 72"/>
              <p:cNvGrpSpPr>
                <a:grpSpLocks/>
              </p:cNvGrpSpPr>
              <p:nvPr/>
            </p:nvGrpSpPr>
            <p:grpSpPr bwMode="auto">
              <a:xfrm>
                <a:off x="4326" y="699"/>
                <a:ext cx="42" cy="42"/>
                <a:chOff x="4326" y="699"/>
                <a:chExt cx="42" cy="42"/>
              </a:xfrm>
            </p:grpSpPr>
            <p:sp>
              <p:nvSpPr>
                <p:cNvPr id="5193" name="Line 73"/>
                <p:cNvSpPr>
                  <a:spLocks noChangeShapeType="1"/>
                </p:cNvSpPr>
                <p:nvPr/>
              </p:nvSpPr>
              <p:spPr bwMode="auto">
                <a:xfrm>
                  <a:off x="4347" y="699"/>
                  <a:ext cx="0" cy="42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94" name="Line 74"/>
                <p:cNvSpPr>
                  <a:spLocks noChangeShapeType="1"/>
                </p:cNvSpPr>
                <p:nvPr/>
              </p:nvSpPr>
              <p:spPr bwMode="auto">
                <a:xfrm>
                  <a:off x="4326" y="720"/>
                  <a:ext cx="42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195" name="Oval 75"/>
              <p:cNvSpPr>
                <a:spLocks noChangeArrowheads="1"/>
              </p:cNvSpPr>
              <p:nvPr/>
            </p:nvSpPr>
            <p:spPr bwMode="auto">
              <a:xfrm>
                <a:off x="4310" y="682"/>
                <a:ext cx="75" cy="75"/>
              </a:xfrm>
              <a:prstGeom prst="ellips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196" name="Rectangle 76"/>
            <p:cNvSpPr>
              <a:spLocks noChangeArrowheads="1"/>
            </p:cNvSpPr>
            <p:nvPr/>
          </p:nvSpPr>
          <p:spPr bwMode="auto">
            <a:xfrm>
              <a:off x="1243" y="580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197" name="Rectangle 77"/>
            <p:cNvSpPr>
              <a:spLocks noChangeArrowheads="1"/>
            </p:cNvSpPr>
            <p:nvPr/>
          </p:nvSpPr>
          <p:spPr bwMode="auto">
            <a:xfrm>
              <a:off x="1364" y="48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198" name="Rectangle 78"/>
            <p:cNvSpPr>
              <a:spLocks noChangeArrowheads="1"/>
            </p:cNvSpPr>
            <p:nvPr/>
          </p:nvSpPr>
          <p:spPr bwMode="auto">
            <a:xfrm>
              <a:off x="1437" y="48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199" name="Rectangle 79"/>
            <p:cNvSpPr>
              <a:spLocks noChangeArrowheads="1"/>
            </p:cNvSpPr>
            <p:nvPr/>
          </p:nvSpPr>
          <p:spPr bwMode="auto">
            <a:xfrm>
              <a:off x="1509" y="532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200" name="Rectangle 80"/>
            <p:cNvSpPr>
              <a:spLocks noChangeArrowheads="1"/>
            </p:cNvSpPr>
            <p:nvPr/>
          </p:nvSpPr>
          <p:spPr bwMode="auto">
            <a:xfrm>
              <a:off x="1553" y="58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01" name="Rectangle 81"/>
            <p:cNvSpPr>
              <a:spLocks noChangeArrowheads="1"/>
            </p:cNvSpPr>
            <p:nvPr/>
          </p:nvSpPr>
          <p:spPr bwMode="auto">
            <a:xfrm>
              <a:off x="1625" y="58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02" name="Rectangle 82"/>
            <p:cNvSpPr>
              <a:spLocks noChangeArrowheads="1"/>
            </p:cNvSpPr>
            <p:nvPr/>
          </p:nvSpPr>
          <p:spPr bwMode="auto">
            <a:xfrm>
              <a:off x="1772" y="48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03" name="Rectangle 83"/>
            <p:cNvSpPr>
              <a:spLocks noChangeArrowheads="1"/>
            </p:cNvSpPr>
            <p:nvPr/>
          </p:nvSpPr>
          <p:spPr bwMode="auto">
            <a:xfrm>
              <a:off x="1844" y="48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04" name="Rectangle 84"/>
            <p:cNvSpPr>
              <a:spLocks noChangeArrowheads="1"/>
            </p:cNvSpPr>
            <p:nvPr/>
          </p:nvSpPr>
          <p:spPr bwMode="auto">
            <a:xfrm>
              <a:off x="1916" y="532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205" name="Line 85"/>
            <p:cNvSpPr>
              <a:spLocks noChangeShapeType="1"/>
            </p:cNvSpPr>
            <p:nvPr/>
          </p:nvSpPr>
          <p:spPr bwMode="auto">
            <a:xfrm flipV="1">
              <a:off x="1328" y="595"/>
              <a:ext cx="43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06" name="Line 86"/>
            <p:cNvSpPr>
              <a:spLocks noChangeShapeType="1"/>
            </p:cNvSpPr>
            <p:nvPr/>
          </p:nvSpPr>
          <p:spPr bwMode="auto">
            <a:xfrm>
              <a:off x="1546" y="598"/>
              <a:ext cx="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07" name="Line 87"/>
            <p:cNvSpPr>
              <a:spLocks noChangeShapeType="1"/>
            </p:cNvSpPr>
            <p:nvPr/>
          </p:nvSpPr>
          <p:spPr bwMode="auto">
            <a:xfrm flipV="1">
              <a:off x="1697" y="572"/>
              <a:ext cx="6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08" name="Rectangle 88"/>
            <p:cNvSpPr>
              <a:spLocks noChangeArrowheads="1"/>
            </p:cNvSpPr>
            <p:nvPr/>
          </p:nvSpPr>
          <p:spPr bwMode="auto">
            <a:xfrm>
              <a:off x="1559" y="925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09" name="Rectangle 89"/>
            <p:cNvSpPr>
              <a:spLocks noChangeArrowheads="1"/>
            </p:cNvSpPr>
            <p:nvPr/>
          </p:nvSpPr>
          <p:spPr bwMode="auto">
            <a:xfrm>
              <a:off x="1646" y="925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5210" name="Line 90"/>
            <p:cNvSpPr>
              <a:spLocks noChangeShapeType="1"/>
            </p:cNvSpPr>
            <p:nvPr/>
          </p:nvSpPr>
          <p:spPr bwMode="auto">
            <a:xfrm>
              <a:off x="1688" y="1048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1" name="Line 91"/>
            <p:cNvSpPr>
              <a:spLocks noChangeShapeType="1"/>
            </p:cNvSpPr>
            <p:nvPr/>
          </p:nvSpPr>
          <p:spPr bwMode="auto">
            <a:xfrm>
              <a:off x="1688" y="1192"/>
              <a:ext cx="2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2" name="Line 92"/>
            <p:cNvSpPr>
              <a:spLocks noChangeShapeType="1"/>
            </p:cNvSpPr>
            <p:nvPr/>
          </p:nvSpPr>
          <p:spPr bwMode="auto">
            <a:xfrm flipH="1">
              <a:off x="1488" y="1192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3" name="Line 93"/>
            <p:cNvSpPr>
              <a:spLocks noChangeShapeType="1"/>
            </p:cNvSpPr>
            <p:nvPr/>
          </p:nvSpPr>
          <p:spPr bwMode="auto">
            <a:xfrm>
              <a:off x="1592" y="526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4" name="Oval 94"/>
            <p:cNvSpPr>
              <a:spLocks noChangeArrowheads="1"/>
            </p:cNvSpPr>
            <p:nvPr/>
          </p:nvSpPr>
          <p:spPr bwMode="auto">
            <a:xfrm>
              <a:off x="1576" y="489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15" name="Group 95"/>
          <p:cNvGrpSpPr>
            <a:grpSpLocks/>
          </p:cNvGrpSpPr>
          <p:nvPr/>
        </p:nvGrpSpPr>
        <p:grpSpPr bwMode="auto">
          <a:xfrm>
            <a:off x="247650" y="785813"/>
            <a:ext cx="1130300" cy="1116012"/>
            <a:chOff x="156" y="495"/>
            <a:chExt cx="712" cy="703"/>
          </a:xfrm>
        </p:grpSpPr>
        <p:sp>
          <p:nvSpPr>
            <p:cNvPr id="5216" name="Rectangle 96"/>
            <p:cNvSpPr>
              <a:spLocks noChangeArrowheads="1"/>
            </p:cNvSpPr>
            <p:nvPr/>
          </p:nvSpPr>
          <p:spPr bwMode="auto">
            <a:xfrm>
              <a:off x="156" y="58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217" name="Rectangle 97"/>
            <p:cNvSpPr>
              <a:spLocks noChangeArrowheads="1"/>
            </p:cNvSpPr>
            <p:nvPr/>
          </p:nvSpPr>
          <p:spPr bwMode="auto">
            <a:xfrm>
              <a:off x="277" y="49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18" name="Rectangle 98"/>
            <p:cNvSpPr>
              <a:spLocks noChangeArrowheads="1"/>
            </p:cNvSpPr>
            <p:nvPr/>
          </p:nvSpPr>
          <p:spPr bwMode="auto">
            <a:xfrm>
              <a:off x="349" y="49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19" name="Rectangle 99"/>
            <p:cNvSpPr>
              <a:spLocks noChangeArrowheads="1"/>
            </p:cNvSpPr>
            <p:nvPr/>
          </p:nvSpPr>
          <p:spPr bwMode="auto">
            <a:xfrm>
              <a:off x="421" y="539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220" name="Rectangle 100"/>
            <p:cNvSpPr>
              <a:spLocks noChangeArrowheads="1"/>
            </p:cNvSpPr>
            <p:nvPr/>
          </p:nvSpPr>
          <p:spPr bwMode="auto">
            <a:xfrm>
              <a:off x="451" y="59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21" name="Rectangle 101"/>
            <p:cNvSpPr>
              <a:spLocks noChangeArrowheads="1"/>
            </p:cNvSpPr>
            <p:nvPr/>
          </p:nvSpPr>
          <p:spPr bwMode="auto">
            <a:xfrm>
              <a:off x="523" y="59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22" name="Rectangle 102"/>
            <p:cNvSpPr>
              <a:spLocks noChangeArrowheads="1"/>
            </p:cNvSpPr>
            <p:nvPr/>
          </p:nvSpPr>
          <p:spPr bwMode="auto">
            <a:xfrm>
              <a:off x="595" y="638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223" name="Rectangle 103"/>
            <p:cNvSpPr>
              <a:spLocks noChangeArrowheads="1"/>
            </p:cNvSpPr>
            <p:nvPr/>
          </p:nvSpPr>
          <p:spPr bwMode="auto">
            <a:xfrm>
              <a:off x="684" y="49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24" name="Rectangle 104"/>
            <p:cNvSpPr>
              <a:spLocks noChangeArrowheads="1"/>
            </p:cNvSpPr>
            <p:nvPr/>
          </p:nvSpPr>
          <p:spPr bwMode="auto">
            <a:xfrm>
              <a:off x="756" y="49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25" name="Rectangle 105"/>
            <p:cNvSpPr>
              <a:spLocks noChangeArrowheads="1"/>
            </p:cNvSpPr>
            <p:nvPr/>
          </p:nvSpPr>
          <p:spPr bwMode="auto">
            <a:xfrm>
              <a:off x="828" y="539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226" name="Line 106"/>
            <p:cNvSpPr>
              <a:spLocks noChangeShapeType="1"/>
            </p:cNvSpPr>
            <p:nvPr/>
          </p:nvSpPr>
          <p:spPr bwMode="auto">
            <a:xfrm flipV="1">
              <a:off x="241" y="602"/>
              <a:ext cx="43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7" name="Line 107"/>
            <p:cNvSpPr>
              <a:spLocks noChangeShapeType="1"/>
            </p:cNvSpPr>
            <p:nvPr/>
          </p:nvSpPr>
          <p:spPr bwMode="auto">
            <a:xfrm flipH="1" flipV="1">
              <a:off x="449" y="600"/>
              <a:ext cx="10" cy="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8" name="Line 108"/>
            <p:cNvSpPr>
              <a:spLocks noChangeShapeType="1"/>
            </p:cNvSpPr>
            <p:nvPr/>
          </p:nvSpPr>
          <p:spPr bwMode="auto">
            <a:xfrm flipV="1">
              <a:off x="595" y="579"/>
              <a:ext cx="75" cy="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29" name="Rectangle 109"/>
            <p:cNvSpPr>
              <a:spLocks noChangeArrowheads="1"/>
            </p:cNvSpPr>
            <p:nvPr/>
          </p:nvSpPr>
          <p:spPr bwMode="auto">
            <a:xfrm>
              <a:off x="472" y="931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5230" name="Line 110"/>
            <p:cNvSpPr>
              <a:spLocks noChangeShapeType="1"/>
            </p:cNvSpPr>
            <p:nvPr/>
          </p:nvSpPr>
          <p:spPr bwMode="auto">
            <a:xfrm>
              <a:off x="511" y="1054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31" name="Line 111"/>
            <p:cNvSpPr>
              <a:spLocks noChangeShapeType="1"/>
            </p:cNvSpPr>
            <p:nvPr/>
          </p:nvSpPr>
          <p:spPr bwMode="auto">
            <a:xfrm>
              <a:off x="511" y="1198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32" name="Line 112"/>
            <p:cNvSpPr>
              <a:spLocks noChangeShapeType="1"/>
            </p:cNvSpPr>
            <p:nvPr/>
          </p:nvSpPr>
          <p:spPr bwMode="auto">
            <a:xfrm flipH="1">
              <a:off x="310" y="1198"/>
              <a:ext cx="2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33" name="Line 113"/>
            <p:cNvSpPr>
              <a:spLocks noChangeShapeType="1"/>
            </p:cNvSpPr>
            <p:nvPr/>
          </p:nvSpPr>
          <p:spPr bwMode="auto">
            <a:xfrm>
              <a:off x="781" y="692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34" name="Line 114"/>
            <p:cNvSpPr>
              <a:spLocks noChangeShapeType="1"/>
            </p:cNvSpPr>
            <p:nvPr/>
          </p:nvSpPr>
          <p:spPr bwMode="auto">
            <a:xfrm>
              <a:off x="760" y="713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35" name="Oval 115"/>
            <p:cNvSpPr>
              <a:spLocks noChangeArrowheads="1"/>
            </p:cNvSpPr>
            <p:nvPr/>
          </p:nvSpPr>
          <p:spPr bwMode="auto">
            <a:xfrm>
              <a:off x="743" y="676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36" name="Freeform 116"/>
            <p:cNvSpPr>
              <a:spLocks/>
            </p:cNvSpPr>
            <p:nvPr/>
          </p:nvSpPr>
          <p:spPr bwMode="auto">
            <a:xfrm>
              <a:off x="571" y="721"/>
              <a:ext cx="69" cy="165"/>
            </a:xfrm>
            <a:custGeom>
              <a:avLst/>
              <a:gdLst>
                <a:gd name="T0" fmla="*/ 5 w 93"/>
                <a:gd name="T1" fmla="*/ 2 h 220"/>
                <a:gd name="T2" fmla="*/ 14 w 93"/>
                <a:gd name="T3" fmla="*/ 6 h 220"/>
                <a:gd name="T4" fmla="*/ 19 w 93"/>
                <a:gd name="T5" fmla="*/ 8 h 220"/>
                <a:gd name="T6" fmla="*/ 27 w 93"/>
                <a:gd name="T7" fmla="*/ 12 h 220"/>
                <a:gd name="T8" fmla="*/ 32 w 93"/>
                <a:gd name="T9" fmla="*/ 15 h 220"/>
                <a:gd name="T10" fmla="*/ 39 w 93"/>
                <a:gd name="T11" fmla="*/ 20 h 220"/>
                <a:gd name="T12" fmla="*/ 43 w 93"/>
                <a:gd name="T13" fmla="*/ 23 h 220"/>
                <a:gd name="T14" fmla="*/ 50 w 93"/>
                <a:gd name="T15" fmla="*/ 28 h 220"/>
                <a:gd name="T16" fmla="*/ 54 w 93"/>
                <a:gd name="T17" fmla="*/ 31 h 220"/>
                <a:gd name="T18" fmla="*/ 59 w 93"/>
                <a:gd name="T19" fmla="*/ 37 h 220"/>
                <a:gd name="T20" fmla="*/ 63 w 93"/>
                <a:gd name="T21" fmla="*/ 40 h 220"/>
                <a:gd name="T22" fmla="*/ 68 w 93"/>
                <a:gd name="T23" fmla="*/ 46 h 220"/>
                <a:gd name="T24" fmla="*/ 71 w 93"/>
                <a:gd name="T25" fmla="*/ 50 h 220"/>
                <a:gd name="T26" fmla="*/ 75 w 93"/>
                <a:gd name="T27" fmla="*/ 56 h 220"/>
                <a:gd name="T28" fmla="*/ 78 w 93"/>
                <a:gd name="T29" fmla="*/ 60 h 220"/>
                <a:gd name="T30" fmla="*/ 81 w 93"/>
                <a:gd name="T31" fmla="*/ 67 h 220"/>
                <a:gd name="T32" fmla="*/ 83 w 93"/>
                <a:gd name="T33" fmla="*/ 71 h 220"/>
                <a:gd name="T34" fmla="*/ 86 w 93"/>
                <a:gd name="T35" fmla="*/ 78 h 220"/>
                <a:gd name="T36" fmla="*/ 88 w 93"/>
                <a:gd name="T37" fmla="*/ 82 h 220"/>
                <a:gd name="T38" fmla="*/ 90 w 93"/>
                <a:gd name="T39" fmla="*/ 89 h 220"/>
                <a:gd name="T40" fmla="*/ 91 w 93"/>
                <a:gd name="T41" fmla="*/ 94 h 220"/>
                <a:gd name="T42" fmla="*/ 92 w 93"/>
                <a:gd name="T43" fmla="*/ 101 h 220"/>
                <a:gd name="T44" fmla="*/ 93 w 93"/>
                <a:gd name="T45" fmla="*/ 105 h 220"/>
                <a:gd name="T46" fmla="*/ 93 w 93"/>
                <a:gd name="T47" fmla="*/ 112 h 220"/>
                <a:gd name="T48" fmla="*/ 93 w 93"/>
                <a:gd name="T49" fmla="*/ 117 h 220"/>
                <a:gd name="T50" fmla="*/ 93 w 93"/>
                <a:gd name="T51" fmla="*/ 124 h 220"/>
                <a:gd name="T52" fmla="*/ 93 w 93"/>
                <a:gd name="T53" fmla="*/ 129 h 220"/>
                <a:gd name="T54" fmla="*/ 91 w 93"/>
                <a:gd name="T55" fmla="*/ 136 h 220"/>
                <a:gd name="T56" fmla="*/ 91 w 93"/>
                <a:gd name="T57" fmla="*/ 141 h 220"/>
                <a:gd name="T58" fmla="*/ 89 w 93"/>
                <a:gd name="T59" fmla="*/ 148 h 220"/>
                <a:gd name="T60" fmla="*/ 87 w 93"/>
                <a:gd name="T61" fmla="*/ 153 h 220"/>
                <a:gd name="T62" fmla="*/ 85 w 93"/>
                <a:gd name="T63" fmla="*/ 160 h 220"/>
                <a:gd name="T64" fmla="*/ 83 w 93"/>
                <a:gd name="T65" fmla="*/ 165 h 220"/>
                <a:gd name="T66" fmla="*/ 79 w 93"/>
                <a:gd name="T67" fmla="*/ 172 h 220"/>
                <a:gd name="T68" fmla="*/ 77 w 93"/>
                <a:gd name="T69" fmla="*/ 176 h 220"/>
                <a:gd name="T70" fmla="*/ 73 w 93"/>
                <a:gd name="T71" fmla="*/ 183 h 220"/>
                <a:gd name="T72" fmla="*/ 70 w 93"/>
                <a:gd name="T73" fmla="*/ 188 h 220"/>
                <a:gd name="T74" fmla="*/ 65 w 93"/>
                <a:gd name="T75" fmla="*/ 195 h 220"/>
                <a:gd name="T76" fmla="*/ 61 w 93"/>
                <a:gd name="T77" fmla="*/ 199 h 220"/>
                <a:gd name="T78" fmla="*/ 55 w 93"/>
                <a:gd name="T79" fmla="*/ 206 h 220"/>
                <a:gd name="T80" fmla="*/ 51 w 93"/>
                <a:gd name="T81" fmla="*/ 210 h 220"/>
                <a:gd name="T82" fmla="*/ 44 w 93"/>
                <a:gd name="T83" fmla="*/ 216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3" h="220">
                  <a:moveTo>
                    <a:pt x="0" y="0"/>
                  </a:moveTo>
                  <a:lnTo>
                    <a:pt x="4" y="2"/>
                  </a:lnTo>
                  <a:lnTo>
                    <a:pt x="5" y="2"/>
                  </a:lnTo>
                  <a:lnTo>
                    <a:pt x="9" y="4"/>
                  </a:lnTo>
                  <a:lnTo>
                    <a:pt x="10" y="4"/>
                  </a:lnTo>
                  <a:lnTo>
                    <a:pt x="14" y="6"/>
                  </a:lnTo>
                  <a:lnTo>
                    <a:pt x="15" y="6"/>
                  </a:lnTo>
                  <a:lnTo>
                    <a:pt x="18" y="8"/>
                  </a:lnTo>
                  <a:lnTo>
                    <a:pt x="19" y="8"/>
                  </a:lnTo>
                  <a:lnTo>
                    <a:pt x="23" y="10"/>
                  </a:lnTo>
                  <a:lnTo>
                    <a:pt x="24" y="10"/>
                  </a:lnTo>
                  <a:lnTo>
                    <a:pt x="27" y="12"/>
                  </a:lnTo>
                  <a:lnTo>
                    <a:pt x="28" y="13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35" y="17"/>
                  </a:lnTo>
                  <a:lnTo>
                    <a:pt x="36" y="18"/>
                  </a:lnTo>
                  <a:lnTo>
                    <a:pt x="39" y="20"/>
                  </a:lnTo>
                  <a:lnTo>
                    <a:pt x="40" y="20"/>
                  </a:lnTo>
                  <a:lnTo>
                    <a:pt x="43" y="22"/>
                  </a:lnTo>
                  <a:lnTo>
                    <a:pt x="43" y="23"/>
                  </a:lnTo>
                  <a:lnTo>
                    <a:pt x="46" y="25"/>
                  </a:lnTo>
                  <a:lnTo>
                    <a:pt x="47" y="26"/>
                  </a:lnTo>
                  <a:lnTo>
                    <a:pt x="50" y="28"/>
                  </a:lnTo>
                  <a:lnTo>
                    <a:pt x="50" y="28"/>
                  </a:lnTo>
                  <a:lnTo>
                    <a:pt x="53" y="31"/>
                  </a:lnTo>
                  <a:lnTo>
                    <a:pt x="54" y="31"/>
                  </a:lnTo>
                  <a:lnTo>
                    <a:pt x="56" y="34"/>
                  </a:lnTo>
                  <a:lnTo>
                    <a:pt x="57" y="34"/>
                  </a:lnTo>
                  <a:lnTo>
                    <a:pt x="59" y="37"/>
                  </a:lnTo>
                  <a:lnTo>
                    <a:pt x="60" y="37"/>
                  </a:lnTo>
                  <a:lnTo>
                    <a:pt x="62" y="40"/>
                  </a:lnTo>
                  <a:lnTo>
                    <a:pt x="63" y="40"/>
                  </a:lnTo>
                  <a:lnTo>
                    <a:pt x="65" y="43"/>
                  </a:lnTo>
                  <a:lnTo>
                    <a:pt x="66" y="44"/>
                  </a:lnTo>
                  <a:lnTo>
                    <a:pt x="68" y="46"/>
                  </a:lnTo>
                  <a:lnTo>
                    <a:pt x="68" y="47"/>
                  </a:lnTo>
                  <a:lnTo>
                    <a:pt x="70" y="49"/>
                  </a:lnTo>
                  <a:lnTo>
                    <a:pt x="71" y="50"/>
                  </a:lnTo>
                  <a:lnTo>
                    <a:pt x="73" y="53"/>
                  </a:lnTo>
                  <a:lnTo>
                    <a:pt x="73" y="53"/>
                  </a:lnTo>
                  <a:lnTo>
                    <a:pt x="75" y="56"/>
                  </a:lnTo>
                  <a:lnTo>
                    <a:pt x="76" y="57"/>
                  </a:lnTo>
                  <a:lnTo>
                    <a:pt x="77" y="60"/>
                  </a:lnTo>
                  <a:lnTo>
                    <a:pt x="78" y="60"/>
                  </a:lnTo>
                  <a:lnTo>
                    <a:pt x="79" y="63"/>
                  </a:lnTo>
                  <a:lnTo>
                    <a:pt x="80" y="64"/>
                  </a:lnTo>
                  <a:lnTo>
                    <a:pt x="81" y="67"/>
                  </a:lnTo>
                  <a:lnTo>
                    <a:pt x="82" y="67"/>
                  </a:lnTo>
                  <a:lnTo>
                    <a:pt x="83" y="70"/>
                  </a:lnTo>
                  <a:lnTo>
                    <a:pt x="83" y="71"/>
                  </a:lnTo>
                  <a:lnTo>
                    <a:pt x="85" y="74"/>
                  </a:lnTo>
                  <a:lnTo>
                    <a:pt x="85" y="75"/>
                  </a:lnTo>
                  <a:lnTo>
                    <a:pt x="86" y="78"/>
                  </a:lnTo>
                  <a:lnTo>
                    <a:pt x="86" y="78"/>
                  </a:lnTo>
                  <a:lnTo>
                    <a:pt x="87" y="81"/>
                  </a:lnTo>
                  <a:lnTo>
                    <a:pt x="88" y="82"/>
                  </a:lnTo>
                  <a:lnTo>
                    <a:pt x="89" y="85"/>
                  </a:lnTo>
                  <a:lnTo>
                    <a:pt x="89" y="86"/>
                  </a:lnTo>
                  <a:lnTo>
                    <a:pt x="90" y="89"/>
                  </a:lnTo>
                  <a:lnTo>
                    <a:pt x="90" y="90"/>
                  </a:lnTo>
                  <a:lnTo>
                    <a:pt x="91" y="93"/>
                  </a:lnTo>
                  <a:lnTo>
                    <a:pt x="91" y="94"/>
                  </a:lnTo>
                  <a:lnTo>
                    <a:pt x="91" y="97"/>
                  </a:lnTo>
                  <a:lnTo>
                    <a:pt x="92" y="97"/>
                  </a:lnTo>
                  <a:lnTo>
                    <a:pt x="92" y="101"/>
                  </a:lnTo>
                  <a:lnTo>
                    <a:pt x="92" y="101"/>
                  </a:lnTo>
                  <a:lnTo>
                    <a:pt x="93" y="104"/>
                  </a:lnTo>
                  <a:lnTo>
                    <a:pt x="93" y="105"/>
                  </a:lnTo>
                  <a:lnTo>
                    <a:pt x="93" y="108"/>
                  </a:lnTo>
                  <a:lnTo>
                    <a:pt x="93" y="109"/>
                  </a:lnTo>
                  <a:lnTo>
                    <a:pt x="93" y="112"/>
                  </a:lnTo>
                  <a:lnTo>
                    <a:pt x="93" y="113"/>
                  </a:lnTo>
                  <a:lnTo>
                    <a:pt x="93" y="116"/>
                  </a:lnTo>
                  <a:lnTo>
                    <a:pt x="93" y="117"/>
                  </a:lnTo>
                  <a:lnTo>
                    <a:pt x="93" y="120"/>
                  </a:lnTo>
                  <a:lnTo>
                    <a:pt x="93" y="121"/>
                  </a:lnTo>
                  <a:lnTo>
                    <a:pt x="93" y="124"/>
                  </a:lnTo>
                  <a:lnTo>
                    <a:pt x="93" y="125"/>
                  </a:lnTo>
                  <a:lnTo>
                    <a:pt x="93" y="128"/>
                  </a:lnTo>
                  <a:lnTo>
                    <a:pt x="93" y="129"/>
                  </a:lnTo>
                  <a:lnTo>
                    <a:pt x="92" y="132"/>
                  </a:lnTo>
                  <a:lnTo>
                    <a:pt x="92" y="133"/>
                  </a:lnTo>
                  <a:lnTo>
                    <a:pt x="91" y="136"/>
                  </a:lnTo>
                  <a:lnTo>
                    <a:pt x="91" y="137"/>
                  </a:lnTo>
                  <a:lnTo>
                    <a:pt x="91" y="140"/>
                  </a:lnTo>
                  <a:lnTo>
                    <a:pt x="91" y="141"/>
                  </a:lnTo>
                  <a:lnTo>
                    <a:pt x="90" y="144"/>
                  </a:lnTo>
                  <a:lnTo>
                    <a:pt x="90" y="145"/>
                  </a:lnTo>
                  <a:lnTo>
                    <a:pt x="89" y="148"/>
                  </a:lnTo>
                  <a:lnTo>
                    <a:pt x="89" y="149"/>
                  </a:lnTo>
                  <a:lnTo>
                    <a:pt x="88" y="152"/>
                  </a:lnTo>
                  <a:lnTo>
                    <a:pt x="87" y="153"/>
                  </a:lnTo>
                  <a:lnTo>
                    <a:pt x="86" y="156"/>
                  </a:lnTo>
                  <a:lnTo>
                    <a:pt x="86" y="157"/>
                  </a:lnTo>
                  <a:lnTo>
                    <a:pt x="85" y="160"/>
                  </a:lnTo>
                  <a:lnTo>
                    <a:pt x="84" y="161"/>
                  </a:lnTo>
                  <a:lnTo>
                    <a:pt x="83" y="164"/>
                  </a:lnTo>
                  <a:lnTo>
                    <a:pt x="83" y="165"/>
                  </a:lnTo>
                  <a:lnTo>
                    <a:pt x="81" y="168"/>
                  </a:lnTo>
                  <a:lnTo>
                    <a:pt x="81" y="169"/>
                  </a:lnTo>
                  <a:lnTo>
                    <a:pt x="79" y="172"/>
                  </a:lnTo>
                  <a:lnTo>
                    <a:pt x="79" y="173"/>
                  </a:lnTo>
                  <a:lnTo>
                    <a:pt x="77" y="176"/>
                  </a:lnTo>
                  <a:lnTo>
                    <a:pt x="77" y="176"/>
                  </a:lnTo>
                  <a:lnTo>
                    <a:pt x="75" y="180"/>
                  </a:lnTo>
                  <a:lnTo>
                    <a:pt x="74" y="180"/>
                  </a:lnTo>
                  <a:lnTo>
                    <a:pt x="73" y="183"/>
                  </a:lnTo>
                  <a:lnTo>
                    <a:pt x="72" y="184"/>
                  </a:lnTo>
                  <a:lnTo>
                    <a:pt x="70" y="187"/>
                  </a:lnTo>
                  <a:lnTo>
                    <a:pt x="70" y="188"/>
                  </a:lnTo>
                  <a:lnTo>
                    <a:pt x="67" y="191"/>
                  </a:lnTo>
                  <a:lnTo>
                    <a:pt x="67" y="192"/>
                  </a:lnTo>
                  <a:lnTo>
                    <a:pt x="65" y="195"/>
                  </a:lnTo>
                  <a:lnTo>
                    <a:pt x="64" y="195"/>
                  </a:lnTo>
                  <a:lnTo>
                    <a:pt x="62" y="198"/>
                  </a:lnTo>
                  <a:lnTo>
                    <a:pt x="61" y="199"/>
                  </a:lnTo>
                  <a:lnTo>
                    <a:pt x="58" y="202"/>
                  </a:lnTo>
                  <a:lnTo>
                    <a:pt x="58" y="203"/>
                  </a:lnTo>
                  <a:lnTo>
                    <a:pt x="55" y="206"/>
                  </a:lnTo>
                  <a:lnTo>
                    <a:pt x="54" y="206"/>
                  </a:lnTo>
                  <a:lnTo>
                    <a:pt x="52" y="209"/>
                  </a:lnTo>
                  <a:lnTo>
                    <a:pt x="51" y="210"/>
                  </a:lnTo>
                  <a:lnTo>
                    <a:pt x="48" y="213"/>
                  </a:lnTo>
                  <a:lnTo>
                    <a:pt x="47" y="213"/>
                  </a:lnTo>
                  <a:lnTo>
                    <a:pt x="44" y="216"/>
                  </a:lnTo>
                  <a:lnTo>
                    <a:pt x="44" y="217"/>
                  </a:lnTo>
                  <a:lnTo>
                    <a:pt x="40" y="22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37" name="Freeform 117"/>
            <p:cNvSpPr>
              <a:spLocks/>
            </p:cNvSpPr>
            <p:nvPr/>
          </p:nvSpPr>
          <p:spPr bwMode="auto">
            <a:xfrm>
              <a:off x="556" y="859"/>
              <a:ext cx="71" cy="66"/>
            </a:xfrm>
            <a:custGeom>
              <a:avLst/>
              <a:gdLst>
                <a:gd name="T0" fmla="*/ 0 w 143"/>
                <a:gd name="T1" fmla="*/ 134 h 134"/>
                <a:gd name="T2" fmla="*/ 143 w 143"/>
                <a:gd name="T3" fmla="*/ 68 h 134"/>
                <a:gd name="T4" fmla="*/ 90 w 143"/>
                <a:gd name="T5" fmla="*/ 54 h 134"/>
                <a:gd name="T6" fmla="*/ 83 w 143"/>
                <a:gd name="T7" fmla="*/ 0 h 134"/>
                <a:gd name="T8" fmla="*/ 0 w 143"/>
                <a:gd name="T9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" h="134">
                  <a:moveTo>
                    <a:pt x="0" y="134"/>
                  </a:moveTo>
                  <a:lnTo>
                    <a:pt x="143" y="68"/>
                  </a:lnTo>
                  <a:lnTo>
                    <a:pt x="90" y="54"/>
                  </a:lnTo>
                  <a:lnTo>
                    <a:pt x="83" y="0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38" name="Rectangle 118"/>
            <p:cNvSpPr>
              <a:spLocks noChangeArrowheads="1"/>
            </p:cNvSpPr>
            <p:nvPr/>
          </p:nvSpPr>
          <p:spPr bwMode="auto">
            <a:xfrm>
              <a:off x="667" y="73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</p:grpSp>
      <p:grpSp>
        <p:nvGrpSpPr>
          <p:cNvPr id="5239" name="Group 119"/>
          <p:cNvGrpSpPr>
            <a:grpSpLocks/>
          </p:cNvGrpSpPr>
          <p:nvPr/>
        </p:nvGrpSpPr>
        <p:grpSpPr bwMode="auto">
          <a:xfrm>
            <a:off x="3240088" y="250825"/>
            <a:ext cx="1819275" cy="1625600"/>
            <a:chOff x="2041" y="158"/>
            <a:chExt cx="1146" cy="1024"/>
          </a:xfrm>
        </p:grpSpPr>
        <p:grpSp>
          <p:nvGrpSpPr>
            <p:cNvPr id="5240" name="Group 120"/>
            <p:cNvGrpSpPr>
              <a:grpSpLocks/>
            </p:cNvGrpSpPr>
            <p:nvPr/>
          </p:nvGrpSpPr>
          <p:grpSpPr bwMode="auto">
            <a:xfrm>
              <a:off x="2986" y="845"/>
              <a:ext cx="75" cy="75"/>
              <a:chOff x="4310" y="682"/>
              <a:chExt cx="75" cy="75"/>
            </a:xfrm>
          </p:grpSpPr>
          <p:grpSp>
            <p:nvGrpSpPr>
              <p:cNvPr id="5241" name="Group 121"/>
              <p:cNvGrpSpPr>
                <a:grpSpLocks/>
              </p:cNvGrpSpPr>
              <p:nvPr/>
            </p:nvGrpSpPr>
            <p:grpSpPr bwMode="auto">
              <a:xfrm>
                <a:off x="4326" y="699"/>
                <a:ext cx="42" cy="42"/>
                <a:chOff x="4326" y="699"/>
                <a:chExt cx="42" cy="42"/>
              </a:xfrm>
            </p:grpSpPr>
            <p:sp>
              <p:nvSpPr>
                <p:cNvPr id="5242" name="Line 122"/>
                <p:cNvSpPr>
                  <a:spLocks noChangeShapeType="1"/>
                </p:cNvSpPr>
                <p:nvPr/>
              </p:nvSpPr>
              <p:spPr bwMode="auto">
                <a:xfrm>
                  <a:off x="4347" y="699"/>
                  <a:ext cx="0" cy="42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43" name="Line 123"/>
                <p:cNvSpPr>
                  <a:spLocks noChangeShapeType="1"/>
                </p:cNvSpPr>
                <p:nvPr/>
              </p:nvSpPr>
              <p:spPr bwMode="auto">
                <a:xfrm>
                  <a:off x="4326" y="720"/>
                  <a:ext cx="42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244" name="Oval 124"/>
              <p:cNvSpPr>
                <a:spLocks noChangeArrowheads="1"/>
              </p:cNvSpPr>
              <p:nvPr/>
            </p:nvSpPr>
            <p:spPr bwMode="auto">
              <a:xfrm>
                <a:off x="4310" y="682"/>
                <a:ext cx="75" cy="75"/>
              </a:xfrm>
              <a:prstGeom prst="ellips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245" name="Line 125"/>
            <p:cNvSpPr>
              <a:spLocks noChangeShapeType="1"/>
            </p:cNvSpPr>
            <p:nvPr/>
          </p:nvSpPr>
          <p:spPr bwMode="auto">
            <a:xfrm>
              <a:off x="2041" y="834"/>
              <a:ext cx="4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46" name="Freeform 126"/>
            <p:cNvSpPr>
              <a:spLocks/>
            </p:cNvSpPr>
            <p:nvPr/>
          </p:nvSpPr>
          <p:spPr bwMode="auto">
            <a:xfrm>
              <a:off x="2367" y="811"/>
              <a:ext cx="75" cy="46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47" name="Rectangle 127"/>
            <p:cNvSpPr>
              <a:spLocks noChangeArrowheads="1"/>
            </p:cNvSpPr>
            <p:nvPr/>
          </p:nvSpPr>
          <p:spPr bwMode="auto">
            <a:xfrm>
              <a:off x="2505" y="570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248" name="Rectangle 128"/>
            <p:cNvSpPr>
              <a:spLocks noChangeArrowheads="1"/>
            </p:cNvSpPr>
            <p:nvPr/>
          </p:nvSpPr>
          <p:spPr bwMode="auto">
            <a:xfrm>
              <a:off x="2626" y="479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49" name="Rectangle 129"/>
            <p:cNvSpPr>
              <a:spLocks noChangeArrowheads="1"/>
            </p:cNvSpPr>
            <p:nvPr/>
          </p:nvSpPr>
          <p:spPr bwMode="auto">
            <a:xfrm>
              <a:off x="2698" y="479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50" name="Rectangle 130"/>
            <p:cNvSpPr>
              <a:spLocks noChangeArrowheads="1"/>
            </p:cNvSpPr>
            <p:nvPr/>
          </p:nvSpPr>
          <p:spPr bwMode="auto">
            <a:xfrm>
              <a:off x="2770" y="522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251" name="Rectangle 131"/>
            <p:cNvSpPr>
              <a:spLocks noChangeArrowheads="1"/>
            </p:cNvSpPr>
            <p:nvPr/>
          </p:nvSpPr>
          <p:spPr bwMode="auto">
            <a:xfrm>
              <a:off x="2815" y="57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52" name="Rectangle 132"/>
            <p:cNvSpPr>
              <a:spLocks noChangeArrowheads="1"/>
            </p:cNvSpPr>
            <p:nvPr/>
          </p:nvSpPr>
          <p:spPr bwMode="auto">
            <a:xfrm>
              <a:off x="2887" y="57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53" name="Rectangle 133"/>
            <p:cNvSpPr>
              <a:spLocks noChangeArrowheads="1"/>
            </p:cNvSpPr>
            <p:nvPr/>
          </p:nvSpPr>
          <p:spPr bwMode="auto">
            <a:xfrm>
              <a:off x="3003" y="479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54" name="Rectangle 134"/>
            <p:cNvSpPr>
              <a:spLocks noChangeArrowheads="1"/>
            </p:cNvSpPr>
            <p:nvPr/>
          </p:nvSpPr>
          <p:spPr bwMode="auto">
            <a:xfrm>
              <a:off x="3075" y="479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55" name="Rectangle 135"/>
            <p:cNvSpPr>
              <a:spLocks noChangeArrowheads="1"/>
            </p:cNvSpPr>
            <p:nvPr/>
          </p:nvSpPr>
          <p:spPr bwMode="auto">
            <a:xfrm>
              <a:off x="3147" y="522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256" name="Line 136"/>
            <p:cNvSpPr>
              <a:spLocks noChangeShapeType="1"/>
            </p:cNvSpPr>
            <p:nvPr/>
          </p:nvSpPr>
          <p:spPr bwMode="auto">
            <a:xfrm flipV="1">
              <a:off x="2590" y="586"/>
              <a:ext cx="43" cy="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57" name="Line 137"/>
            <p:cNvSpPr>
              <a:spLocks noChangeShapeType="1"/>
            </p:cNvSpPr>
            <p:nvPr/>
          </p:nvSpPr>
          <p:spPr bwMode="auto">
            <a:xfrm>
              <a:off x="2808" y="589"/>
              <a:ext cx="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58" name="Line 138"/>
            <p:cNvSpPr>
              <a:spLocks noChangeShapeType="1"/>
            </p:cNvSpPr>
            <p:nvPr/>
          </p:nvSpPr>
          <p:spPr bwMode="auto">
            <a:xfrm flipV="1">
              <a:off x="2929" y="562"/>
              <a:ext cx="60" cy="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59" name="Rectangle 139"/>
            <p:cNvSpPr>
              <a:spLocks noChangeArrowheads="1"/>
            </p:cNvSpPr>
            <p:nvPr/>
          </p:nvSpPr>
          <p:spPr bwMode="auto">
            <a:xfrm>
              <a:off x="2821" y="915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60" name="Rectangle 140"/>
            <p:cNvSpPr>
              <a:spLocks noChangeArrowheads="1"/>
            </p:cNvSpPr>
            <p:nvPr/>
          </p:nvSpPr>
          <p:spPr bwMode="auto">
            <a:xfrm>
              <a:off x="2908" y="915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5261" name="Line 141"/>
            <p:cNvSpPr>
              <a:spLocks noChangeShapeType="1"/>
            </p:cNvSpPr>
            <p:nvPr/>
          </p:nvSpPr>
          <p:spPr bwMode="auto">
            <a:xfrm>
              <a:off x="2950" y="1038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62" name="Line 142"/>
            <p:cNvSpPr>
              <a:spLocks noChangeShapeType="1"/>
            </p:cNvSpPr>
            <p:nvPr/>
          </p:nvSpPr>
          <p:spPr bwMode="auto">
            <a:xfrm>
              <a:off x="2950" y="1182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63" name="Line 143"/>
            <p:cNvSpPr>
              <a:spLocks noChangeShapeType="1"/>
            </p:cNvSpPr>
            <p:nvPr/>
          </p:nvSpPr>
          <p:spPr bwMode="auto">
            <a:xfrm flipH="1">
              <a:off x="2749" y="1182"/>
              <a:ext cx="2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64" name="Line 144"/>
            <p:cNvSpPr>
              <a:spLocks noChangeShapeType="1"/>
            </p:cNvSpPr>
            <p:nvPr/>
          </p:nvSpPr>
          <p:spPr bwMode="auto">
            <a:xfrm>
              <a:off x="2869" y="727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65" name="Oval 145"/>
            <p:cNvSpPr>
              <a:spLocks noChangeArrowheads="1"/>
            </p:cNvSpPr>
            <p:nvPr/>
          </p:nvSpPr>
          <p:spPr bwMode="auto">
            <a:xfrm>
              <a:off x="2852" y="689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66" name="Freeform 146"/>
            <p:cNvSpPr>
              <a:spLocks/>
            </p:cNvSpPr>
            <p:nvPr/>
          </p:nvSpPr>
          <p:spPr bwMode="auto">
            <a:xfrm>
              <a:off x="2732" y="347"/>
              <a:ext cx="225" cy="102"/>
            </a:xfrm>
            <a:custGeom>
              <a:avLst/>
              <a:gdLst>
                <a:gd name="T0" fmla="*/ 298 w 300"/>
                <a:gd name="T1" fmla="*/ 129 h 136"/>
                <a:gd name="T2" fmla="*/ 293 w 300"/>
                <a:gd name="T3" fmla="*/ 117 h 136"/>
                <a:gd name="T4" fmla="*/ 290 w 300"/>
                <a:gd name="T5" fmla="*/ 109 h 136"/>
                <a:gd name="T6" fmla="*/ 285 w 300"/>
                <a:gd name="T7" fmla="*/ 98 h 136"/>
                <a:gd name="T8" fmla="*/ 281 w 300"/>
                <a:gd name="T9" fmla="*/ 91 h 136"/>
                <a:gd name="T10" fmla="*/ 276 w 300"/>
                <a:gd name="T11" fmla="*/ 81 h 136"/>
                <a:gd name="T12" fmla="*/ 272 w 300"/>
                <a:gd name="T13" fmla="*/ 75 h 136"/>
                <a:gd name="T14" fmla="*/ 265 w 300"/>
                <a:gd name="T15" fmla="*/ 66 h 136"/>
                <a:gd name="T16" fmla="*/ 261 w 300"/>
                <a:gd name="T17" fmla="*/ 60 h 136"/>
                <a:gd name="T18" fmla="*/ 254 w 300"/>
                <a:gd name="T19" fmla="*/ 52 h 136"/>
                <a:gd name="T20" fmla="*/ 249 w 300"/>
                <a:gd name="T21" fmla="*/ 47 h 136"/>
                <a:gd name="T22" fmla="*/ 241 w 300"/>
                <a:gd name="T23" fmla="*/ 39 h 136"/>
                <a:gd name="T24" fmla="*/ 236 w 300"/>
                <a:gd name="T25" fmla="*/ 35 h 136"/>
                <a:gd name="T26" fmla="*/ 228 w 300"/>
                <a:gd name="T27" fmla="*/ 29 h 136"/>
                <a:gd name="T28" fmla="*/ 222 w 300"/>
                <a:gd name="T29" fmla="*/ 25 h 136"/>
                <a:gd name="T30" fmla="*/ 214 w 300"/>
                <a:gd name="T31" fmla="*/ 20 h 136"/>
                <a:gd name="T32" fmla="*/ 208 w 300"/>
                <a:gd name="T33" fmla="*/ 17 h 136"/>
                <a:gd name="T34" fmla="*/ 199 w 300"/>
                <a:gd name="T35" fmla="*/ 12 h 136"/>
                <a:gd name="T36" fmla="*/ 193 w 300"/>
                <a:gd name="T37" fmla="*/ 10 h 136"/>
                <a:gd name="T38" fmla="*/ 184 w 300"/>
                <a:gd name="T39" fmla="*/ 7 h 136"/>
                <a:gd name="T40" fmla="*/ 177 w 300"/>
                <a:gd name="T41" fmla="*/ 5 h 136"/>
                <a:gd name="T42" fmla="*/ 168 w 300"/>
                <a:gd name="T43" fmla="*/ 3 h 136"/>
                <a:gd name="T44" fmla="*/ 162 w 300"/>
                <a:gd name="T45" fmla="*/ 1 h 136"/>
                <a:gd name="T46" fmla="*/ 152 w 300"/>
                <a:gd name="T47" fmla="*/ 0 h 136"/>
                <a:gd name="T48" fmla="*/ 145 w 300"/>
                <a:gd name="T49" fmla="*/ 0 h 136"/>
                <a:gd name="T50" fmla="*/ 135 w 300"/>
                <a:gd name="T51" fmla="*/ 0 h 136"/>
                <a:gd name="T52" fmla="*/ 129 w 300"/>
                <a:gd name="T53" fmla="*/ 0 h 136"/>
                <a:gd name="T54" fmla="*/ 119 w 300"/>
                <a:gd name="T55" fmla="*/ 1 h 136"/>
                <a:gd name="T56" fmla="*/ 112 w 300"/>
                <a:gd name="T57" fmla="*/ 2 h 136"/>
                <a:gd name="T58" fmla="*/ 102 w 300"/>
                <a:gd name="T59" fmla="*/ 4 h 136"/>
                <a:gd name="T60" fmla="*/ 96 w 300"/>
                <a:gd name="T61" fmla="*/ 6 h 136"/>
                <a:gd name="T62" fmla="*/ 86 w 300"/>
                <a:gd name="T63" fmla="*/ 9 h 136"/>
                <a:gd name="T64" fmla="*/ 79 w 300"/>
                <a:gd name="T65" fmla="*/ 11 h 136"/>
                <a:gd name="T66" fmla="*/ 69 w 300"/>
                <a:gd name="T67" fmla="*/ 15 h 136"/>
                <a:gd name="T68" fmla="*/ 62 w 300"/>
                <a:gd name="T69" fmla="*/ 18 h 136"/>
                <a:gd name="T70" fmla="*/ 53 w 300"/>
                <a:gd name="T71" fmla="*/ 24 h 136"/>
                <a:gd name="T72" fmla="*/ 46 w 300"/>
                <a:gd name="T73" fmla="*/ 28 h 136"/>
                <a:gd name="T74" fmla="*/ 36 w 300"/>
                <a:gd name="T75" fmla="*/ 34 h 136"/>
                <a:gd name="T76" fmla="*/ 30 w 300"/>
                <a:gd name="T77" fmla="*/ 39 h 136"/>
                <a:gd name="T78" fmla="*/ 21 w 300"/>
                <a:gd name="T79" fmla="*/ 46 h 136"/>
                <a:gd name="T80" fmla="*/ 15 w 300"/>
                <a:gd name="T81" fmla="*/ 52 h 136"/>
                <a:gd name="T82" fmla="*/ 5 w 300"/>
                <a:gd name="T83" fmla="*/ 6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0" h="136">
                  <a:moveTo>
                    <a:pt x="300" y="136"/>
                  </a:moveTo>
                  <a:lnTo>
                    <a:pt x="298" y="130"/>
                  </a:lnTo>
                  <a:lnTo>
                    <a:pt x="298" y="129"/>
                  </a:lnTo>
                  <a:lnTo>
                    <a:pt x="296" y="123"/>
                  </a:lnTo>
                  <a:lnTo>
                    <a:pt x="295" y="122"/>
                  </a:lnTo>
                  <a:lnTo>
                    <a:pt x="293" y="117"/>
                  </a:lnTo>
                  <a:lnTo>
                    <a:pt x="293" y="115"/>
                  </a:lnTo>
                  <a:lnTo>
                    <a:pt x="291" y="110"/>
                  </a:lnTo>
                  <a:lnTo>
                    <a:pt x="290" y="109"/>
                  </a:lnTo>
                  <a:lnTo>
                    <a:pt x="288" y="104"/>
                  </a:lnTo>
                  <a:lnTo>
                    <a:pt x="287" y="103"/>
                  </a:lnTo>
                  <a:lnTo>
                    <a:pt x="285" y="98"/>
                  </a:lnTo>
                  <a:lnTo>
                    <a:pt x="284" y="97"/>
                  </a:lnTo>
                  <a:lnTo>
                    <a:pt x="282" y="92"/>
                  </a:lnTo>
                  <a:lnTo>
                    <a:pt x="281" y="91"/>
                  </a:lnTo>
                  <a:lnTo>
                    <a:pt x="279" y="87"/>
                  </a:lnTo>
                  <a:lnTo>
                    <a:pt x="278" y="86"/>
                  </a:lnTo>
                  <a:lnTo>
                    <a:pt x="276" y="81"/>
                  </a:lnTo>
                  <a:lnTo>
                    <a:pt x="275" y="80"/>
                  </a:lnTo>
                  <a:lnTo>
                    <a:pt x="272" y="76"/>
                  </a:lnTo>
                  <a:lnTo>
                    <a:pt x="272" y="75"/>
                  </a:lnTo>
                  <a:lnTo>
                    <a:pt x="269" y="71"/>
                  </a:lnTo>
                  <a:lnTo>
                    <a:pt x="268" y="70"/>
                  </a:lnTo>
                  <a:lnTo>
                    <a:pt x="265" y="66"/>
                  </a:lnTo>
                  <a:lnTo>
                    <a:pt x="264" y="65"/>
                  </a:lnTo>
                  <a:lnTo>
                    <a:pt x="261" y="61"/>
                  </a:lnTo>
                  <a:lnTo>
                    <a:pt x="261" y="60"/>
                  </a:lnTo>
                  <a:lnTo>
                    <a:pt x="258" y="56"/>
                  </a:lnTo>
                  <a:lnTo>
                    <a:pt x="257" y="55"/>
                  </a:lnTo>
                  <a:lnTo>
                    <a:pt x="254" y="52"/>
                  </a:lnTo>
                  <a:lnTo>
                    <a:pt x="253" y="51"/>
                  </a:lnTo>
                  <a:lnTo>
                    <a:pt x="249" y="47"/>
                  </a:lnTo>
                  <a:lnTo>
                    <a:pt x="249" y="47"/>
                  </a:lnTo>
                  <a:lnTo>
                    <a:pt x="245" y="43"/>
                  </a:lnTo>
                  <a:lnTo>
                    <a:pt x="244" y="43"/>
                  </a:lnTo>
                  <a:lnTo>
                    <a:pt x="241" y="39"/>
                  </a:lnTo>
                  <a:lnTo>
                    <a:pt x="240" y="39"/>
                  </a:lnTo>
                  <a:lnTo>
                    <a:pt x="237" y="36"/>
                  </a:lnTo>
                  <a:lnTo>
                    <a:pt x="236" y="35"/>
                  </a:lnTo>
                  <a:lnTo>
                    <a:pt x="232" y="32"/>
                  </a:lnTo>
                  <a:lnTo>
                    <a:pt x="231" y="31"/>
                  </a:lnTo>
                  <a:lnTo>
                    <a:pt x="228" y="29"/>
                  </a:lnTo>
                  <a:lnTo>
                    <a:pt x="227" y="28"/>
                  </a:lnTo>
                  <a:lnTo>
                    <a:pt x="223" y="26"/>
                  </a:lnTo>
                  <a:lnTo>
                    <a:pt x="222" y="25"/>
                  </a:lnTo>
                  <a:lnTo>
                    <a:pt x="218" y="23"/>
                  </a:lnTo>
                  <a:lnTo>
                    <a:pt x="218" y="22"/>
                  </a:lnTo>
                  <a:lnTo>
                    <a:pt x="214" y="20"/>
                  </a:lnTo>
                  <a:lnTo>
                    <a:pt x="213" y="19"/>
                  </a:lnTo>
                  <a:lnTo>
                    <a:pt x="209" y="17"/>
                  </a:lnTo>
                  <a:lnTo>
                    <a:pt x="208" y="17"/>
                  </a:lnTo>
                  <a:lnTo>
                    <a:pt x="204" y="15"/>
                  </a:lnTo>
                  <a:lnTo>
                    <a:pt x="203" y="14"/>
                  </a:lnTo>
                  <a:lnTo>
                    <a:pt x="199" y="12"/>
                  </a:lnTo>
                  <a:lnTo>
                    <a:pt x="198" y="12"/>
                  </a:lnTo>
                  <a:lnTo>
                    <a:pt x="194" y="10"/>
                  </a:lnTo>
                  <a:lnTo>
                    <a:pt x="193" y="10"/>
                  </a:lnTo>
                  <a:lnTo>
                    <a:pt x="189" y="8"/>
                  </a:lnTo>
                  <a:lnTo>
                    <a:pt x="188" y="8"/>
                  </a:lnTo>
                  <a:lnTo>
                    <a:pt x="184" y="7"/>
                  </a:lnTo>
                  <a:lnTo>
                    <a:pt x="183" y="6"/>
                  </a:lnTo>
                  <a:lnTo>
                    <a:pt x="179" y="5"/>
                  </a:lnTo>
                  <a:lnTo>
                    <a:pt x="177" y="5"/>
                  </a:lnTo>
                  <a:lnTo>
                    <a:pt x="173" y="4"/>
                  </a:lnTo>
                  <a:lnTo>
                    <a:pt x="172" y="3"/>
                  </a:lnTo>
                  <a:lnTo>
                    <a:pt x="168" y="3"/>
                  </a:lnTo>
                  <a:lnTo>
                    <a:pt x="167" y="2"/>
                  </a:lnTo>
                  <a:lnTo>
                    <a:pt x="163" y="2"/>
                  </a:lnTo>
                  <a:lnTo>
                    <a:pt x="162" y="1"/>
                  </a:lnTo>
                  <a:lnTo>
                    <a:pt x="157" y="1"/>
                  </a:lnTo>
                  <a:lnTo>
                    <a:pt x="156" y="1"/>
                  </a:lnTo>
                  <a:lnTo>
                    <a:pt x="152" y="0"/>
                  </a:lnTo>
                  <a:lnTo>
                    <a:pt x="151" y="0"/>
                  </a:lnTo>
                  <a:lnTo>
                    <a:pt x="146" y="0"/>
                  </a:lnTo>
                  <a:lnTo>
                    <a:pt x="145" y="0"/>
                  </a:lnTo>
                  <a:lnTo>
                    <a:pt x="141" y="0"/>
                  </a:lnTo>
                  <a:lnTo>
                    <a:pt x="140" y="0"/>
                  </a:lnTo>
                  <a:lnTo>
                    <a:pt x="135" y="0"/>
                  </a:lnTo>
                  <a:lnTo>
                    <a:pt x="134" y="0"/>
                  </a:lnTo>
                  <a:lnTo>
                    <a:pt x="130" y="0"/>
                  </a:lnTo>
                  <a:lnTo>
                    <a:pt x="129" y="0"/>
                  </a:lnTo>
                  <a:lnTo>
                    <a:pt x="124" y="0"/>
                  </a:lnTo>
                  <a:lnTo>
                    <a:pt x="123" y="0"/>
                  </a:lnTo>
                  <a:lnTo>
                    <a:pt x="119" y="1"/>
                  </a:lnTo>
                  <a:lnTo>
                    <a:pt x="118" y="1"/>
                  </a:lnTo>
                  <a:lnTo>
                    <a:pt x="113" y="2"/>
                  </a:lnTo>
                  <a:lnTo>
                    <a:pt x="112" y="2"/>
                  </a:lnTo>
                  <a:lnTo>
                    <a:pt x="108" y="3"/>
                  </a:lnTo>
                  <a:lnTo>
                    <a:pt x="107" y="3"/>
                  </a:lnTo>
                  <a:lnTo>
                    <a:pt x="102" y="4"/>
                  </a:lnTo>
                  <a:lnTo>
                    <a:pt x="101" y="4"/>
                  </a:lnTo>
                  <a:lnTo>
                    <a:pt x="97" y="5"/>
                  </a:lnTo>
                  <a:lnTo>
                    <a:pt x="96" y="6"/>
                  </a:lnTo>
                  <a:lnTo>
                    <a:pt x="91" y="7"/>
                  </a:lnTo>
                  <a:lnTo>
                    <a:pt x="90" y="7"/>
                  </a:lnTo>
                  <a:lnTo>
                    <a:pt x="86" y="9"/>
                  </a:lnTo>
                  <a:lnTo>
                    <a:pt x="84" y="9"/>
                  </a:lnTo>
                  <a:lnTo>
                    <a:pt x="80" y="11"/>
                  </a:lnTo>
                  <a:lnTo>
                    <a:pt x="79" y="11"/>
                  </a:lnTo>
                  <a:lnTo>
                    <a:pt x="75" y="13"/>
                  </a:lnTo>
                  <a:lnTo>
                    <a:pt x="73" y="13"/>
                  </a:lnTo>
                  <a:lnTo>
                    <a:pt x="69" y="15"/>
                  </a:lnTo>
                  <a:lnTo>
                    <a:pt x="68" y="16"/>
                  </a:lnTo>
                  <a:lnTo>
                    <a:pt x="64" y="18"/>
                  </a:lnTo>
                  <a:lnTo>
                    <a:pt x="62" y="18"/>
                  </a:lnTo>
                  <a:lnTo>
                    <a:pt x="58" y="21"/>
                  </a:lnTo>
                  <a:lnTo>
                    <a:pt x="57" y="21"/>
                  </a:lnTo>
                  <a:lnTo>
                    <a:pt x="53" y="24"/>
                  </a:lnTo>
                  <a:lnTo>
                    <a:pt x="52" y="24"/>
                  </a:lnTo>
                  <a:lnTo>
                    <a:pt x="47" y="27"/>
                  </a:lnTo>
                  <a:lnTo>
                    <a:pt x="46" y="28"/>
                  </a:lnTo>
                  <a:lnTo>
                    <a:pt x="42" y="30"/>
                  </a:lnTo>
                  <a:lnTo>
                    <a:pt x="41" y="31"/>
                  </a:lnTo>
                  <a:lnTo>
                    <a:pt x="36" y="34"/>
                  </a:lnTo>
                  <a:lnTo>
                    <a:pt x="35" y="35"/>
                  </a:lnTo>
                  <a:lnTo>
                    <a:pt x="31" y="38"/>
                  </a:lnTo>
                  <a:lnTo>
                    <a:pt x="30" y="39"/>
                  </a:lnTo>
                  <a:lnTo>
                    <a:pt x="26" y="42"/>
                  </a:lnTo>
                  <a:lnTo>
                    <a:pt x="25" y="43"/>
                  </a:lnTo>
                  <a:lnTo>
                    <a:pt x="21" y="46"/>
                  </a:lnTo>
                  <a:lnTo>
                    <a:pt x="20" y="47"/>
                  </a:lnTo>
                  <a:lnTo>
                    <a:pt x="16" y="51"/>
                  </a:lnTo>
                  <a:lnTo>
                    <a:pt x="15" y="52"/>
                  </a:lnTo>
                  <a:lnTo>
                    <a:pt x="11" y="55"/>
                  </a:lnTo>
                  <a:lnTo>
                    <a:pt x="9" y="56"/>
                  </a:lnTo>
                  <a:lnTo>
                    <a:pt x="5" y="60"/>
                  </a:lnTo>
                  <a:lnTo>
                    <a:pt x="4" y="61"/>
                  </a:lnTo>
                  <a:lnTo>
                    <a:pt x="0" y="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67" name="Freeform 147"/>
            <p:cNvSpPr>
              <a:spLocks/>
            </p:cNvSpPr>
            <p:nvPr/>
          </p:nvSpPr>
          <p:spPr bwMode="auto">
            <a:xfrm>
              <a:off x="2690" y="370"/>
              <a:ext cx="68" cy="69"/>
            </a:xfrm>
            <a:custGeom>
              <a:avLst/>
              <a:gdLst>
                <a:gd name="T0" fmla="*/ 0 w 137"/>
                <a:gd name="T1" fmla="*/ 138 h 138"/>
                <a:gd name="T2" fmla="*/ 74 w 137"/>
                <a:gd name="T3" fmla="*/ 0 h 138"/>
                <a:gd name="T4" fmla="*/ 84 w 137"/>
                <a:gd name="T5" fmla="*/ 52 h 138"/>
                <a:gd name="T6" fmla="*/ 137 w 137"/>
                <a:gd name="T7" fmla="*/ 63 h 138"/>
                <a:gd name="T8" fmla="*/ 0 w 137"/>
                <a:gd name="T9" fmla="*/ 138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" h="138">
                  <a:moveTo>
                    <a:pt x="0" y="138"/>
                  </a:moveTo>
                  <a:lnTo>
                    <a:pt x="74" y="0"/>
                  </a:lnTo>
                  <a:lnTo>
                    <a:pt x="84" y="52"/>
                  </a:lnTo>
                  <a:lnTo>
                    <a:pt x="137" y="63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68" name="Rectangle 148"/>
            <p:cNvSpPr>
              <a:spLocks noChangeArrowheads="1"/>
            </p:cNvSpPr>
            <p:nvPr/>
          </p:nvSpPr>
          <p:spPr bwMode="auto">
            <a:xfrm>
              <a:off x="2798" y="15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69" name="Rectangle 149"/>
            <p:cNvSpPr>
              <a:spLocks noChangeArrowheads="1"/>
            </p:cNvSpPr>
            <p:nvPr/>
          </p:nvSpPr>
          <p:spPr bwMode="auto">
            <a:xfrm>
              <a:off x="2870" y="15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70" name="Rectangle 150"/>
            <p:cNvSpPr>
              <a:spLocks noChangeArrowheads="1"/>
            </p:cNvSpPr>
            <p:nvPr/>
          </p:nvSpPr>
          <p:spPr bwMode="auto">
            <a:xfrm>
              <a:off x="2942" y="202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271" name="Freeform 151"/>
            <p:cNvSpPr>
              <a:spLocks/>
            </p:cNvSpPr>
            <p:nvPr/>
          </p:nvSpPr>
          <p:spPr bwMode="auto">
            <a:xfrm>
              <a:off x="2664" y="629"/>
              <a:ext cx="113" cy="94"/>
            </a:xfrm>
            <a:custGeom>
              <a:avLst/>
              <a:gdLst>
                <a:gd name="T0" fmla="*/ 1 w 151"/>
                <a:gd name="T1" fmla="*/ 6 h 125"/>
                <a:gd name="T2" fmla="*/ 2 w 151"/>
                <a:gd name="T3" fmla="*/ 16 h 125"/>
                <a:gd name="T4" fmla="*/ 3 w 151"/>
                <a:gd name="T5" fmla="*/ 22 h 125"/>
                <a:gd name="T6" fmla="*/ 5 w 151"/>
                <a:gd name="T7" fmla="*/ 31 h 125"/>
                <a:gd name="T8" fmla="*/ 6 w 151"/>
                <a:gd name="T9" fmla="*/ 36 h 125"/>
                <a:gd name="T10" fmla="*/ 8 w 151"/>
                <a:gd name="T11" fmla="*/ 45 h 125"/>
                <a:gd name="T12" fmla="*/ 10 w 151"/>
                <a:gd name="T13" fmla="*/ 50 h 125"/>
                <a:gd name="T14" fmla="*/ 12 w 151"/>
                <a:gd name="T15" fmla="*/ 58 h 125"/>
                <a:gd name="T16" fmla="*/ 14 w 151"/>
                <a:gd name="T17" fmla="*/ 63 h 125"/>
                <a:gd name="T18" fmla="*/ 17 w 151"/>
                <a:gd name="T19" fmla="*/ 70 h 125"/>
                <a:gd name="T20" fmla="*/ 19 w 151"/>
                <a:gd name="T21" fmla="*/ 74 h 125"/>
                <a:gd name="T22" fmla="*/ 23 w 151"/>
                <a:gd name="T23" fmla="*/ 81 h 125"/>
                <a:gd name="T24" fmla="*/ 25 w 151"/>
                <a:gd name="T25" fmla="*/ 85 h 125"/>
                <a:gd name="T26" fmla="*/ 29 w 151"/>
                <a:gd name="T27" fmla="*/ 91 h 125"/>
                <a:gd name="T28" fmla="*/ 31 w 151"/>
                <a:gd name="T29" fmla="*/ 94 h 125"/>
                <a:gd name="T30" fmla="*/ 35 w 151"/>
                <a:gd name="T31" fmla="*/ 99 h 125"/>
                <a:gd name="T32" fmla="*/ 38 w 151"/>
                <a:gd name="T33" fmla="*/ 102 h 125"/>
                <a:gd name="T34" fmla="*/ 42 w 151"/>
                <a:gd name="T35" fmla="*/ 107 h 125"/>
                <a:gd name="T36" fmla="*/ 45 w 151"/>
                <a:gd name="T37" fmla="*/ 109 h 125"/>
                <a:gd name="T38" fmla="*/ 50 w 151"/>
                <a:gd name="T39" fmla="*/ 113 h 125"/>
                <a:gd name="T40" fmla="*/ 53 w 151"/>
                <a:gd name="T41" fmla="*/ 115 h 125"/>
                <a:gd name="T42" fmla="*/ 58 w 151"/>
                <a:gd name="T43" fmla="*/ 118 h 125"/>
                <a:gd name="T44" fmla="*/ 61 w 151"/>
                <a:gd name="T45" fmla="*/ 119 h 125"/>
                <a:gd name="T46" fmla="*/ 66 w 151"/>
                <a:gd name="T47" fmla="*/ 122 h 125"/>
                <a:gd name="T48" fmla="*/ 69 w 151"/>
                <a:gd name="T49" fmla="*/ 123 h 125"/>
                <a:gd name="T50" fmla="*/ 75 w 151"/>
                <a:gd name="T51" fmla="*/ 124 h 125"/>
                <a:gd name="T52" fmla="*/ 78 w 151"/>
                <a:gd name="T53" fmla="*/ 125 h 125"/>
                <a:gd name="T54" fmla="*/ 83 w 151"/>
                <a:gd name="T55" fmla="*/ 125 h 125"/>
                <a:gd name="T56" fmla="*/ 87 w 151"/>
                <a:gd name="T57" fmla="*/ 125 h 125"/>
                <a:gd name="T58" fmla="*/ 92 w 151"/>
                <a:gd name="T59" fmla="*/ 125 h 125"/>
                <a:gd name="T60" fmla="*/ 96 w 151"/>
                <a:gd name="T61" fmla="*/ 124 h 125"/>
                <a:gd name="T62" fmla="*/ 101 w 151"/>
                <a:gd name="T63" fmla="*/ 123 h 125"/>
                <a:gd name="T64" fmla="*/ 105 w 151"/>
                <a:gd name="T65" fmla="*/ 122 h 125"/>
                <a:gd name="T66" fmla="*/ 111 w 151"/>
                <a:gd name="T67" fmla="*/ 120 h 125"/>
                <a:gd name="T68" fmla="*/ 114 w 151"/>
                <a:gd name="T69" fmla="*/ 119 h 125"/>
                <a:gd name="T70" fmla="*/ 120 w 151"/>
                <a:gd name="T71" fmla="*/ 116 h 125"/>
                <a:gd name="T72" fmla="*/ 124 w 151"/>
                <a:gd name="T73" fmla="*/ 114 h 125"/>
                <a:gd name="T74" fmla="*/ 129 w 151"/>
                <a:gd name="T75" fmla="*/ 110 h 125"/>
                <a:gd name="T76" fmla="*/ 133 w 151"/>
                <a:gd name="T77" fmla="*/ 107 h 125"/>
                <a:gd name="T78" fmla="*/ 138 w 151"/>
                <a:gd name="T79" fmla="*/ 103 h 125"/>
                <a:gd name="T80" fmla="*/ 142 w 151"/>
                <a:gd name="T81" fmla="*/ 99 h 125"/>
                <a:gd name="T82" fmla="*/ 148 w 151"/>
                <a:gd name="T83" fmla="*/ 94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51" h="125">
                  <a:moveTo>
                    <a:pt x="0" y="0"/>
                  </a:moveTo>
                  <a:lnTo>
                    <a:pt x="0" y="5"/>
                  </a:lnTo>
                  <a:lnTo>
                    <a:pt x="1" y="6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2" y="16"/>
                  </a:lnTo>
                  <a:lnTo>
                    <a:pt x="2" y="17"/>
                  </a:lnTo>
                  <a:lnTo>
                    <a:pt x="3" y="21"/>
                  </a:lnTo>
                  <a:lnTo>
                    <a:pt x="3" y="22"/>
                  </a:lnTo>
                  <a:lnTo>
                    <a:pt x="4" y="26"/>
                  </a:lnTo>
                  <a:lnTo>
                    <a:pt x="4" y="27"/>
                  </a:lnTo>
                  <a:lnTo>
                    <a:pt x="5" y="31"/>
                  </a:lnTo>
                  <a:lnTo>
                    <a:pt x="5" y="32"/>
                  </a:lnTo>
                  <a:lnTo>
                    <a:pt x="6" y="35"/>
                  </a:lnTo>
                  <a:lnTo>
                    <a:pt x="6" y="36"/>
                  </a:lnTo>
                  <a:lnTo>
                    <a:pt x="7" y="40"/>
                  </a:lnTo>
                  <a:lnTo>
                    <a:pt x="7" y="41"/>
                  </a:lnTo>
                  <a:lnTo>
                    <a:pt x="8" y="45"/>
                  </a:lnTo>
                  <a:lnTo>
                    <a:pt x="8" y="46"/>
                  </a:lnTo>
                  <a:lnTo>
                    <a:pt x="9" y="49"/>
                  </a:lnTo>
                  <a:lnTo>
                    <a:pt x="10" y="50"/>
                  </a:lnTo>
                  <a:lnTo>
                    <a:pt x="11" y="54"/>
                  </a:lnTo>
                  <a:lnTo>
                    <a:pt x="11" y="54"/>
                  </a:lnTo>
                  <a:lnTo>
                    <a:pt x="12" y="58"/>
                  </a:lnTo>
                  <a:lnTo>
                    <a:pt x="13" y="59"/>
                  </a:lnTo>
                  <a:lnTo>
                    <a:pt x="14" y="62"/>
                  </a:lnTo>
                  <a:lnTo>
                    <a:pt x="14" y="63"/>
                  </a:lnTo>
                  <a:lnTo>
                    <a:pt x="15" y="66"/>
                  </a:lnTo>
                  <a:lnTo>
                    <a:pt x="16" y="67"/>
                  </a:lnTo>
                  <a:lnTo>
                    <a:pt x="17" y="70"/>
                  </a:lnTo>
                  <a:lnTo>
                    <a:pt x="17" y="71"/>
                  </a:lnTo>
                  <a:lnTo>
                    <a:pt x="19" y="74"/>
                  </a:lnTo>
                  <a:lnTo>
                    <a:pt x="19" y="74"/>
                  </a:lnTo>
                  <a:lnTo>
                    <a:pt x="21" y="77"/>
                  </a:lnTo>
                  <a:lnTo>
                    <a:pt x="21" y="78"/>
                  </a:lnTo>
                  <a:lnTo>
                    <a:pt x="23" y="81"/>
                  </a:lnTo>
                  <a:lnTo>
                    <a:pt x="23" y="81"/>
                  </a:lnTo>
                  <a:lnTo>
                    <a:pt x="25" y="84"/>
                  </a:lnTo>
                  <a:lnTo>
                    <a:pt x="25" y="85"/>
                  </a:lnTo>
                  <a:lnTo>
                    <a:pt x="27" y="87"/>
                  </a:lnTo>
                  <a:lnTo>
                    <a:pt x="27" y="88"/>
                  </a:lnTo>
                  <a:lnTo>
                    <a:pt x="29" y="91"/>
                  </a:lnTo>
                  <a:lnTo>
                    <a:pt x="29" y="91"/>
                  </a:lnTo>
                  <a:lnTo>
                    <a:pt x="31" y="94"/>
                  </a:lnTo>
                  <a:lnTo>
                    <a:pt x="31" y="94"/>
                  </a:lnTo>
                  <a:lnTo>
                    <a:pt x="33" y="96"/>
                  </a:lnTo>
                  <a:lnTo>
                    <a:pt x="33" y="97"/>
                  </a:lnTo>
                  <a:lnTo>
                    <a:pt x="35" y="99"/>
                  </a:lnTo>
                  <a:lnTo>
                    <a:pt x="36" y="100"/>
                  </a:lnTo>
                  <a:lnTo>
                    <a:pt x="38" y="102"/>
                  </a:lnTo>
                  <a:lnTo>
                    <a:pt x="38" y="102"/>
                  </a:lnTo>
                  <a:lnTo>
                    <a:pt x="40" y="104"/>
                  </a:lnTo>
                  <a:lnTo>
                    <a:pt x="40" y="105"/>
                  </a:lnTo>
                  <a:lnTo>
                    <a:pt x="42" y="107"/>
                  </a:lnTo>
                  <a:lnTo>
                    <a:pt x="43" y="107"/>
                  </a:lnTo>
                  <a:lnTo>
                    <a:pt x="45" y="109"/>
                  </a:lnTo>
                  <a:lnTo>
                    <a:pt x="45" y="109"/>
                  </a:lnTo>
                  <a:lnTo>
                    <a:pt x="47" y="111"/>
                  </a:lnTo>
                  <a:lnTo>
                    <a:pt x="48" y="111"/>
                  </a:lnTo>
                  <a:lnTo>
                    <a:pt x="50" y="113"/>
                  </a:lnTo>
                  <a:lnTo>
                    <a:pt x="50" y="113"/>
                  </a:lnTo>
                  <a:lnTo>
                    <a:pt x="52" y="115"/>
                  </a:lnTo>
                  <a:lnTo>
                    <a:pt x="53" y="115"/>
                  </a:lnTo>
                  <a:lnTo>
                    <a:pt x="55" y="116"/>
                  </a:lnTo>
                  <a:lnTo>
                    <a:pt x="56" y="117"/>
                  </a:lnTo>
                  <a:lnTo>
                    <a:pt x="58" y="118"/>
                  </a:lnTo>
                  <a:lnTo>
                    <a:pt x="58" y="118"/>
                  </a:lnTo>
                  <a:lnTo>
                    <a:pt x="60" y="119"/>
                  </a:lnTo>
                  <a:lnTo>
                    <a:pt x="61" y="119"/>
                  </a:lnTo>
                  <a:lnTo>
                    <a:pt x="63" y="120"/>
                  </a:lnTo>
                  <a:lnTo>
                    <a:pt x="64" y="121"/>
                  </a:lnTo>
                  <a:lnTo>
                    <a:pt x="66" y="122"/>
                  </a:lnTo>
                  <a:lnTo>
                    <a:pt x="67" y="122"/>
                  </a:lnTo>
                  <a:lnTo>
                    <a:pt x="69" y="122"/>
                  </a:lnTo>
                  <a:lnTo>
                    <a:pt x="69" y="123"/>
                  </a:lnTo>
                  <a:lnTo>
                    <a:pt x="72" y="123"/>
                  </a:lnTo>
                  <a:lnTo>
                    <a:pt x="72" y="123"/>
                  </a:lnTo>
                  <a:lnTo>
                    <a:pt x="75" y="124"/>
                  </a:lnTo>
                  <a:lnTo>
                    <a:pt x="75" y="124"/>
                  </a:lnTo>
                  <a:lnTo>
                    <a:pt x="77" y="124"/>
                  </a:lnTo>
                  <a:lnTo>
                    <a:pt x="78" y="125"/>
                  </a:lnTo>
                  <a:lnTo>
                    <a:pt x="80" y="125"/>
                  </a:lnTo>
                  <a:lnTo>
                    <a:pt x="81" y="125"/>
                  </a:lnTo>
                  <a:lnTo>
                    <a:pt x="83" y="125"/>
                  </a:lnTo>
                  <a:lnTo>
                    <a:pt x="84" y="125"/>
                  </a:lnTo>
                  <a:lnTo>
                    <a:pt x="86" y="125"/>
                  </a:lnTo>
                  <a:lnTo>
                    <a:pt x="87" y="125"/>
                  </a:lnTo>
                  <a:lnTo>
                    <a:pt x="89" y="125"/>
                  </a:lnTo>
                  <a:lnTo>
                    <a:pt x="90" y="125"/>
                  </a:lnTo>
                  <a:lnTo>
                    <a:pt x="92" y="125"/>
                  </a:lnTo>
                  <a:lnTo>
                    <a:pt x="93" y="125"/>
                  </a:lnTo>
                  <a:lnTo>
                    <a:pt x="95" y="124"/>
                  </a:lnTo>
                  <a:lnTo>
                    <a:pt x="96" y="124"/>
                  </a:lnTo>
                  <a:lnTo>
                    <a:pt x="98" y="124"/>
                  </a:lnTo>
                  <a:lnTo>
                    <a:pt x="99" y="124"/>
                  </a:lnTo>
                  <a:lnTo>
                    <a:pt x="101" y="123"/>
                  </a:lnTo>
                  <a:lnTo>
                    <a:pt x="102" y="123"/>
                  </a:lnTo>
                  <a:lnTo>
                    <a:pt x="104" y="122"/>
                  </a:lnTo>
                  <a:lnTo>
                    <a:pt x="105" y="122"/>
                  </a:lnTo>
                  <a:lnTo>
                    <a:pt x="107" y="121"/>
                  </a:lnTo>
                  <a:lnTo>
                    <a:pt x="108" y="121"/>
                  </a:lnTo>
                  <a:lnTo>
                    <a:pt x="111" y="120"/>
                  </a:lnTo>
                  <a:lnTo>
                    <a:pt x="111" y="120"/>
                  </a:lnTo>
                  <a:lnTo>
                    <a:pt x="114" y="119"/>
                  </a:lnTo>
                  <a:lnTo>
                    <a:pt x="114" y="119"/>
                  </a:lnTo>
                  <a:lnTo>
                    <a:pt x="117" y="117"/>
                  </a:lnTo>
                  <a:lnTo>
                    <a:pt x="117" y="117"/>
                  </a:lnTo>
                  <a:lnTo>
                    <a:pt x="120" y="116"/>
                  </a:lnTo>
                  <a:lnTo>
                    <a:pt x="120" y="115"/>
                  </a:lnTo>
                  <a:lnTo>
                    <a:pt x="123" y="114"/>
                  </a:lnTo>
                  <a:lnTo>
                    <a:pt x="124" y="114"/>
                  </a:lnTo>
                  <a:lnTo>
                    <a:pt x="126" y="112"/>
                  </a:lnTo>
                  <a:lnTo>
                    <a:pt x="127" y="112"/>
                  </a:lnTo>
                  <a:lnTo>
                    <a:pt x="129" y="110"/>
                  </a:lnTo>
                  <a:lnTo>
                    <a:pt x="130" y="109"/>
                  </a:lnTo>
                  <a:lnTo>
                    <a:pt x="132" y="108"/>
                  </a:lnTo>
                  <a:lnTo>
                    <a:pt x="133" y="107"/>
                  </a:lnTo>
                  <a:lnTo>
                    <a:pt x="135" y="105"/>
                  </a:lnTo>
                  <a:lnTo>
                    <a:pt x="136" y="105"/>
                  </a:lnTo>
                  <a:lnTo>
                    <a:pt x="138" y="103"/>
                  </a:lnTo>
                  <a:lnTo>
                    <a:pt x="139" y="102"/>
                  </a:lnTo>
                  <a:lnTo>
                    <a:pt x="141" y="100"/>
                  </a:lnTo>
                  <a:lnTo>
                    <a:pt x="142" y="99"/>
                  </a:lnTo>
                  <a:lnTo>
                    <a:pt x="145" y="97"/>
                  </a:lnTo>
                  <a:lnTo>
                    <a:pt x="145" y="96"/>
                  </a:lnTo>
                  <a:lnTo>
                    <a:pt x="148" y="94"/>
                  </a:lnTo>
                  <a:lnTo>
                    <a:pt x="148" y="93"/>
                  </a:lnTo>
                  <a:lnTo>
                    <a:pt x="151" y="9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72" name="Freeform 152"/>
            <p:cNvSpPr>
              <a:spLocks/>
            </p:cNvSpPr>
            <p:nvPr/>
          </p:nvSpPr>
          <p:spPr bwMode="auto">
            <a:xfrm>
              <a:off x="2760" y="661"/>
              <a:ext cx="50" cy="63"/>
            </a:xfrm>
            <a:custGeom>
              <a:avLst/>
              <a:gdLst>
                <a:gd name="T0" fmla="*/ 100 w 100"/>
                <a:gd name="T1" fmla="*/ 0 h 125"/>
                <a:gd name="T2" fmla="*/ 36 w 100"/>
                <a:gd name="T3" fmla="*/ 125 h 125"/>
                <a:gd name="T4" fmla="*/ 34 w 100"/>
                <a:gd name="T5" fmla="*/ 71 h 125"/>
                <a:gd name="T6" fmla="*/ 0 w 100"/>
                <a:gd name="T7" fmla="*/ 53 h 125"/>
                <a:gd name="T8" fmla="*/ 100 w 100"/>
                <a:gd name="T9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125">
                  <a:moveTo>
                    <a:pt x="100" y="0"/>
                  </a:moveTo>
                  <a:lnTo>
                    <a:pt x="36" y="125"/>
                  </a:lnTo>
                  <a:lnTo>
                    <a:pt x="34" y="71"/>
                  </a:lnTo>
                  <a:lnTo>
                    <a:pt x="0" y="53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73" name="Rectangle 153"/>
            <p:cNvSpPr>
              <a:spLocks noChangeArrowheads="1"/>
            </p:cNvSpPr>
            <p:nvPr/>
          </p:nvSpPr>
          <p:spPr bwMode="auto">
            <a:xfrm>
              <a:off x="2626" y="728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274" name="Rectangle 154"/>
            <p:cNvSpPr>
              <a:spLocks noChangeArrowheads="1"/>
            </p:cNvSpPr>
            <p:nvPr/>
          </p:nvSpPr>
          <p:spPr bwMode="auto">
            <a:xfrm>
              <a:off x="2692" y="728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 </a:t>
              </a:r>
              <a:endParaRPr lang="ru-RU" altLang="ru-RU"/>
            </a:p>
          </p:txBody>
        </p:sp>
        <p:sp>
          <p:nvSpPr>
            <p:cNvPr id="5275" name="Rectangle 155"/>
            <p:cNvSpPr>
              <a:spLocks noChangeArrowheads="1"/>
            </p:cNvSpPr>
            <p:nvPr/>
          </p:nvSpPr>
          <p:spPr bwMode="auto">
            <a:xfrm>
              <a:off x="2724" y="72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</p:grpSp>
      <p:grpSp>
        <p:nvGrpSpPr>
          <p:cNvPr id="5276" name="Group 156"/>
          <p:cNvGrpSpPr>
            <a:grpSpLocks/>
          </p:cNvGrpSpPr>
          <p:nvPr/>
        </p:nvGrpSpPr>
        <p:grpSpPr bwMode="auto">
          <a:xfrm>
            <a:off x="5241925" y="431800"/>
            <a:ext cx="1719263" cy="1431925"/>
            <a:chOff x="3302" y="272"/>
            <a:chExt cx="1083" cy="902"/>
          </a:xfrm>
        </p:grpSpPr>
        <p:sp>
          <p:nvSpPr>
            <p:cNvPr id="5277" name="Freeform 157"/>
            <p:cNvSpPr>
              <a:spLocks/>
            </p:cNvSpPr>
            <p:nvPr/>
          </p:nvSpPr>
          <p:spPr bwMode="auto">
            <a:xfrm>
              <a:off x="4115" y="727"/>
              <a:ext cx="70" cy="165"/>
            </a:xfrm>
            <a:custGeom>
              <a:avLst/>
              <a:gdLst>
                <a:gd name="T0" fmla="*/ 5 w 93"/>
                <a:gd name="T1" fmla="*/ 218 h 220"/>
                <a:gd name="T2" fmla="*/ 14 w 93"/>
                <a:gd name="T3" fmla="*/ 214 h 220"/>
                <a:gd name="T4" fmla="*/ 19 w 93"/>
                <a:gd name="T5" fmla="*/ 212 h 220"/>
                <a:gd name="T6" fmla="*/ 27 w 93"/>
                <a:gd name="T7" fmla="*/ 208 h 220"/>
                <a:gd name="T8" fmla="*/ 32 w 93"/>
                <a:gd name="T9" fmla="*/ 205 h 220"/>
                <a:gd name="T10" fmla="*/ 39 w 93"/>
                <a:gd name="T11" fmla="*/ 200 h 220"/>
                <a:gd name="T12" fmla="*/ 43 w 93"/>
                <a:gd name="T13" fmla="*/ 197 h 220"/>
                <a:gd name="T14" fmla="*/ 50 w 93"/>
                <a:gd name="T15" fmla="*/ 192 h 220"/>
                <a:gd name="T16" fmla="*/ 54 w 93"/>
                <a:gd name="T17" fmla="*/ 189 h 220"/>
                <a:gd name="T18" fmla="*/ 59 w 93"/>
                <a:gd name="T19" fmla="*/ 183 h 220"/>
                <a:gd name="T20" fmla="*/ 63 w 93"/>
                <a:gd name="T21" fmla="*/ 180 h 220"/>
                <a:gd name="T22" fmla="*/ 68 w 93"/>
                <a:gd name="T23" fmla="*/ 174 h 220"/>
                <a:gd name="T24" fmla="*/ 71 w 93"/>
                <a:gd name="T25" fmla="*/ 170 h 220"/>
                <a:gd name="T26" fmla="*/ 75 w 93"/>
                <a:gd name="T27" fmla="*/ 164 h 220"/>
                <a:gd name="T28" fmla="*/ 78 w 93"/>
                <a:gd name="T29" fmla="*/ 160 h 220"/>
                <a:gd name="T30" fmla="*/ 81 w 93"/>
                <a:gd name="T31" fmla="*/ 153 h 220"/>
                <a:gd name="T32" fmla="*/ 83 w 93"/>
                <a:gd name="T33" fmla="*/ 149 h 220"/>
                <a:gd name="T34" fmla="*/ 86 w 93"/>
                <a:gd name="T35" fmla="*/ 142 h 220"/>
                <a:gd name="T36" fmla="*/ 88 w 93"/>
                <a:gd name="T37" fmla="*/ 138 h 220"/>
                <a:gd name="T38" fmla="*/ 90 w 93"/>
                <a:gd name="T39" fmla="*/ 131 h 220"/>
                <a:gd name="T40" fmla="*/ 91 w 93"/>
                <a:gd name="T41" fmla="*/ 126 h 220"/>
                <a:gd name="T42" fmla="*/ 92 w 93"/>
                <a:gd name="T43" fmla="*/ 119 h 220"/>
                <a:gd name="T44" fmla="*/ 93 w 93"/>
                <a:gd name="T45" fmla="*/ 115 h 220"/>
                <a:gd name="T46" fmla="*/ 93 w 93"/>
                <a:gd name="T47" fmla="*/ 108 h 220"/>
                <a:gd name="T48" fmla="*/ 93 w 93"/>
                <a:gd name="T49" fmla="*/ 103 h 220"/>
                <a:gd name="T50" fmla="*/ 93 w 93"/>
                <a:gd name="T51" fmla="*/ 96 h 220"/>
                <a:gd name="T52" fmla="*/ 93 w 93"/>
                <a:gd name="T53" fmla="*/ 91 h 220"/>
                <a:gd name="T54" fmla="*/ 91 w 93"/>
                <a:gd name="T55" fmla="*/ 84 h 220"/>
                <a:gd name="T56" fmla="*/ 91 w 93"/>
                <a:gd name="T57" fmla="*/ 79 h 220"/>
                <a:gd name="T58" fmla="*/ 89 w 93"/>
                <a:gd name="T59" fmla="*/ 72 h 220"/>
                <a:gd name="T60" fmla="*/ 87 w 93"/>
                <a:gd name="T61" fmla="*/ 67 h 220"/>
                <a:gd name="T62" fmla="*/ 85 w 93"/>
                <a:gd name="T63" fmla="*/ 60 h 220"/>
                <a:gd name="T64" fmla="*/ 83 w 93"/>
                <a:gd name="T65" fmla="*/ 55 h 220"/>
                <a:gd name="T66" fmla="*/ 79 w 93"/>
                <a:gd name="T67" fmla="*/ 48 h 220"/>
                <a:gd name="T68" fmla="*/ 77 w 93"/>
                <a:gd name="T69" fmla="*/ 44 h 220"/>
                <a:gd name="T70" fmla="*/ 73 w 93"/>
                <a:gd name="T71" fmla="*/ 37 h 220"/>
                <a:gd name="T72" fmla="*/ 70 w 93"/>
                <a:gd name="T73" fmla="*/ 32 h 220"/>
                <a:gd name="T74" fmla="*/ 65 w 93"/>
                <a:gd name="T75" fmla="*/ 25 h 220"/>
                <a:gd name="T76" fmla="*/ 61 w 93"/>
                <a:gd name="T77" fmla="*/ 21 h 220"/>
                <a:gd name="T78" fmla="*/ 55 w 93"/>
                <a:gd name="T79" fmla="*/ 14 h 220"/>
                <a:gd name="T80" fmla="*/ 51 w 93"/>
                <a:gd name="T81" fmla="*/ 10 h 220"/>
                <a:gd name="T82" fmla="*/ 44 w 93"/>
                <a:gd name="T83" fmla="*/ 4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3" h="220">
                  <a:moveTo>
                    <a:pt x="0" y="220"/>
                  </a:moveTo>
                  <a:lnTo>
                    <a:pt x="4" y="218"/>
                  </a:lnTo>
                  <a:lnTo>
                    <a:pt x="5" y="218"/>
                  </a:lnTo>
                  <a:lnTo>
                    <a:pt x="9" y="216"/>
                  </a:lnTo>
                  <a:lnTo>
                    <a:pt x="10" y="216"/>
                  </a:lnTo>
                  <a:lnTo>
                    <a:pt x="14" y="214"/>
                  </a:lnTo>
                  <a:lnTo>
                    <a:pt x="15" y="214"/>
                  </a:lnTo>
                  <a:lnTo>
                    <a:pt x="18" y="212"/>
                  </a:lnTo>
                  <a:lnTo>
                    <a:pt x="19" y="212"/>
                  </a:lnTo>
                  <a:lnTo>
                    <a:pt x="23" y="210"/>
                  </a:lnTo>
                  <a:lnTo>
                    <a:pt x="24" y="210"/>
                  </a:lnTo>
                  <a:lnTo>
                    <a:pt x="27" y="208"/>
                  </a:lnTo>
                  <a:lnTo>
                    <a:pt x="28" y="207"/>
                  </a:lnTo>
                  <a:lnTo>
                    <a:pt x="31" y="205"/>
                  </a:lnTo>
                  <a:lnTo>
                    <a:pt x="32" y="205"/>
                  </a:lnTo>
                  <a:lnTo>
                    <a:pt x="35" y="203"/>
                  </a:lnTo>
                  <a:lnTo>
                    <a:pt x="36" y="202"/>
                  </a:lnTo>
                  <a:lnTo>
                    <a:pt x="39" y="200"/>
                  </a:lnTo>
                  <a:lnTo>
                    <a:pt x="40" y="200"/>
                  </a:lnTo>
                  <a:lnTo>
                    <a:pt x="43" y="198"/>
                  </a:lnTo>
                  <a:lnTo>
                    <a:pt x="43" y="197"/>
                  </a:lnTo>
                  <a:lnTo>
                    <a:pt x="46" y="195"/>
                  </a:lnTo>
                  <a:lnTo>
                    <a:pt x="47" y="194"/>
                  </a:lnTo>
                  <a:lnTo>
                    <a:pt x="50" y="192"/>
                  </a:lnTo>
                  <a:lnTo>
                    <a:pt x="50" y="192"/>
                  </a:lnTo>
                  <a:lnTo>
                    <a:pt x="53" y="189"/>
                  </a:lnTo>
                  <a:lnTo>
                    <a:pt x="54" y="189"/>
                  </a:lnTo>
                  <a:lnTo>
                    <a:pt x="56" y="186"/>
                  </a:lnTo>
                  <a:lnTo>
                    <a:pt x="57" y="186"/>
                  </a:lnTo>
                  <a:lnTo>
                    <a:pt x="59" y="183"/>
                  </a:lnTo>
                  <a:lnTo>
                    <a:pt x="60" y="183"/>
                  </a:lnTo>
                  <a:lnTo>
                    <a:pt x="62" y="180"/>
                  </a:lnTo>
                  <a:lnTo>
                    <a:pt x="63" y="180"/>
                  </a:lnTo>
                  <a:lnTo>
                    <a:pt x="65" y="177"/>
                  </a:lnTo>
                  <a:lnTo>
                    <a:pt x="66" y="176"/>
                  </a:lnTo>
                  <a:lnTo>
                    <a:pt x="68" y="174"/>
                  </a:lnTo>
                  <a:lnTo>
                    <a:pt x="68" y="173"/>
                  </a:lnTo>
                  <a:lnTo>
                    <a:pt x="70" y="171"/>
                  </a:lnTo>
                  <a:lnTo>
                    <a:pt x="71" y="170"/>
                  </a:lnTo>
                  <a:lnTo>
                    <a:pt x="73" y="167"/>
                  </a:lnTo>
                  <a:lnTo>
                    <a:pt x="73" y="167"/>
                  </a:lnTo>
                  <a:lnTo>
                    <a:pt x="75" y="164"/>
                  </a:lnTo>
                  <a:lnTo>
                    <a:pt x="76" y="163"/>
                  </a:lnTo>
                  <a:lnTo>
                    <a:pt x="77" y="160"/>
                  </a:lnTo>
                  <a:lnTo>
                    <a:pt x="78" y="160"/>
                  </a:lnTo>
                  <a:lnTo>
                    <a:pt x="79" y="157"/>
                  </a:lnTo>
                  <a:lnTo>
                    <a:pt x="80" y="156"/>
                  </a:lnTo>
                  <a:lnTo>
                    <a:pt x="81" y="153"/>
                  </a:lnTo>
                  <a:lnTo>
                    <a:pt x="82" y="153"/>
                  </a:lnTo>
                  <a:lnTo>
                    <a:pt x="83" y="150"/>
                  </a:lnTo>
                  <a:lnTo>
                    <a:pt x="83" y="149"/>
                  </a:lnTo>
                  <a:lnTo>
                    <a:pt x="85" y="146"/>
                  </a:lnTo>
                  <a:lnTo>
                    <a:pt x="85" y="145"/>
                  </a:lnTo>
                  <a:lnTo>
                    <a:pt x="86" y="142"/>
                  </a:lnTo>
                  <a:lnTo>
                    <a:pt x="86" y="142"/>
                  </a:lnTo>
                  <a:lnTo>
                    <a:pt x="87" y="139"/>
                  </a:lnTo>
                  <a:lnTo>
                    <a:pt x="88" y="138"/>
                  </a:lnTo>
                  <a:lnTo>
                    <a:pt x="89" y="135"/>
                  </a:lnTo>
                  <a:lnTo>
                    <a:pt x="89" y="134"/>
                  </a:lnTo>
                  <a:lnTo>
                    <a:pt x="90" y="131"/>
                  </a:lnTo>
                  <a:lnTo>
                    <a:pt x="90" y="130"/>
                  </a:lnTo>
                  <a:lnTo>
                    <a:pt x="91" y="127"/>
                  </a:lnTo>
                  <a:lnTo>
                    <a:pt x="91" y="126"/>
                  </a:lnTo>
                  <a:lnTo>
                    <a:pt x="91" y="123"/>
                  </a:lnTo>
                  <a:lnTo>
                    <a:pt x="92" y="123"/>
                  </a:lnTo>
                  <a:lnTo>
                    <a:pt x="92" y="119"/>
                  </a:lnTo>
                  <a:lnTo>
                    <a:pt x="92" y="119"/>
                  </a:lnTo>
                  <a:lnTo>
                    <a:pt x="93" y="116"/>
                  </a:lnTo>
                  <a:lnTo>
                    <a:pt x="93" y="115"/>
                  </a:lnTo>
                  <a:lnTo>
                    <a:pt x="93" y="112"/>
                  </a:lnTo>
                  <a:lnTo>
                    <a:pt x="93" y="111"/>
                  </a:lnTo>
                  <a:lnTo>
                    <a:pt x="93" y="108"/>
                  </a:lnTo>
                  <a:lnTo>
                    <a:pt x="93" y="107"/>
                  </a:lnTo>
                  <a:lnTo>
                    <a:pt x="93" y="104"/>
                  </a:lnTo>
                  <a:lnTo>
                    <a:pt x="93" y="103"/>
                  </a:lnTo>
                  <a:lnTo>
                    <a:pt x="93" y="100"/>
                  </a:lnTo>
                  <a:lnTo>
                    <a:pt x="93" y="99"/>
                  </a:lnTo>
                  <a:lnTo>
                    <a:pt x="93" y="96"/>
                  </a:lnTo>
                  <a:lnTo>
                    <a:pt x="93" y="95"/>
                  </a:lnTo>
                  <a:lnTo>
                    <a:pt x="93" y="92"/>
                  </a:lnTo>
                  <a:lnTo>
                    <a:pt x="93" y="91"/>
                  </a:lnTo>
                  <a:lnTo>
                    <a:pt x="92" y="88"/>
                  </a:lnTo>
                  <a:lnTo>
                    <a:pt x="92" y="87"/>
                  </a:lnTo>
                  <a:lnTo>
                    <a:pt x="91" y="84"/>
                  </a:lnTo>
                  <a:lnTo>
                    <a:pt x="91" y="83"/>
                  </a:lnTo>
                  <a:lnTo>
                    <a:pt x="91" y="80"/>
                  </a:lnTo>
                  <a:lnTo>
                    <a:pt x="91" y="79"/>
                  </a:lnTo>
                  <a:lnTo>
                    <a:pt x="90" y="76"/>
                  </a:lnTo>
                  <a:lnTo>
                    <a:pt x="90" y="75"/>
                  </a:lnTo>
                  <a:lnTo>
                    <a:pt x="89" y="72"/>
                  </a:lnTo>
                  <a:lnTo>
                    <a:pt x="89" y="71"/>
                  </a:lnTo>
                  <a:lnTo>
                    <a:pt x="88" y="68"/>
                  </a:lnTo>
                  <a:lnTo>
                    <a:pt x="87" y="67"/>
                  </a:lnTo>
                  <a:lnTo>
                    <a:pt x="86" y="64"/>
                  </a:lnTo>
                  <a:lnTo>
                    <a:pt x="86" y="63"/>
                  </a:lnTo>
                  <a:lnTo>
                    <a:pt x="85" y="60"/>
                  </a:lnTo>
                  <a:lnTo>
                    <a:pt x="84" y="59"/>
                  </a:lnTo>
                  <a:lnTo>
                    <a:pt x="83" y="56"/>
                  </a:lnTo>
                  <a:lnTo>
                    <a:pt x="83" y="55"/>
                  </a:lnTo>
                  <a:lnTo>
                    <a:pt x="81" y="52"/>
                  </a:lnTo>
                  <a:lnTo>
                    <a:pt x="81" y="51"/>
                  </a:lnTo>
                  <a:lnTo>
                    <a:pt x="79" y="48"/>
                  </a:lnTo>
                  <a:lnTo>
                    <a:pt x="79" y="47"/>
                  </a:lnTo>
                  <a:lnTo>
                    <a:pt x="77" y="44"/>
                  </a:lnTo>
                  <a:lnTo>
                    <a:pt x="77" y="44"/>
                  </a:lnTo>
                  <a:lnTo>
                    <a:pt x="75" y="40"/>
                  </a:lnTo>
                  <a:lnTo>
                    <a:pt x="74" y="40"/>
                  </a:lnTo>
                  <a:lnTo>
                    <a:pt x="73" y="37"/>
                  </a:lnTo>
                  <a:lnTo>
                    <a:pt x="72" y="36"/>
                  </a:lnTo>
                  <a:lnTo>
                    <a:pt x="70" y="33"/>
                  </a:lnTo>
                  <a:lnTo>
                    <a:pt x="70" y="32"/>
                  </a:lnTo>
                  <a:lnTo>
                    <a:pt x="67" y="29"/>
                  </a:lnTo>
                  <a:lnTo>
                    <a:pt x="67" y="28"/>
                  </a:lnTo>
                  <a:lnTo>
                    <a:pt x="65" y="25"/>
                  </a:lnTo>
                  <a:lnTo>
                    <a:pt x="64" y="25"/>
                  </a:lnTo>
                  <a:lnTo>
                    <a:pt x="62" y="22"/>
                  </a:lnTo>
                  <a:lnTo>
                    <a:pt x="61" y="21"/>
                  </a:lnTo>
                  <a:lnTo>
                    <a:pt x="58" y="18"/>
                  </a:lnTo>
                  <a:lnTo>
                    <a:pt x="58" y="17"/>
                  </a:lnTo>
                  <a:lnTo>
                    <a:pt x="55" y="14"/>
                  </a:lnTo>
                  <a:lnTo>
                    <a:pt x="54" y="14"/>
                  </a:lnTo>
                  <a:lnTo>
                    <a:pt x="52" y="11"/>
                  </a:lnTo>
                  <a:lnTo>
                    <a:pt x="51" y="10"/>
                  </a:lnTo>
                  <a:lnTo>
                    <a:pt x="48" y="7"/>
                  </a:lnTo>
                  <a:lnTo>
                    <a:pt x="47" y="7"/>
                  </a:lnTo>
                  <a:lnTo>
                    <a:pt x="44" y="4"/>
                  </a:lnTo>
                  <a:lnTo>
                    <a:pt x="44" y="3"/>
                  </a:lnTo>
                  <a:lnTo>
                    <a:pt x="4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78" name="Freeform 158"/>
            <p:cNvSpPr>
              <a:spLocks/>
            </p:cNvSpPr>
            <p:nvPr/>
          </p:nvSpPr>
          <p:spPr bwMode="auto">
            <a:xfrm>
              <a:off x="4100" y="688"/>
              <a:ext cx="71" cy="66"/>
            </a:xfrm>
            <a:custGeom>
              <a:avLst/>
              <a:gdLst>
                <a:gd name="T0" fmla="*/ 0 w 143"/>
                <a:gd name="T1" fmla="*/ 0 h 133"/>
                <a:gd name="T2" fmla="*/ 143 w 143"/>
                <a:gd name="T3" fmla="*/ 66 h 133"/>
                <a:gd name="T4" fmla="*/ 90 w 143"/>
                <a:gd name="T5" fmla="*/ 80 h 133"/>
                <a:gd name="T6" fmla="*/ 83 w 143"/>
                <a:gd name="T7" fmla="*/ 133 h 133"/>
                <a:gd name="T8" fmla="*/ 0 w 143"/>
                <a:gd name="T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" h="133">
                  <a:moveTo>
                    <a:pt x="0" y="0"/>
                  </a:moveTo>
                  <a:lnTo>
                    <a:pt x="143" y="66"/>
                  </a:lnTo>
                  <a:lnTo>
                    <a:pt x="90" y="80"/>
                  </a:lnTo>
                  <a:lnTo>
                    <a:pt x="83" y="1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79" name="Rectangle 159"/>
            <p:cNvSpPr>
              <a:spLocks noChangeArrowheads="1"/>
            </p:cNvSpPr>
            <p:nvPr/>
          </p:nvSpPr>
          <p:spPr bwMode="auto">
            <a:xfrm>
              <a:off x="4211" y="705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grpSp>
          <p:nvGrpSpPr>
            <p:cNvPr id="5280" name="Group 160"/>
            <p:cNvGrpSpPr>
              <a:grpSpLocks/>
            </p:cNvGrpSpPr>
            <p:nvPr/>
          </p:nvGrpSpPr>
          <p:grpSpPr bwMode="auto">
            <a:xfrm>
              <a:off x="4310" y="682"/>
              <a:ext cx="75" cy="75"/>
              <a:chOff x="4310" y="682"/>
              <a:chExt cx="75" cy="75"/>
            </a:xfrm>
          </p:grpSpPr>
          <p:grpSp>
            <p:nvGrpSpPr>
              <p:cNvPr id="5281" name="Group 161"/>
              <p:cNvGrpSpPr>
                <a:grpSpLocks/>
              </p:cNvGrpSpPr>
              <p:nvPr/>
            </p:nvGrpSpPr>
            <p:grpSpPr bwMode="auto">
              <a:xfrm>
                <a:off x="4326" y="699"/>
                <a:ext cx="42" cy="42"/>
                <a:chOff x="4326" y="699"/>
                <a:chExt cx="42" cy="42"/>
              </a:xfrm>
            </p:grpSpPr>
            <p:sp>
              <p:nvSpPr>
                <p:cNvPr id="5282" name="Line 162"/>
                <p:cNvSpPr>
                  <a:spLocks noChangeShapeType="1"/>
                </p:cNvSpPr>
                <p:nvPr/>
              </p:nvSpPr>
              <p:spPr bwMode="auto">
                <a:xfrm>
                  <a:off x="4347" y="699"/>
                  <a:ext cx="0" cy="42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83" name="Line 163"/>
                <p:cNvSpPr>
                  <a:spLocks noChangeShapeType="1"/>
                </p:cNvSpPr>
                <p:nvPr/>
              </p:nvSpPr>
              <p:spPr bwMode="auto">
                <a:xfrm>
                  <a:off x="4326" y="720"/>
                  <a:ext cx="42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284" name="Oval 164"/>
              <p:cNvSpPr>
                <a:spLocks noChangeArrowheads="1"/>
              </p:cNvSpPr>
              <p:nvPr/>
            </p:nvSpPr>
            <p:spPr bwMode="auto">
              <a:xfrm>
                <a:off x="4310" y="682"/>
                <a:ext cx="75" cy="75"/>
              </a:xfrm>
              <a:prstGeom prst="ellips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285" name="Rectangle 165"/>
            <p:cNvSpPr>
              <a:spLocks noChangeArrowheads="1"/>
            </p:cNvSpPr>
            <p:nvPr/>
          </p:nvSpPr>
          <p:spPr bwMode="auto">
            <a:xfrm>
              <a:off x="3912" y="563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286" name="Rectangle 166"/>
            <p:cNvSpPr>
              <a:spLocks noChangeArrowheads="1"/>
            </p:cNvSpPr>
            <p:nvPr/>
          </p:nvSpPr>
          <p:spPr bwMode="auto">
            <a:xfrm>
              <a:off x="4032" y="4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87" name="Rectangle 167"/>
            <p:cNvSpPr>
              <a:spLocks noChangeArrowheads="1"/>
            </p:cNvSpPr>
            <p:nvPr/>
          </p:nvSpPr>
          <p:spPr bwMode="auto">
            <a:xfrm>
              <a:off x="4160" y="5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88" name="Rectangle 168"/>
            <p:cNvSpPr>
              <a:spLocks noChangeArrowheads="1"/>
            </p:cNvSpPr>
            <p:nvPr/>
          </p:nvSpPr>
          <p:spPr bwMode="auto">
            <a:xfrm>
              <a:off x="4232" y="5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89" name="Rectangle 169"/>
            <p:cNvSpPr>
              <a:spLocks noChangeArrowheads="1"/>
            </p:cNvSpPr>
            <p:nvPr/>
          </p:nvSpPr>
          <p:spPr bwMode="auto">
            <a:xfrm>
              <a:off x="4304" y="616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290" name="Rectangle 170"/>
            <p:cNvSpPr>
              <a:spLocks noChangeArrowheads="1"/>
            </p:cNvSpPr>
            <p:nvPr/>
          </p:nvSpPr>
          <p:spPr bwMode="auto">
            <a:xfrm>
              <a:off x="4032" y="2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291" name="Rectangle 171"/>
            <p:cNvSpPr>
              <a:spLocks noChangeArrowheads="1"/>
            </p:cNvSpPr>
            <p:nvPr/>
          </p:nvSpPr>
          <p:spPr bwMode="auto">
            <a:xfrm>
              <a:off x="4104" y="2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92" name="Rectangle 172"/>
            <p:cNvSpPr>
              <a:spLocks noChangeArrowheads="1"/>
            </p:cNvSpPr>
            <p:nvPr/>
          </p:nvSpPr>
          <p:spPr bwMode="auto">
            <a:xfrm>
              <a:off x="4176" y="317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293" name="Line 173"/>
            <p:cNvSpPr>
              <a:spLocks noChangeShapeType="1"/>
            </p:cNvSpPr>
            <p:nvPr/>
          </p:nvSpPr>
          <p:spPr bwMode="auto">
            <a:xfrm flipV="1">
              <a:off x="3995" y="579"/>
              <a:ext cx="44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94" name="Line 174"/>
            <p:cNvSpPr>
              <a:spLocks noChangeShapeType="1"/>
            </p:cNvSpPr>
            <p:nvPr/>
          </p:nvSpPr>
          <p:spPr bwMode="auto">
            <a:xfrm>
              <a:off x="4108" y="582"/>
              <a:ext cx="39" cy="2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95" name="Line 175"/>
            <p:cNvSpPr>
              <a:spLocks noChangeShapeType="1"/>
            </p:cNvSpPr>
            <p:nvPr/>
          </p:nvSpPr>
          <p:spPr bwMode="auto">
            <a:xfrm flipV="1">
              <a:off x="4064" y="379"/>
              <a:ext cx="0" cy="9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96" name="Rectangle 176"/>
            <p:cNvSpPr>
              <a:spLocks noChangeArrowheads="1"/>
            </p:cNvSpPr>
            <p:nvPr/>
          </p:nvSpPr>
          <p:spPr bwMode="auto">
            <a:xfrm>
              <a:off x="4024" y="90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297" name="Rectangle 177"/>
            <p:cNvSpPr>
              <a:spLocks noChangeArrowheads="1"/>
            </p:cNvSpPr>
            <p:nvPr/>
          </p:nvSpPr>
          <p:spPr bwMode="auto">
            <a:xfrm>
              <a:off x="4111" y="908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5298" name="Line 178"/>
            <p:cNvSpPr>
              <a:spLocks noChangeShapeType="1"/>
            </p:cNvSpPr>
            <p:nvPr/>
          </p:nvSpPr>
          <p:spPr bwMode="auto">
            <a:xfrm>
              <a:off x="4153" y="1031"/>
              <a:ext cx="0" cy="1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99" name="Line 179"/>
            <p:cNvSpPr>
              <a:spLocks noChangeShapeType="1"/>
            </p:cNvSpPr>
            <p:nvPr/>
          </p:nvSpPr>
          <p:spPr bwMode="auto">
            <a:xfrm>
              <a:off x="4153" y="1174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00" name="Line 180"/>
            <p:cNvSpPr>
              <a:spLocks noChangeShapeType="1"/>
            </p:cNvSpPr>
            <p:nvPr/>
          </p:nvSpPr>
          <p:spPr bwMode="auto">
            <a:xfrm flipH="1">
              <a:off x="3953" y="1174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01" name="Line 181"/>
            <p:cNvSpPr>
              <a:spLocks noChangeShapeType="1"/>
            </p:cNvSpPr>
            <p:nvPr/>
          </p:nvSpPr>
          <p:spPr bwMode="auto">
            <a:xfrm>
              <a:off x="4057" y="637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02" name="Oval 182"/>
            <p:cNvSpPr>
              <a:spLocks noChangeArrowheads="1"/>
            </p:cNvSpPr>
            <p:nvPr/>
          </p:nvSpPr>
          <p:spPr bwMode="auto">
            <a:xfrm>
              <a:off x="4040" y="600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03" name="Line 183"/>
            <p:cNvSpPr>
              <a:spLocks noChangeShapeType="1"/>
            </p:cNvSpPr>
            <p:nvPr/>
          </p:nvSpPr>
          <p:spPr bwMode="auto">
            <a:xfrm>
              <a:off x="3302" y="824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04" name="Freeform 184"/>
            <p:cNvSpPr>
              <a:spLocks/>
            </p:cNvSpPr>
            <p:nvPr/>
          </p:nvSpPr>
          <p:spPr bwMode="auto">
            <a:xfrm>
              <a:off x="3627" y="802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305" name="Group 185"/>
          <p:cNvGrpSpPr>
            <a:grpSpLocks/>
          </p:cNvGrpSpPr>
          <p:nvPr/>
        </p:nvGrpSpPr>
        <p:grpSpPr bwMode="auto">
          <a:xfrm>
            <a:off x="7151688" y="431800"/>
            <a:ext cx="1749425" cy="1433513"/>
            <a:chOff x="4505" y="272"/>
            <a:chExt cx="1102" cy="903"/>
          </a:xfrm>
        </p:grpSpPr>
        <p:sp>
          <p:nvSpPr>
            <p:cNvPr id="5306" name="Line 186"/>
            <p:cNvSpPr>
              <a:spLocks noChangeShapeType="1"/>
            </p:cNvSpPr>
            <p:nvPr/>
          </p:nvSpPr>
          <p:spPr bwMode="auto">
            <a:xfrm>
              <a:off x="4505" y="817"/>
              <a:ext cx="3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07" name="Freeform 187"/>
            <p:cNvSpPr>
              <a:spLocks/>
            </p:cNvSpPr>
            <p:nvPr/>
          </p:nvSpPr>
          <p:spPr bwMode="auto">
            <a:xfrm>
              <a:off x="4829" y="795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08" name="Rectangle 188"/>
            <p:cNvSpPr>
              <a:spLocks noChangeArrowheads="1"/>
            </p:cNvSpPr>
            <p:nvPr/>
          </p:nvSpPr>
          <p:spPr bwMode="auto">
            <a:xfrm>
              <a:off x="5099" y="564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309" name="Rectangle 189"/>
            <p:cNvSpPr>
              <a:spLocks noChangeArrowheads="1"/>
            </p:cNvSpPr>
            <p:nvPr/>
          </p:nvSpPr>
          <p:spPr bwMode="auto">
            <a:xfrm>
              <a:off x="5220" y="4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10" name="Rectangle 190"/>
            <p:cNvSpPr>
              <a:spLocks noChangeArrowheads="1"/>
            </p:cNvSpPr>
            <p:nvPr/>
          </p:nvSpPr>
          <p:spPr bwMode="auto">
            <a:xfrm>
              <a:off x="5292" y="4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11" name="Rectangle 191"/>
            <p:cNvSpPr>
              <a:spLocks noChangeArrowheads="1"/>
            </p:cNvSpPr>
            <p:nvPr/>
          </p:nvSpPr>
          <p:spPr bwMode="auto">
            <a:xfrm>
              <a:off x="5423" y="5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12" name="Rectangle 192"/>
            <p:cNvSpPr>
              <a:spLocks noChangeArrowheads="1"/>
            </p:cNvSpPr>
            <p:nvPr/>
          </p:nvSpPr>
          <p:spPr bwMode="auto">
            <a:xfrm>
              <a:off x="5495" y="5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13" name="Rectangle 193"/>
            <p:cNvSpPr>
              <a:spLocks noChangeArrowheads="1"/>
            </p:cNvSpPr>
            <p:nvPr/>
          </p:nvSpPr>
          <p:spPr bwMode="auto">
            <a:xfrm>
              <a:off x="5567" y="617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314" name="Rectangle 194"/>
            <p:cNvSpPr>
              <a:spLocks noChangeArrowheads="1"/>
            </p:cNvSpPr>
            <p:nvPr/>
          </p:nvSpPr>
          <p:spPr bwMode="auto">
            <a:xfrm>
              <a:off x="5220" y="2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15" name="Rectangle 195"/>
            <p:cNvSpPr>
              <a:spLocks noChangeArrowheads="1"/>
            </p:cNvSpPr>
            <p:nvPr/>
          </p:nvSpPr>
          <p:spPr bwMode="auto">
            <a:xfrm>
              <a:off x="5292" y="27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16" name="Rectangle 196"/>
            <p:cNvSpPr>
              <a:spLocks noChangeArrowheads="1"/>
            </p:cNvSpPr>
            <p:nvPr/>
          </p:nvSpPr>
          <p:spPr bwMode="auto">
            <a:xfrm>
              <a:off x="5364" y="317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317" name="Line 197"/>
            <p:cNvSpPr>
              <a:spLocks noChangeShapeType="1"/>
            </p:cNvSpPr>
            <p:nvPr/>
          </p:nvSpPr>
          <p:spPr bwMode="auto">
            <a:xfrm flipV="1">
              <a:off x="5183" y="579"/>
              <a:ext cx="44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18" name="Line 198"/>
            <p:cNvSpPr>
              <a:spLocks noChangeShapeType="1"/>
            </p:cNvSpPr>
            <p:nvPr/>
          </p:nvSpPr>
          <p:spPr bwMode="auto">
            <a:xfrm>
              <a:off x="5371" y="582"/>
              <a:ext cx="39" cy="2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19" name="Line 199"/>
            <p:cNvSpPr>
              <a:spLocks noChangeShapeType="1"/>
            </p:cNvSpPr>
            <p:nvPr/>
          </p:nvSpPr>
          <p:spPr bwMode="auto">
            <a:xfrm flipV="1">
              <a:off x="5251" y="379"/>
              <a:ext cx="0" cy="9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20" name="Rectangle 200"/>
            <p:cNvSpPr>
              <a:spLocks noChangeArrowheads="1"/>
            </p:cNvSpPr>
            <p:nvPr/>
          </p:nvSpPr>
          <p:spPr bwMode="auto">
            <a:xfrm>
              <a:off x="5257" y="908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5321" name="Line 201"/>
            <p:cNvSpPr>
              <a:spLocks noChangeShapeType="1"/>
            </p:cNvSpPr>
            <p:nvPr/>
          </p:nvSpPr>
          <p:spPr bwMode="auto">
            <a:xfrm>
              <a:off x="5296" y="1031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22" name="Line 202"/>
            <p:cNvSpPr>
              <a:spLocks noChangeShapeType="1"/>
            </p:cNvSpPr>
            <p:nvPr/>
          </p:nvSpPr>
          <p:spPr bwMode="auto">
            <a:xfrm>
              <a:off x="5296" y="1175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23" name="Line 203"/>
            <p:cNvSpPr>
              <a:spLocks noChangeShapeType="1"/>
            </p:cNvSpPr>
            <p:nvPr/>
          </p:nvSpPr>
          <p:spPr bwMode="auto">
            <a:xfrm flipH="1">
              <a:off x="5095" y="1175"/>
              <a:ext cx="2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324" name="Rectangle 204"/>
          <p:cNvSpPr>
            <a:spLocks noChangeArrowheads="1"/>
          </p:cNvSpPr>
          <p:nvPr/>
        </p:nvSpPr>
        <p:spPr bwMode="auto">
          <a:xfrm>
            <a:off x="2139950" y="2201863"/>
            <a:ext cx="487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400" b="1"/>
              <a:t>Непредельные углеводороды </a:t>
            </a:r>
          </a:p>
        </p:txBody>
      </p:sp>
      <p:sp>
        <p:nvSpPr>
          <p:cNvPr id="5325" name="Text Box 205"/>
          <p:cNvSpPr txBox="1">
            <a:spLocks noChangeArrowheads="1"/>
          </p:cNvSpPr>
          <p:nvPr/>
        </p:nvSpPr>
        <p:spPr bwMode="auto">
          <a:xfrm>
            <a:off x="2339975" y="2846388"/>
            <a:ext cx="4762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А. Смещение положения двойной связи</a:t>
            </a:r>
          </a:p>
        </p:txBody>
      </p:sp>
      <p:grpSp>
        <p:nvGrpSpPr>
          <p:cNvPr id="5326" name="Group 206"/>
          <p:cNvGrpSpPr>
            <a:grpSpLocks/>
          </p:cNvGrpSpPr>
          <p:nvPr/>
        </p:nvGrpSpPr>
        <p:grpSpPr bwMode="auto">
          <a:xfrm>
            <a:off x="174625" y="3838575"/>
            <a:ext cx="1171575" cy="903288"/>
            <a:chOff x="110" y="2418"/>
            <a:chExt cx="738" cy="569"/>
          </a:xfrm>
        </p:grpSpPr>
        <p:sp>
          <p:nvSpPr>
            <p:cNvPr id="5327" name="Rectangle 207"/>
            <p:cNvSpPr>
              <a:spLocks noChangeArrowheads="1"/>
            </p:cNvSpPr>
            <p:nvPr/>
          </p:nvSpPr>
          <p:spPr bwMode="auto">
            <a:xfrm>
              <a:off x="471" y="2720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5328" name="Line 208"/>
            <p:cNvSpPr>
              <a:spLocks noChangeShapeType="1"/>
            </p:cNvSpPr>
            <p:nvPr/>
          </p:nvSpPr>
          <p:spPr bwMode="auto">
            <a:xfrm>
              <a:off x="510" y="2843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29" name="Line 209"/>
            <p:cNvSpPr>
              <a:spLocks noChangeShapeType="1"/>
            </p:cNvSpPr>
            <p:nvPr/>
          </p:nvSpPr>
          <p:spPr bwMode="auto">
            <a:xfrm>
              <a:off x="510" y="2987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30" name="Line 210"/>
            <p:cNvSpPr>
              <a:spLocks noChangeShapeType="1"/>
            </p:cNvSpPr>
            <p:nvPr/>
          </p:nvSpPr>
          <p:spPr bwMode="auto">
            <a:xfrm flipH="1">
              <a:off x="310" y="2987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31" name="Rectangle 211"/>
            <p:cNvSpPr>
              <a:spLocks noChangeArrowheads="1"/>
            </p:cNvSpPr>
            <p:nvPr/>
          </p:nvSpPr>
          <p:spPr bwMode="auto">
            <a:xfrm>
              <a:off x="110" y="241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332" name="Rectangle 212"/>
            <p:cNvSpPr>
              <a:spLocks noChangeArrowheads="1"/>
            </p:cNvSpPr>
            <p:nvPr/>
          </p:nvSpPr>
          <p:spPr bwMode="auto">
            <a:xfrm>
              <a:off x="231" y="252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33" name="Rectangle 213"/>
            <p:cNvSpPr>
              <a:spLocks noChangeArrowheads="1"/>
            </p:cNvSpPr>
            <p:nvPr/>
          </p:nvSpPr>
          <p:spPr bwMode="auto">
            <a:xfrm>
              <a:off x="303" y="252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34" name="Rectangle 214"/>
            <p:cNvSpPr>
              <a:spLocks noChangeArrowheads="1"/>
            </p:cNvSpPr>
            <p:nvPr/>
          </p:nvSpPr>
          <p:spPr bwMode="auto">
            <a:xfrm>
              <a:off x="374" y="257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335" name="Rectangle 215"/>
            <p:cNvSpPr>
              <a:spLocks noChangeArrowheads="1"/>
            </p:cNvSpPr>
            <p:nvPr/>
          </p:nvSpPr>
          <p:spPr bwMode="auto">
            <a:xfrm>
              <a:off x="419" y="242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36" name="Rectangle 216"/>
            <p:cNvSpPr>
              <a:spLocks noChangeArrowheads="1"/>
            </p:cNvSpPr>
            <p:nvPr/>
          </p:nvSpPr>
          <p:spPr bwMode="auto">
            <a:xfrm>
              <a:off x="491" y="242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37" name="Rectangle 217"/>
            <p:cNvSpPr>
              <a:spLocks noChangeArrowheads="1"/>
            </p:cNvSpPr>
            <p:nvPr/>
          </p:nvSpPr>
          <p:spPr bwMode="auto">
            <a:xfrm>
              <a:off x="664" y="242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38" name="Rectangle 218"/>
            <p:cNvSpPr>
              <a:spLocks noChangeArrowheads="1"/>
            </p:cNvSpPr>
            <p:nvPr/>
          </p:nvSpPr>
          <p:spPr bwMode="auto">
            <a:xfrm>
              <a:off x="736" y="242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39" name="Rectangle 219"/>
            <p:cNvSpPr>
              <a:spLocks noChangeArrowheads="1"/>
            </p:cNvSpPr>
            <p:nvPr/>
          </p:nvSpPr>
          <p:spPr bwMode="auto">
            <a:xfrm>
              <a:off x="808" y="247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340" name="Line 220"/>
            <p:cNvSpPr>
              <a:spLocks noChangeShapeType="1"/>
            </p:cNvSpPr>
            <p:nvPr/>
          </p:nvSpPr>
          <p:spPr bwMode="auto">
            <a:xfrm flipV="1">
              <a:off x="374" y="2530"/>
              <a:ext cx="42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41" name="Line 221"/>
            <p:cNvSpPr>
              <a:spLocks noChangeShapeType="1"/>
            </p:cNvSpPr>
            <p:nvPr/>
          </p:nvSpPr>
          <p:spPr bwMode="auto">
            <a:xfrm>
              <a:off x="194" y="2510"/>
              <a:ext cx="35" cy="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42" name="Line 222"/>
            <p:cNvSpPr>
              <a:spLocks noChangeShapeType="1"/>
            </p:cNvSpPr>
            <p:nvPr/>
          </p:nvSpPr>
          <p:spPr bwMode="auto">
            <a:xfrm>
              <a:off x="563" y="2495"/>
              <a:ext cx="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43" name="Line 223"/>
            <p:cNvSpPr>
              <a:spLocks noChangeShapeType="1"/>
            </p:cNvSpPr>
            <p:nvPr/>
          </p:nvSpPr>
          <p:spPr bwMode="auto">
            <a:xfrm>
              <a:off x="563" y="2474"/>
              <a:ext cx="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344" name="Group 224"/>
          <p:cNvGrpSpPr>
            <a:grpSpLocks/>
          </p:cNvGrpSpPr>
          <p:nvPr/>
        </p:nvGrpSpPr>
        <p:grpSpPr bwMode="auto">
          <a:xfrm>
            <a:off x="1154113" y="3651250"/>
            <a:ext cx="1863725" cy="1092200"/>
            <a:chOff x="727" y="2300"/>
            <a:chExt cx="1174" cy="688"/>
          </a:xfrm>
        </p:grpSpPr>
        <p:sp>
          <p:nvSpPr>
            <p:cNvPr id="5345" name="Line 225"/>
            <p:cNvSpPr>
              <a:spLocks noChangeShapeType="1"/>
            </p:cNvSpPr>
            <p:nvPr/>
          </p:nvSpPr>
          <p:spPr bwMode="auto">
            <a:xfrm>
              <a:off x="727" y="2630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46" name="Freeform 226"/>
            <p:cNvSpPr>
              <a:spLocks/>
            </p:cNvSpPr>
            <p:nvPr/>
          </p:nvSpPr>
          <p:spPr bwMode="auto">
            <a:xfrm>
              <a:off x="1052" y="2607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47" name="Rectangle 227"/>
            <p:cNvSpPr>
              <a:spLocks noChangeArrowheads="1"/>
            </p:cNvSpPr>
            <p:nvPr/>
          </p:nvSpPr>
          <p:spPr bwMode="auto">
            <a:xfrm>
              <a:off x="1525" y="2721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5348" name="Line 228"/>
            <p:cNvSpPr>
              <a:spLocks noChangeShapeType="1"/>
            </p:cNvSpPr>
            <p:nvPr/>
          </p:nvSpPr>
          <p:spPr bwMode="auto">
            <a:xfrm>
              <a:off x="1564" y="2844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49" name="Line 229"/>
            <p:cNvSpPr>
              <a:spLocks noChangeShapeType="1"/>
            </p:cNvSpPr>
            <p:nvPr/>
          </p:nvSpPr>
          <p:spPr bwMode="auto">
            <a:xfrm>
              <a:off x="1564" y="2988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50" name="Line 230"/>
            <p:cNvSpPr>
              <a:spLocks noChangeShapeType="1"/>
            </p:cNvSpPr>
            <p:nvPr/>
          </p:nvSpPr>
          <p:spPr bwMode="auto">
            <a:xfrm flipH="1">
              <a:off x="1363" y="2988"/>
              <a:ext cx="2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51" name="Rectangle 231"/>
            <p:cNvSpPr>
              <a:spLocks noChangeArrowheads="1"/>
            </p:cNvSpPr>
            <p:nvPr/>
          </p:nvSpPr>
          <p:spPr bwMode="auto">
            <a:xfrm>
              <a:off x="1163" y="2419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352" name="Rectangle 232"/>
            <p:cNvSpPr>
              <a:spLocks noChangeArrowheads="1"/>
            </p:cNvSpPr>
            <p:nvPr/>
          </p:nvSpPr>
          <p:spPr bwMode="auto">
            <a:xfrm>
              <a:off x="1284" y="252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53" name="Rectangle 233"/>
            <p:cNvSpPr>
              <a:spLocks noChangeArrowheads="1"/>
            </p:cNvSpPr>
            <p:nvPr/>
          </p:nvSpPr>
          <p:spPr bwMode="auto">
            <a:xfrm>
              <a:off x="1356" y="252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54" name="Rectangle 234"/>
            <p:cNvSpPr>
              <a:spLocks noChangeArrowheads="1"/>
            </p:cNvSpPr>
            <p:nvPr/>
          </p:nvSpPr>
          <p:spPr bwMode="auto">
            <a:xfrm>
              <a:off x="1428" y="2572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355" name="Rectangle 235"/>
            <p:cNvSpPr>
              <a:spLocks noChangeArrowheads="1"/>
            </p:cNvSpPr>
            <p:nvPr/>
          </p:nvSpPr>
          <p:spPr bwMode="auto">
            <a:xfrm>
              <a:off x="1472" y="242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56" name="Rectangle 236"/>
            <p:cNvSpPr>
              <a:spLocks noChangeArrowheads="1"/>
            </p:cNvSpPr>
            <p:nvPr/>
          </p:nvSpPr>
          <p:spPr bwMode="auto">
            <a:xfrm>
              <a:off x="1544" y="242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57" name="Rectangle 237"/>
            <p:cNvSpPr>
              <a:spLocks noChangeArrowheads="1"/>
            </p:cNvSpPr>
            <p:nvPr/>
          </p:nvSpPr>
          <p:spPr bwMode="auto">
            <a:xfrm>
              <a:off x="1717" y="242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58" name="Rectangle 238"/>
            <p:cNvSpPr>
              <a:spLocks noChangeArrowheads="1"/>
            </p:cNvSpPr>
            <p:nvPr/>
          </p:nvSpPr>
          <p:spPr bwMode="auto">
            <a:xfrm>
              <a:off x="1789" y="242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59" name="Rectangle 239"/>
            <p:cNvSpPr>
              <a:spLocks noChangeArrowheads="1"/>
            </p:cNvSpPr>
            <p:nvPr/>
          </p:nvSpPr>
          <p:spPr bwMode="auto">
            <a:xfrm>
              <a:off x="1861" y="2472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360" name="Line 240"/>
            <p:cNvSpPr>
              <a:spLocks noChangeShapeType="1"/>
            </p:cNvSpPr>
            <p:nvPr/>
          </p:nvSpPr>
          <p:spPr bwMode="auto">
            <a:xfrm flipV="1">
              <a:off x="1428" y="2531"/>
              <a:ext cx="42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61" name="Line 241"/>
            <p:cNvSpPr>
              <a:spLocks noChangeShapeType="1"/>
            </p:cNvSpPr>
            <p:nvPr/>
          </p:nvSpPr>
          <p:spPr bwMode="auto">
            <a:xfrm>
              <a:off x="1247" y="2512"/>
              <a:ext cx="35" cy="2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62" name="Line 242"/>
            <p:cNvSpPr>
              <a:spLocks noChangeShapeType="1"/>
            </p:cNvSpPr>
            <p:nvPr/>
          </p:nvSpPr>
          <p:spPr bwMode="auto">
            <a:xfrm>
              <a:off x="1616" y="2496"/>
              <a:ext cx="8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63" name="Line 243"/>
            <p:cNvSpPr>
              <a:spLocks noChangeShapeType="1"/>
            </p:cNvSpPr>
            <p:nvPr/>
          </p:nvSpPr>
          <p:spPr bwMode="auto">
            <a:xfrm>
              <a:off x="1616" y="2476"/>
              <a:ext cx="8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64" name="Freeform 244"/>
            <p:cNvSpPr>
              <a:spLocks/>
            </p:cNvSpPr>
            <p:nvPr/>
          </p:nvSpPr>
          <p:spPr bwMode="auto">
            <a:xfrm>
              <a:off x="1669" y="2548"/>
              <a:ext cx="72" cy="210"/>
            </a:xfrm>
            <a:custGeom>
              <a:avLst/>
              <a:gdLst>
                <a:gd name="T0" fmla="*/ 16 w 96"/>
                <a:gd name="T1" fmla="*/ 4 h 280"/>
                <a:gd name="T2" fmla="*/ 25 w 96"/>
                <a:gd name="T3" fmla="*/ 10 h 280"/>
                <a:gd name="T4" fmla="*/ 31 w 96"/>
                <a:gd name="T5" fmla="*/ 15 h 280"/>
                <a:gd name="T6" fmla="*/ 40 w 96"/>
                <a:gd name="T7" fmla="*/ 22 h 280"/>
                <a:gd name="T8" fmla="*/ 45 w 96"/>
                <a:gd name="T9" fmla="*/ 27 h 280"/>
                <a:gd name="T10" fmla="*/ 52 w 96"/>
                <a:gd name="T11" fmla="*/ 34 h 280"/>
                <a:gd name="T12" fmla="*/ 57 w 96"/>
                <a:gd name="T13" fmla="*/ 40 h 280"/>
                <a:gd name="T14" fmla="*/ 63 w 96"/>
                <a:gd name="T15" fmla="*/ 47 h 280"/>
                <a:gd name="T16" fmla="*/ 67 w 96"/>
                <a:gd name="T17" fmla="*/ 53 h 280"/>
                <a:gd name="T18" fmla="*/ 73 w 96"/>
                <a:gd name="T19" fmla="*/ 61 h 280"/>
                <a:gd name="T20" fmla="*/ 76 w 96"/>
                <a:gd name="T21" fmla="*/ 66 h 280"/>
                <a:gd name="T22" fmla="*/ 81 w 96"/>
                <a:gd name="T23" fmla="*/ 75 h 280"/>
                <a:gd name="T24" fmla="*/ 83 w 96"/>
                <a:gd name="T25" fmla="*/ 80 h 280"/>
                <a:gd name="T26" fmla="*/ 87 w 96"/>
                <a:gd name="T27" fmla="*/ 89 h 280"/>
                <a:gd name="T28" fmla="*/ 89 w 96"/>
                <a:gd name="T29" fmla="*/ 95 h 280"/>
                <a:gd name="T30" fmla="*/ 92 w 96"/>
                <a:gd name="T31" fmla="*/ 103 h 280"/>
                <a:gd name="T32" fmla="*/ 93 w 96"/>
                <a:gd name="T33" fmla="*/ 109 h 280"/>
                <a:gd name="T34" fmla="*/ 95 w 96"/>
                <a:gd name="T35" fmla="*/ 118 h 280"/>
                <a:gd name="T36" fmla="*/ 95 w 96"/>
                <a:gd name="T37" fmla="*/ 124 h 280"/>
                <a:gd name="T38" fmla="*/ 96 w 96"/>
                <a:gd name="T39" fmla="*/ 133 h 280"/>
                <a:gd name="T40" fmla="*/ 96 w 96"/>
                <a:gd name="T41" fmla="*/ 139 h 280"/>
                <a:gd name="T42" fmla="*/ 96 w 96"/>
                <a:gd name="T43" fmla="*/ 148 h 280"/>
                <a:gd name="T44" fmla="*/ 95 w 96"/>
                <a:gd name="T45" fmla="*/ 154 h 280"/>
                <a:gd name="T46" fmla="*/ 94 w 96"/>
                <a:gd name="T47" fmla="*/ 162 h 280"/>
                <a:gd name="T48" fmla="*/ 93 w 96"/>
                <a:gd name="T49" fmla="*/ 168 h 280"/>
                <a:gd name="T50" fmla="*/ 90 w 96"/>
                <a:gd name="T51" fmla="*/ 177 h 280"/>
                <a:gd name="T52" fmla="*/ 89 w 96"/>
                <a:gd name="T53" fmla="*/ 183 h 280"/>
                <a:gd name="T54" fmla="*/ 86 w 96"/>
                <a:gd name="T55" fmla="*/ 191 h 280"/>
                <a:gd name="T56" fmla="*/ 83 w 96"/>
                <a:gd name="T57" fmla="*/ 197 h 280"/>
                <a:gd name="T58" fmla="*/ 79 w 96"/>
                <a:gd name="T59" fmla="*/ 205 h 280"/>
                <a:gd name="T60" fmla="*/ 76 w 96"/>
                <a:gd name="T61" fmla="*/ 211 h 280"/>
                <a:gd name="T62" fmla="*/ 71 w 96"/>
                <a:gd name="T63" fmla="*/ 219 h 280"/>
                <a:gd name="T64" fmla="*/ 67 w 96"/>
                <a:gd name="T65" fmla="*/ 224 h 280"/>
                <a:gd name="T66" fmla="*/ 61 w 96"/>
                <a:gd name="T67" fmla="*/ 232 h 280"/>
                <a:gd name="T68" fmla="*/ 57 w 96"/>
                <a:gd name="T69" fmla="*/ 237 h 280"/>
                <a:gd name="T70" fmla="*/ 50 w 96"/>
                <a:gd name="T71" fmla="*/ 244 h 280"/>
                <a:gd name="T72" fmla="*/ 45 w 96"/>
                <a:gd name="T73" fmla="*/ 249 h 280"/>
                <a:gd name="T74" fmla="*/ 37 w 96"/>
                <a:gd name="T75" fmla="*/ 256 h 280"/>
                <a:gd name="T76" fmla="*/ 31 w 96"/>
                <a:gd name="T77" fmla="*/ 260 h 280"/>
                <a:gd name="T78" fmla="*/ 22 w 96"/>
                <a:gd name="T79" fmla="*/ 266 h 280"/>
                <a:gd name="T80" fmla="*/ 16 w 96"/>
                <a:gd name="T81" fmla="*/ 271 h 280"/>
                <a:gd name="T82" fmla="*/ 6 w 96"/>
                <a:gd name="T83" fmla="*/ 27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6" h="280">
                  <a:moveTo>
                    <a:pt x="10" y="0"/>
                  </a:moveTo>
                  <a:lnTo>
                    <a:pt x="15" y="3"/>
                  </a:lnTo>
                  <a:lnTo>
                    <a:pt x="16" y="4"/>
                  </a:lnTo>
                  <a:lnTo>
                    <a:pt x="20" y="7"/>
                  </a:lnTo>
                  <a:lnTo>
                    <a:pt x="21" y="8"/>
                  </a:lnTo>
                  <a:lnTo>
                    <a:pt x="25" y="10"/>
                  </a:lnTo>
                  <a:lnTo>
                    <a:pt x="26" y="11"/>
                  </a:lnTo>
                  <a:lnTo>
                    <a:pt x="30" y="14"/>
                  </a:lnTo>
                  <a:lnTo>
                    <a:pt x="31" y="15"/>
                  </a:lnTo>
                  <a:lnTo>
                    <a:pt x="35" y="18"/>
                  </a:lnTo>
                  <a:lnTo>
                    <a:pt x="36" y="19"/>
                  </a:lnTo>
                  <a:lnTo>
                    <a:pt x="40" y="22"/>
                  </a:lnTo>
                  <a:lnTo>
                    <a:pt x="41" y="23"/>
                  </a:lnTo>
                  <a:lnTo>
                    <a:pt x="44" y="26"/>
                  </a:lnTo>
                  <a:lnTo>
                    <a:pt x="45" y="27"/>
                  </a:lnTo>
                  <a:lnTo>
                    <a:pt x="48" y="30"/>
                  </a:lnTo>
                  <a:lnTo>
                    <a:pt x="49" y="31"/>
                  </a:lnTo>
                  <a:lnTo>
                    <a:pt x="52" y="34"/>
                  </a:lnTo>
                  <a:lnTo>
                    <a:pt x="53" y="35"/>
                  </a:lnTo>
                  <a:lnTo>
                    <a:pt x="56" y="39"/>
                  </a:lnTo>
                  <a:lnTo>
                    <a:pt x="57" y="40"/>
                  </a:lnTo>
                  <a:lnTo>
                    <a:pt x="60" y="43"/>
                  </a:lnTo>
                  <a:lnTo>
                    <a:pt x="61" y="44"/>
                  </a:lnTo>
                  <a:lnTo>
                    <a:pt x="63" y="47"/>
                  </a:lnTo>
                  <a:lnTo>
                    <a:pt x="64" y="48"/>
                  </a:lnTo>
                  <a:lnTo>
                    <a:pt x="67" y="52"/>
                  </a:lnTo>
                  <a:lnTo>
                    <a:pt x="67" y="53"/>
                  </a:lnTo>
                  <a:lnTo>
                    <a:pt x="70" y="56"/>
                  </a:lnTo>
                  <a:lnTo>
                    <a:pt x="71" y="57"/>
                  </a:lnTo>
                  <a:lnTo>
                    <a:pt x="73" y="61"/>
                  </a:lnTo>
                  <a:lnTo>
                    <a:pt x="73" y="62"/>
                  </a:lnTo>
                  <a:lnTo>
                    <a:pt x="76" y="65"/>
                  </a:lnTo>
                  <a:lnTo>
                    <a:pt x="76" y="66"/>
                  </a:lnTo>
                  <a:lnTo>
                    <a:pt x="78" y="70"/>
                  </a:lnTo>
                  <a:lnTo>
                    <a:pt x="79" y="71"/>
                  </a:lnTo>
                  <a:lnTo>
                    <a:pt x="81" y="75"/>
                  </a:lnTo>
                  <a:lnTo>
                    <a:pt x="81" y="76"/>
                  </a:lnTo>
                  <a:lnTo>
                    <a:pt x="83" y="79"/>
                  </a:lnTo>
                  <a:lnTo>
                    <a:pt x="83" y="80"/>
                  </a:lnTo>
                  <a:lnTo>
                    <a:pt x="85" y="84"/>
                  </a:lnTo>
                  <a:lnTo>
                    <a:pt x="85" y="85"/>
                  </a:lnTo>
                  <a:lnTo>
                    <a:pt x="87" y="89"/>
                  </a:lnTo>
                  <a:lnTo>
                    <a:pt x="87" y="90"/>
                  </a:lnTo>
                  <a:lnTo>
                    <a:pt x="89" y="94"/>
                  </a:lnTo>
                  <a:lnTo>
                    <a:pt x="89" y="95"/>
                  </a:lnTo>
                  <a:lnTo>
                    <a:pt x="90" y="99"/>
                  </a:lnTo>
                  <a:lnTo>
                    <a:pt x="90" y="100"/>
                  </a:lnTo>
                  <a:lnTo>
                    <a:pt x="92" y="103"/>
                  </a:lnTo>
                  <a:lnTo>
                    <a:pt x="92" y="104"/>
                  </a:lnTo>
                  <a:lnTo>
                    <a:pt x="93" y="108"/>
                  </a:lnTo>
                  <a:lnTo>
                    <a:pt x="93" y="109"/>
                  </a:lnTo>
                  <a:lnTo>
                    <a:pt x="94" y="113"/>
                  </a:lnTo>
                  <a:lnTo>
                    <a:pt x="94" y="114"/>
                  </a:lnTo>
                  <a:lnTo>
                    <a:pt x="95" y="118"/>
                  </a:lnTo>
                  <a:lnTo>
                    <a:pt x="95" y="119"/>
                  </a:lnTo>
                  <a:lnTo>
                    <a:pt x="95" y="123"/>
                  </a:lnTo>
                  <a:lnTo>
                    <a:pt x="95" y="124"/>
                  </a:lnTo>
                  <a:lnTo>
                    <a:pt x="96" y="128"/>
                  </a:lnTo>
                  <a:lnTo>
                    <a:pt x="96" y="129"/>
                  </a:lnTo>
                  <a:lnTo>
                    <a:pt x="96" y="133"/>
                  </a:lnTo>
                  <a:lnTo>
                    <a:pt x="96" y="134"/>
                  </a:lnTo>
                  <a:lnTo>
                    <a:pt x="96" y="138"/>
                  </a:lnTo>
                  <a:lnTo>
                    <a:pt x="96" y="139"/>
                  </a:lnTo>
                  <a:lnTo>
                    <a:pt x="96" y="143"/>
                  </a:lnTo>
                  <a:lnTo>
                    <a:pt x="96" y="144"/>
                  </a:lnTo>
                  <a:lnTo>
                    <a:pt x="96" y="148"/>
                  </a:lnTo>
                  <a:lnTo>
                    <a:pt x="96" y="149"/>
                  </a:lnTo>
                  <a:lnTo>
                    <a:pt x="95" y="153"/>
                  </a:lnTo>
                  <a:lnTo>
                    <a:pt x="95" y="154"/>
                  </a:lnTo>
                  <a:lnTo>
                    <a:pt x="95" y="157"/>
                  </a:lnTo>
                  <a:lnTo>
                    <a:pt x="95" y="158"/>
                  </a:lnTo>
                  <a:lnTo>
                    <a:pt x="94" y="162"/>
                  </a:lnTo>
                  <a:lnTo>
                    <a:pt x="94" y="163"/>
                  </a:lnTo>
                  <a:lnTo>
                    <a:pt x="93" y="167"/>
                  </a:lnTo>
                  <a:lnTo>
                    <a:pt x="93" y="168"/>
                  </a:lnTo>
                  <a:lnTo>
                    <a:pt x="92" y="172"/>
                  </a:lnTo>
                  <a:lnTo>
                    <a:pt x="92" y="173"/>
                  </a:lnTo>
                  <a:lnTo>
                    <a:pt x="90" y="177"/>
                  </a:lnTo>
                  <a:lnTo>
                    <a:pt x="90" y="178"/>
                  </a:lnTo>
                  <a:lnTo>
                    <a:pt x="89" y="182"/>
                  </a:lnTo>
                  <a:lnTo>
                    <a:pt x="89" y="183"/>
                  </a:lnTo>
                  <a:lnTo>
                    <a:pt x="87" y="186"/>
                  </a:lnTo>
                  <a:lnTo>
                    <a:pt x="87" y="187"/>
                  </a:lnTo>
                  <a:lnTo>
                    <a:pt x="86" y="191"/>
                  </a:lnTo>
                  <a:lnTo>
                    <a:pt x="85" y="192"/>
                  </a:lnTo>
                  <a:lnTo>
                    <a:pt x="83" y="196"/>
                  </a:lnTo>
                  <a:lnTo>
                    <a:pt x="83" y="197"/>
                  </a:lnTo>
                  <a:lnTo>
                    <a:pt x="81" y="200"/>
                  </a:lnTo>
                  <a:lnTo>
                    <a:pt x="81" y="201"/>
                  </a:lnTo>
                  <a:lnTo>
                    <a:pt x="79" y="205"/>
                  </a:lnTo>
                  <a:lnTo>
                    <a:pt x="78" y="206"/>
                  </a:lnTo>
                  <a:lnTo>
                    <a:pt x="76" y="210"/>
                  </a:lnTo>
                  <a:lnTo>
                    <a:pt x="76" y="211"/>
                  </a:lnTo>
                  <a:lnTo>
                    <a:pt x="74" y="214"/>
                  </a:lnTo>
                  <a:lnTo>
                    <a:pt x="73" y="215"/>
                  </a:lnTo>
                  <a:lnTo>
                    <a:pt x="71" y="219"/>
                  </a:lnTo>
                  <a:lnTo>
                    <a:pt x="70" y="219"/>
                  </a:lnTo>
                  <a:lnTo>
                    <a:pt x="68" y="223"/>
                  </a:lnTo>
                  <a:lnTo>
                    <a:pt x="67" y="224"/>
                  </a:lnTo>
                  <a:lnTo>
                    <a:pt x="64" y="227"/>
                  </a:lnTo>
                  <a:lnTo>
                    <a:pt x="64" y="228"/>
                  </a:lnTo>
                  <a:lnTo>
                    <a:pt x="61" y="232"/>
                  </a:lnTo>
                  <a:lnTo>
                    <a:pt x="60" y="232"/>
                  </a:lnTo>
                  <a:lnTo>
                    <a:pt x="57" y="236"/>
                  </a:lnTo>
                  <a:lnTo>
                    <a:pt x="57" y="237"/>
                  </a:lnTo>
                  <a:lnTo>
                    <a:pt x="54" y="240"/>
                  </a:lnTo>
                  <a:lnTo>
                    <a:pt x="53" y="241"/>
                  </a:lnTo>
                  <a:lnTo>
                    <a:pt x="50" y="244"/>
                  </a:lnTo>
                  <a:lnTo>
                    <a:pt x="49" y="245"/>
                  </a:lnTo>
                  <a:lnTo>
                    <a:pt x="46" y="248"/>
                  </a:lnTo>
                  <a:lnTo>
                    <a:pt x="45" y="249"/>
                  </a:lnTo>
                  <a:lnTo>
                    <a:pt x="41" y="252"/>
                  </a:lnTo>
                  <a:lnTo>
                    <a:pt x="40" y="253"/>
                  </a:lnTo>
                  <a:lnTo>
                    <a:pt x="37" y="256"/>
                  </a:lnTo>
                  <a:lnTo>
                    <a:pt x="36" y="256"/>
                  </a:lnTo>
                  <a:lnTo>
                    <a:pt x="32" y="259"/>
                  </a:lnTo>
                  <a:lnTo>
                    <a:pt x="31" y="260"/>
                  </a:lnTo>
                  <a:lnTo>
                    <a:pt x="27" y="263"/>
                  </a:lnTo>
                  <a:lnTo>
                    <a:pt x="26" y="264"/>
                  </a:lnTo>
                  <a:lnTo>
                    <a:pt x="22" y="266"/>
                  </a:lnTo>
                  <a:lnTo>
                    <a:pt x="21" y="267"/>
                  </a:lnTo>
                  <a:lnTo>
                    <a:pt x="17" y="270"/>
                  </a:lnTo>
                  <a:lnTo>
                    <a:pt x="16" y="271"/>
                  </a:lnTo>
                  <a:lnTo>
                    <a:pt x="12" y="273"/>
                  </a:lnTo>
                  <a:lnTo>
                    <a:pt x="11" y="274"/>
                  </a:lnTo>
                  <a:lnTo>
                    <a:pt x="6" y="277"/>
                  </a:lnTo>
                  <a:lnTo>
                    <a:pt x="5" y="277"/>
                  </a:lnTo>
                  <a:lnTo>
                    <a:pt x="0" y="28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65" name="Freeform 245"/>
            <p:cNvSpPr>
              <a:spLocks/>
            </p:cNvSpPr>
            <p:nvPr/>
          </p:nvSpPr>
          <p:spPr bwMode="auto">
            <a:xfrm>
              <a:off x="1616" y="2731"/>
              <a:ext cx="77" cy="56"/>
            </a:xfrm>
            <a:custGeom>
              <a:avLst/>
              <a:gdLst>
                <a:gd name="T0" fmla="*/ 0 w 153"/>
                <a:gd name="T1" fmla="*/ 113 h 113"/>
                <a:gd name="T2" fmla="*/ 153 w 153"/>
                <a:gd name="T3" fmla="*/ 78 h 113"/>
                <a:gd name="T4" fmla="*/ 105 w 153"/>
                <a:gd name="T5" fmla="*/ 54 h 113"/>
                <a:gd name="T6" fmla="*/ 110 w 153"/>
                <a:gd name="T7" fmla="*/ 0 h 113"/>
                <a:gd name="T8" fmla="*/ 0 w 153"/>
                <a:gd name="T9" fmla="*/ 113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" h="113">
                  <a:moveTo>
                    <a:pt x="0" y="113"/>
                  </a:moveTo>
                  <a:lnTo>
                    <a:pt x="153" y="78"/>
                  </a:lnTo>
                  <a:lnTo>
                    <a:pt x="105" y="54"/>
                  </a:lnTo>
                  <a:lnTo>
                    <a:pt x="110" y="0"/>
                  </a:lnTo>
                  <a:lnTo>
                    <a:pt x="0" y="113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66" name="Oval 246"/>
            <p:cNvSpPr>
              <a:spLocks noChangeArrowheads="1"/>
            </p:cNvSpPr>
            <p:nvPr/>
          </p:nvSpPr>
          <p:spPr bwMode="auto">
            <a:xfrm>
              <a:off x="1656" y="2592"/>
              <a:ext cx="34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67" name="Oval 247"/>
            <p:cNvSpPr>
              <a:spLocks noChangeArrowheads="1"/>
            </p:cNvSpPr>
            <p:nvPr/>
          </p:nvSpPr>
          <p:spPr bwMode="auto">
            <a:xfrm>
              <a:off x="1656" y="2659"/>
              <a:ext cx="34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68" name="Freeform 248"/>
            <p:cNvSpPr>
              <a:spLocks/>
            </p:cNvSpPr>
            <p:nvPr/>
          </p:nvSpPr>
          <p:spPr bwMode="auto">
            <a:xfrm>
              <a:off x="1556" y="2300"/>
              <a:ext cx="210" cy="68"/>
            </a:xfrm>
            <a:custGeom>
              <a:avLst/>
              <a:gdLst>
                <a:gd name="T0" fmla="*/ 4 w 280"/>
                <a:gd name="T1" fmla="*/ 85 h 91"/>
                <a:gd name="T2" fmla="*/ 10 w 280"/>
                <a:gd name="T3" fmla="*/ 75 h 91"/>
                <a:gd name="T4" fmla="*/ 14 w 280"/>
                <a:gd name="T5" fmla="*/ 69 h 91"/>
                <a:gd name="T6" fmla="*/ 21 w 280"/>
                <a:gd name="T7" fmla="*/ 61 h 91"/>
                <a:gd name="T8" fmla="*/ 26 w 280"/>
                <a:gd name="T9" fmla="*/ 55 h 91"/>
                <a:gd name="T10" fmla="*/ 33 w 280"/>
                <a:gd name="T11" fmla="*/ 47 h 91"/>
                <a:gd name="T12" fmla="*/ 38 w 280"/>
                <a:gd name="T13" fmla="*/ 43 h 91"/>
                <a:gd name="T14" fmla="*/ 45 w 280"/>
                <a:gd name="T15" fmla="*/ 36 h 91"/>
                <a:gd name="T16" fmla="*/ 51 w 280"/>
                <a:gd name="T17" fmla="*/ 32 h 91"/>
                <a:gd name="T18" fmla="*/ 59 w 280"/>
                <a:gd name="T19" fmla="*/ 26 h 91"/>
                <a:gd name="T20" fmla="*/ 64 w 280"/>
                <a:gd name="T21" fmla="*/ 23 h 91"/>
                <a:gd name="T22" fmla="*/ 72 w 280"/>
                <a:gd name="T23" fmla="*/ 18 h 91"/>
                <a:gd name="T24" fmla="*/ 78 w 280"/>
                <a:gd name="T25" fmla="*/ 15 h 91"/>
                <a:gd name="T26" fmla="*/ 86 w 280"/>
                <a:gd name="T27" fmla="*/ 11 h 91"/>
                <a:gd name="T28" fmla="*/ 92 w 280"/>
                <a:gd name="T29" fmla="*/ 9 h 91"/>
                <a:gd name="T30" fmla="*/ 100 w 280"/>
                <a:gd name="T31" fmla="*/ 6 h 91"/>
                <a:gd name="T32" fmla="*/ 106 w 280"/>
                <a:gd name="T33" fmla="*/ 4 h 91"/>
                <a:gd name="T34" fmla="*/ 115 w 280"/>
                <a:gd name="T35" fmla="*/ 2 h 91"/>
                <a:gd name="T36" fmla="*/ 121 w 280"/>
                <a:gd name="T37" fmla="*/ 1 h 91"/>
                <a:gd name="T38" fmla="*/ 130 w 280"/>
                <a:gd name="T39" fmla="*/ 0 h 91"/>
                <a:gd name="T40" fmla="*/ 136 w 280"/>
                <a:gd name="T41" fmla="*/ 0 h 91"/>
                <a:gd name="T42" fmla="*/ 144 w 280"/>
                <a:gd name="T43" fmla="*/ 0 h 91"/>
                <a:gd name="T44" fmla="*/ 150 w 280"/>
                <a:gd name="T45" fmla="*/ 0 h 91"/>
                <a:gd name="T46" fmla="*/ 159 w 280"/>
                <a:gd name="T47" fmla="*/ 1 h 91"/>
                <a:gd name="T48" fmla="*/ 165 w 280"/>
                <a:gd name="T49" fmla="*/ 2 h 91"/>
                <a:gd name="T50" fmla="*/ 174 w 280"/>
                <a:gd name="T51" fmla="*/ 4 h 91"/>
                <a:gd name="T52" fmla="*/ 180 w 280"/>
                <a:gd name="T53" fmla="*/ 6 h 91"/>
                <a:gd name="T54" fmla="*/ 188 w 280"/>
                <a:gd name="T55" fmla="*/ 9 h 91"/>
                <a:gd name="T56" fmla="*/ 194 w 280"/>
                <a:gd name="T57" fmla="*/ 11 h 91"/>
                <a:gd name="T58" fmla="*/ 202 w 280"/>
                <a:gd name="T59" fmla="*/ 15 h 91"/>
                <a:gd name="T60" fmla="*/ 208 w 280"/>
                <a:gd name="T61" fmla="*/ 18 h 91"/>
                <a:gd name="T62" fmla="*/ 216 w 280"/>
                <a:gd name="T63" fmla="*/ 23 h 91"/>
                <a:gd name="T64" fmla="*/ 221 w 280"/>
                <a:gd name="T65" fmla="*/ 26 h 91"/>
                <a:gd name="T66" fmla="*/ 229 w 280"/>
                <a:gd name="T67" fmla="*/ 32 h 91"/>
                <a:gd name="T68" fmla="*/ 235 w 280"/>
                <a:gd name="T69" fmla="*/ 36 h 91"/>
                <a:gd name="T70" fmla="*/ 242 w 280"/>
                <a:gd name="T71" fmla="*/ 43 h 91"/>
                <a:gd name="T72" fmla="*/ 247 w 280"/>
                <a:gd name="T73" fmla="*/ 47 h 91"/>
                <a:gd name="T74" fmla="*/ 254 w 280"/>
                <a:gd name="T75" fmla="*/ 55 h 91"/>
                <a:gd name="T76" fmla="*/ 259 w 280"/>
                <a:gd name="T77" fmla="*/ 61 h 91"/>
                <a:gd name="T78" fmla="*/ 266 w 280"/>
                <a:gd name="T79" fmla="*/ 69 h 91"/>
                <a:gd name="T80" fmla="*/ 270 w 280"/>
                <a:gd name="T81" fmla="*/ 75 h 91"/>
                <a:gd name="T82" fmla="*/ 276 w 280"/>
                <a:gd name="T83" fmla="*/ 8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0" h="91">
                  <a:moveTo>
                    <a:pt x="0" y="91"/>
                  </a:moveTo>
                  <a:lnTo>
                    <a:pt x="3" y="86"/>
                  </a:lnTo>
                  <a:lnTo>
                    <a:pt x="4" y="85"/>
                  </a:lnTo>
                  <a:lnTo>
                    <a:pt x="6" y="81"/>
                  </a:lnTo>
                  <a:lnTo>
                    <a:pt x="7" y="79"/>
                  </a:lnTo>
                  <a:lnTo>
                    <a:pt x="10" y="75"/>
                  </a:lnTo>
                  <a:lnTo>
                    <a:pt x="11" y="74"/>
                  </a:lnTo>
                  <a:lnTo>
                    <a:pt x="14" y="70"/>
                  </a:lnTo>
                  <a:lnTo>
                    <a:pt x="14" y="69"/>
                  </a:lnTo>
                  <a:lnTo>
                    <a:pt x="17" y="65"/>
                  </a:lnTo>
                  <a:lnTo>
                    <a:pt x="18" y="64"/>
                  </a:lnTo>
                  <a:lnTo>
                    <a:pt x="21" y="61"/>
                  </a:lnTo>
                  <a:lnTo>
                    <a:pt x="22" y="60"/>
                  </a:lnTo>
                  <a:lnTo>
                    <a:pt x="25" y="56"/>
                  </a:lnTo>
                  <a:lnTo>
                    <a:pt x="26" y="55"/>
                  </a:lnTo>
                  <a:lnTo>
                    <a:pt x="29" y="52"/>
                  </a:lnTo>
                  <a:lnTo>
                    <a:pt x="30" y="51"/>
                  </a:lnTo>
                  <a:lnTo>
                    <a:pt x="33" y="47"/>
                  </a:lnTo>
                  <a:lnTo>
                    <a:pt x="34" y="47"/>
                  </a:lnTo>
                  <a:lnTo>
                    <a:pt x="37" y="43"/>
                  </a:lnTo>
                  <a:lnTo>
                    <a:pt x="38" y="43"/>
                  </a:lnTo>
                  <a:lnTo>
                    <a:pt x="41" y="40"/>
                  </a:lnTo>
                  <a:lnTo>
                    <a:pt x="42" y="39"/>
                  </a:lnTo>
                  <a:lnTo>
                    <a:pt x="45" y="36"/>
                  </a:lnTo>
                  <a:lnTo>
                    <a:pt x="46" y="35"/>
                  </a:lnTo>
                  <a:lnTo>
                    <a:pt x="50" y="32"/>
                  </a:lnTo>
                  <a:lnTo>
                    <a:pt x="51" y="32"/>
                  </a:lnTo>
                  <a:lnTo>
                    <a:pt x="54" y="29"/>
                  </a:lnTo>
                  <a:lnTo>
                    <a:pt x="55" y="29"/>
                  </a:lnTo>
                  <a:lnTo>
                    <a:pt x="59" y="26"/>
                  </a:lnTo>
                  <a:lnTo>
                    <a:pt x="59" y="25"/>
                  </a:lnTo>
                  <a:lnTo>
                    <a:pt x="63" y="23"/>
                  </a:lnTo>
                  <a:lnTo>
                    <a:pt x="64" y="23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72" y="18"/>
                  </a:lnTo>
                  <a:lnTo>
                    <a:pt x="73" y="17"/>
                  </a:lnTo>
                  <a:lnTo>
                    <a:pt x="77" y="15"/>
                  </a:lnTo>
                  <a:lnTo>
                    <a:pt x="78" y="15"/>
                  </a:lnTo>
                  <a:lnTo>
                    <a:pt x="81" y="13"/>
                  </a:lnTo>
                  <a:lnTo>
                    <a:pt x="82" y="13"/>
                  </a:lnTo>
                  <a:lnTo>
                    <a:pt x="86" y="11"/>
                  </a:lnTo>
                  <a:lnTo>
                    <a:pt x="87" y="11"/>
                  </a:lnTo>
                  <a:lnTo>
                    <a:pt x="91" y="9"/>
                  </a:lnTo>
                  <a:lnTo>
                    <a:pt x="92" y="9"/>
                  </a:lnTo>
                  <a:lnTo>
                    <a:pt x="96" y="7"/>
                  </a:lnTo>
                  <a:lnTo>
                    <a:pt x="97" y="7"/>
                  </a:lnTo>
                  <a:lnTo>
                    <a:pt x="100" y="6"/>
                  </a:lnTo>
                  <a:lnTo>
                    <a:pt x="101" y="6"/>
                  </a:lnTo>
                  <a:lnTo>
                    <a:pt x="105" y="5"/>
                  </a:lnTo>
                  <a:lnTo>
                    <a:pt x="106" y="4"/>
                  </a:lnTo>
                  <a:lnTo>
                    <a:pt x="110" y="3"/>
                  </a:lnTo>
                  <a:lnTo>
                    <a:pt x="111" y="3"/>
                  </a:lnTo>
                  <a:lnTo>
                    <a:pt x="115" y="2"/>
                  </a:lnTo>
                  <a:lnTo>
                    <a:pt x="116" y="2"/>
                  </a:lnTo>
                  <a:lnTo>
                    <a:pt x="120" y="2"/>
                  </a:lnTo>
                  <a:lnTo>
                    <a:pt x="121" y="1"/>
                  </a:lnTo>
                  <a:lnTo>
                    <a:pt x="125" y="1"/>
                  </a:lnTo>
                  <a:lnTo>
                    <a:pt x="126" y="1"/>
                  </a:lnTo>
                  <a:lnTo>
                    <a:pt x="130" y="0"/>
                  </a:lnTo>
                  <a:lnTo>
                    <a:pt x="131" y="0"/>
                  </a:lnTo>
                  <a:lnTo>
                    <a:pt x="135" y="0"/>
                  </a:lnTo>
                  <a:lnTo>
                    <a:pt x="136" y="0"/>
                  </a:lnTo>
                  <a:lnTo>
                    <a:pt x="140" y="0"/>
                  </a:lnTo>
                  <a:lnTo>
                    <a:pt x="140" y="0"/>
                  </a:lnTo>
                  <a:lnTo>
                    <a:pt x="144" y="0"/>
                  </a:lnTo>
                  <a:lnTo>
                    <a:pt x="145" y="0"/>
                  </a:lnTo>
                  <a:lnTo>
                    <a:pt x="149" y="0"/>
                  </a:lnTo>
                  <a:lnTo>
                    <a:pt x="150" y="0"/>
                  </a:lnTo>
                  <a:lnTo>
                    <a:pt x="154" y="1"/>
                  </a:lnTo>
                  <a:lnTo>
                    <a:pt x="155" y="1"/>
                  </a:lnTo>
                  <a:lnTo>
                    <a:pt x="159" y="1"/>
                  </a:lnTo>
                  <a:lnTo>
                    <a:pt x="160" y="2"/>
                  </a:lnTo>
                  <a:lnTo>
                    <a:pt x="164" y="2"/>
                  </a:lnTo>
                  <a:lnTo>
                    <a:pt x="165" y="2"/>
                  </a:lnTo>
                  <a:lnTo>
                    <a:pt x="169" y="3"/>
                  </a:lnTo>
                  <a:lnTo>
                    <a:pt x="170" y="3"/>
                  </a:lnTo>
                  <a:lnTo>
                    <a:pt x="174" y="4"/>
                  </a:lnTo>
                  <a:lnTo>
                    <a:pt x="175" y="5"/>
                  </a:lnTo>
                  <a:lnTo>
                    <a:pt x="179" y="6"/>
                  </a:lnTo>
                  <a:lnTo>
                    <a:pt x="180" y="6"/>
                  </a:lnTo>
                  <a:lnTo>
                    <a:pt x="183" y="7"/>
                  </a:lnTo>
                  <a:lnTo>
                    <a:pt x="184" y="7"/>
                  </a:lnTo>
                  <a:lnTo>
                    <a:pt x="188" y="9"/>
                  </a:lnTo>
                  <a:lnTo>
                    <a:pt x="189" y="9"/>
                  </a:lnTo>
                  <a:lnTo>
                    <a:pt x="193" y="11"/>
                  </a:lnTo>
                  <a:lnTo>
                    <a:pt x="194" y="11"/>
                  </a:lnTo>
                  <a:lnTo>
                    <a:pt x="198" y="13"/>
                  </a:lnTo>
                  <a:lnTo>
                    <a:pt x="199" y="13"/>
                  </a:lnTo>
                  <a:lnTo>
                    <a:pt x="202" y="15"/>
                  </a:lnTo>
                  <a:lnTo>
                    <a:pt x="203" y="15"/>
                  </a:lnTo>
                  <a:lnTo>
                    <a:pt x="207" y="17"/>
                  </a:lnTo>
                  <a:lnTo>
                    <a:pt x="208" y="18"/>
                  </a:lnTo>
                  <a:lnTo>
                    <a:pt x="212" y="20"/>
                  </a:lnTo>
                  <a:lnTo>
                    <a:pt x="212" y="20"/>
                  </a:lnTo>
                  <a:lnTo>
                    <a:pt x="216" y="23"/>
                  </a:lnTo>
                  <a:lnTo>
                    <a:pt x="217" y="23"/>
                  </a:lnTo>
                  <a:lnTo>
                    <a:pt x="221" y="25"/>
                  </a:lnTo>
                  <a:lnTo>
                    <a:pt x="221" y="26"/>
                  </a:lnTo>
                  <a:lnTo>
                    <a:pt x="225" y="29"/>
                  </a:lnTo>
                  <a:lnTo>
                    <a:pt x="226" y="29"/>
                  </a:lnTo>
                  <a:lnTo>
                    <a:pt x="229" y="32"/>
                  </a:lnTo>
                  <a:lnTo>
                    <a:pt x="230" y="32"/>
                  </a:lnTo>
                  <a:lnTo>
                    <a:pt x="234" y="35"/>
                  </a:lnTo>
                  <a:lnTo>
                    <a:pt x="235" y="36"/>
                  </a:lnTo>
                  <a:lnTo>
                    <a:pt x="238" y="39"/>
                  </a:lnTo>
                  <a:lnTo>
                    <a:pt x="239" y="40"/>
                  </a:lnTo>
                  <a:lnTo>
                    <a:pt x="242" y="43"/>
                  </a:lnTo>
                  <a:lnTo>
                    <a:pt x="243" y="43"/>
                  </a:lnTo>
                  <a:lnTo>
                    <a:pt x="246" y="47"/>
                  </a:lnTo>
                  <a:lnTo>
                    <a:pt x="247" y="47"/>
                  </a:lnTo>
                  <a:lnTo>
                    <a:pt x="250" y="51"/>
                  </a:lnTo>
                  <a:lnTo>
                    <a:pt x="251" y="52"/>
                  </a:lnTo>
                  <a:lnTo>
                    <a:pt x="254" y="55"/>
                  </a:lnTo>
                  <a:lnTo>
                    <a:pt x="255" y="56"/>
                  </a:lnTo>
                  <a:lnTo>
                    <a:pt x="258" y="60"/>
                  </a:lnTo>
                  <a:lnTo>
                    <a:pt x="259" y="61"/>
                  </a:lnTo>
                  <a:lnTo>
                    <a:pt x="262" y="64"/>
                  </a:lnTo>
                  <a:lnTo>
                    <a:pt x="263" y="65"/>
                  </a:lnTo>
                  <a:lnTo>
                    <a:pt x="266" y="69"/>
                  </a:lnTo>
                  <a:lnTo>
                    <a:pt x="266" y="70"/>
                  </a:lnTo>
                  <a:lnTo>
                    <a:pt x="269" y="74"/>
                  </a:lnTo>
                  <a:lnTo>
                    <a:pt x="270" y="75"/>
                  </a:lnTo>
                  <a:lnTo>
                    <a:pt x="273" y="79"/>
                  </a:lnTo>
                  <a:lnTo>
                    <a:pt x="274" y="81"/>
                  </a:lnTo>
                  <a:lnTo>
                    <a:pt x="276" y="85"/>
                  </a:lnTo>
                  <a:lnTo>
                    <a:pt x="277" y="86"/>
                  </a:lnTo>
                  <a:lnTo>
                    <a:pt x="280" y="91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69" name="Freeform 249"/>
            <p:cNvSpPr>
              <a:spLocks/>
            </p:cNvSpPr>
            <p:nvPr/>
          </p:nvSpPr>
          <p:spPr bwMode="auto">
            <a:xfrm>
              <a:off x="1739" y="2344"/>
              <a:ext cx="59" cy="75"/>
            </a:xfrm>
            <a:custGeom>
              <a:avLst/>
              <a:gdLst>
                <a:gd name="T0" fmla="*/ 117 w 117"/>
                <a:gd name="T1" fmla="*/ 152 h 152"/>
                <a:gd name="T2" fmla="*/ 77 w 117"/>
                <a:gd name="T3" fmla="*/ 0 h 152"/>
                <a:gd name="T4" fmla="*/ 54 w 117"/>
                <a:gd name="T5" fmla="*/ 50 h 152"/>
                <a:gd name="T6" fmla="*/ 0 w 117"/>
                <a:gd name="T7" fmla="*/ 48 h 152"/>
                <a:gd name="T8" fmla="*/ 117 w 117"/>
                <a:gd name="T9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52">
                  <a:moveTo>
                    <a:pt x="117" y="152"/>
                  </a:moveTo>
                  <a:lnTo>
                    <a:pt x="77" y="0"/>
                  </a:lnTo>
                  <a:lnTo>
                    <a:pt x="54" y="50"/>
                  </a:lnTo>
                  <a:lnTo>
                    <a:pt x="0" y="48"/>
                  </a:lnTo>
                  <a:lnTo>
                    <a:pt x="117" y="152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70" name="Freeform 250"/>
            <p:cNvSpPr>
              <a:spLocks/>
            </p:cNvSpPr>
            <p:nvPr/>
          </p:nvSpPr>
          <p:spPr bwMode="auto">
            <a:xfrm>
              <a:off x="1345" y="2601"/>
              <a:ext cx="207" cy="111"/>
            </a:xfrm>
            <a:custGeom>
              <a:avLst/>
              <a:gdLst>
                <a:gd name="T0" fmla="*/ 6 w 276"/>
                <a:gd name="T1" fmla="*/ 106 h 149"/>
                <a:gd name="T2" fmla="*/ 15 w 276"/>
                <a:gd name="T3" fmla="*/ 114 h 149"/>
                <a:gd name="T4" fmla="*/ 22 w 276"/>
                <a:gd name="T5" fmla="*/ 118 h 149"/>
                <a:gd name="T6" fmla="*/ 32 w 276"/>
                <a:gd name="T7" fmla="*/ 124 h 149"/>
                <a:gd name="T8" fmla="*/ 38 w 276"/>
                <a:gd name="T9" fmla="*/ 128 h 149"/>
                <a:gd name="T10" fmla="*/ 48 w 276"/>
                <a:gd name="T11" fmla="*/ 133 h 149"/>
                <a:gd name="T12" fmla="*/ 55 w 276"/>
                <a:gd name="T13" fmla="*/ 136 h 149"/>
                <a:gd name="T14" fmla="*/ 65 w 276"/>
                <a:gd name="T15" fmla="*/ 139 h 149"/>
                <a:gd name="T16" fmla="*/ 71 w 276"/>
                <a:gd name="T17" fmla="*/ 142 h 149"/>
                <a:gd name="T18" fmla="*/ 81 w 276"/>
                <a:gd name="T19" fmla="*/ 145 h 149"/>
                <a:gd name="T20" fmla="*/ 88 w 276"/>
                <a:gd name="T21" fmla="*/ 146 h 149"/>
                <a:gd name="T22" fmla="*/ 97 w 276"/>
                <a:gd name="T23" fmla="*/ 148 h 149"/>
                <a:gd name="T24" fmla="*/ 104 w 276"/>
                <a:gd name="T25" fmla="*/ 149 h 149"/>
                <a:gd name="T26" fmla="*/ 114 w 276"/>
                <a:gd name="T27" fmla="*/ 149 h 149"/>
                <a:gd name="T28" fmla="*/ 120 w 276"/>
                <a:gd name="T29" fmla="*/ 149 h 149"/>
                <a:gd name="T30" fmla="*/ 130 w 276"/>
                <a:gd name="T31" fmla="*/ 149 h 149"/>
                <a:gd name="T32" fmla="*/ 136 w 276"/>
                <a:gd name="T33" fmla="*/ 149 h 149"/>
                <a:gd name="T34" fmla="*/ 145 w 276"/>
                <a:gd name="T35" fmla="*/ 147 h 149"/>
                <a:gd name="T36" fmla="*/ 151 w 276"/>
                <a:gd name="T37" fmla="*/ 146 h 149"/>
                <a:gd name="T38" fmla="*/ 161 w 276"/>
                <a:gd name="T39" fmla="*/ 144 h 149"/>
                <a:gd name="T40" fmla="*/ 166 w 276"/>
                <a:gd name="T41" fmla="*/ 142 h 149"/>
                <a:gd name="T42" fmla="*/ 175 w 276"/>
                <a:gd name="T43" fmla="*/ 139 h 149"/>
                <a:gd name="T44" fmla="*/ 181 w 276"/>
                <a:gd name="T45" fmla="*/ 136 h 149"/>
                <a:gd name="T46" fmla="*/ 189 w 276"/>
                <a:gd name="T47" fmla="*/ 132 h 149"/>
                <a:gd name="T48" fmla="*/ 195 w 276"/>
                <a:gd name="T49" fmla="*/ 129 h 149"/>
                <a:gd name="T50" fmla="*/ 203 w 276"/>
                <a:gd name="T51" fmla="*/ 124 h 149"/>
                <a:gd name="T52" fmla="*/ 208 w 276"/>
                <a:gd name="T53" fmla="*/ 120 h 149"/>
                <a:gd name="T54" fmla="*/ 215 w 276"/>
                <a:gd name="T55" fmla="*/ 114 h 149"/>
                <a:gd name="T56" fmla="*/ 220 w 276"/>
                <a:gd name="T57" fmla="*/ 110 h 149"/>
                <a:gd name="T58" fmla="*/ 227 w 276"/>
                <a:gd name="T59" fmla="*/ 103 h 149"/>
                <a:gd name="T60" fmla="*/ 231 w 276"/>
                <a:gd name="T61" fmla="*/ 98 h 149"/>
                <a:gd name="T62" fmla="*/ 238 w 276"/>
                <a:gd name="T63" fmla="*/ 91 h 149"/>
                <a:gd name="T64" fmla="*/ 242 w 276"/>
                <a:gd name="T65" fmla="*/ 85 h 149"/>
                <a:gd name="T66" fmla="*/ 248 w 276"/>
                <a:gd name="T67" fmla="*/ 77 h 149"/>
                <a:gd name="T68" fmla="*/ 251 w 276"/>
                <a:gd name="T69" fmla="*/ 71 h 149"/>
                <a:gd name="T70" fmla="*/ 256 w 276"/>
                <a:gd name="T71" fmla="*/ 61 h 149"/>
                <a:gd name="T72" fmla="*/ 259 w 276"/>
                <a:gd name="T73" fmla="*/ 55 h 149"/>
                <a:gd name="T74" fmla="*/ 264 w 276"/>
                <a:gd name="T75" fmla="*/ 45 h 149"/>
                <a:gd name="T76" fmla="*/ 266 w 276"/>
                <a:gd name="T77" fmla="*/ 38 h 149"/>
                <a:gd name="T78" fmla="*/ 270 w 276"/>
                <a:gd name="T79" fmla="*/ 27 h 149"/>
                <a:gd name="T80" fmla="*/ 272 w 276"/>
                <a:gd name="T81" fmla="*/ 19 h 149"/>
                <a:gd name="T82" fmla="*/ 275 w 276"/>
                <a:gd name="T83" fmla="*/ 7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76" h="149">
                  <a:moveTo>
                    <a:pt x="0" y="102"/>
                  </a:moveTo>
                  <a:lnTo>
                    <a:pt x="5" y="106"/>
                  </a:lnTo>
                  <a:lnTo>
                    <a:pt x="6" y="106"/>
                  </a:lnTo>
                  <a:lnTo>
                    <a:pt x="10" y="110"/>
                  </a:lnTo>
                  <a:lnTo>
                    <a:pt x="11" y="110"/>
                  </a:lnTo>
                  <a:lnTo>
                    <a:pt x="15" y="114"/>
                  </a:lnTo>
                  <a:lnTo>
                    <a:pt x="16" y="114"/>
                  </a:lnTo>
                  <a:lnTo>
                    <a:pt x="21" y="117"/>
                  </a:lnTo>
                  <a:lnTo>
                    <a:pt x="22" y="118"/>
                  </a:lnTo>
                  <a:lnTo>
                    <a:pt x="26" y="121"/>
                  </a:lnTo>
                  <a:lnTo>
                    <a:pt x="27" y="121"/>
                  </a:lnTo>
                  <a:lnTo>
                    <a:pt x="32" y="124"/>
                  </a:lnTo>
                  <a:lnTo>
                    <a:pt x="33" y="125"/>
                  </a:lnTo>
                  <a:lnTo>
                    <a:pt x="37" y="127"/>
                  </a:lnTo>
                  <a:lnTo>
                    <a:pt x="38" y="128"/>
                  </a:lnTo>
                  <a:lnTo>
                    <a:pt x="43" y="130"/>
                  </a:lnTo>
                  <a:lnTo>
                    <a:pt x="44" y="131"/>
                  </a:lnTo>
                  <a:lnTo>
                    <a:pt x="48" y="133"/>
                  </a:lnTo>
                  <a:lnTo>
                    <a:pt x="49" y="133"/>
                  </a:lnTo>
                  <a:lnTo>
                    <a:pt x="54" y="135"/>
                  </a:lnTo>
                  <a:lnTo>
                    <a:pt x="55" y="136"/>
                  </a:lnTo>
                  <a:lnTo>
                    <a:pt x="59" y="137"/>
                  </a:lnTo>
                  <a:lnTo>
                    <a:pt x="60" y="138"/>
                  </a:lnTo>
                  <a:lnTo>
                    <a:pt x="65" y="139"/>
                  </a:lnTo>
                  <a:lnTo>
                    <a:pt x="66" y="140"/>
                  </a:lnTo>
                  <a:lnTo>
                    <a:pt x="70" y="141"/>
                  </a:lnTo>
                  <a:lnTo>
                    <a:pt x="71" y="142"/>
                  </a:lnTo>
                  <a:lnTo>
                    <a:pt x="76" y="143"/>
                  </a:lnTo>
                  <a:lnTo>
                    <a:pt x="77" y="143"/>
                  </a:lnTo>
                  <a:lnTo>
                    <a:pt x="81" y="145"/>
                  </a:lnTo>
                  <a:lnTo>
                    <a:pt x="82" y="145"/>
                  </a:lnTo>
                  <a:lnTo>
                    <a:pt x="87" y="146"/>
                  </a:lnTo>
                  <a:lnTo>
                    <a:pt x="88" y="146"/>
                  </a:lnTo>
                  <a:lnTo>
                    <a:pt x="92" y="147"/>
                  </a:lnTo>
                  <a:lnTo>
                    <a:pt x="93" y="147"/>
                  </a:lnTo>
                  <a:lnTo>
                    <a:pt x="97" y="148"/>
                  </a:lnTo>
                  <a:lnTo>
                    <a:pt x="99" y="148"/>
                  </a:lnTo>
                  <a:lnTo>
                    <a:pt x="103" y="148"/>
                  </a:lnTo>
                  <a:lnTo>
                    <a:pt x="104" y="149"/>
                  </a:lnTo>
                  <a:lnTo>
                    <a:pt x="108" y="149"/>
                  </a:lnTo>
                  <a:lnTo>
                    <a:pt x="109" y="149"/>
                  </a:lnTo>
                  <a:lnTo>
                    <a:pt x="114" y="149"/>
                  </a:lnTo>
                  <a:lnTo>
                    <a:pt x="115" y="149"/>
                  </a:lnTo>
                  <a:lnTo>
                    <a:pt x="119" y="149"/>
                  </a:lnTo>
                  <a:lnTo>
                    <a:pt x="120" y="149"/>
                  </a:lnTo>
                  <a:lnTo>
                    <a:pt x="124" y="149"/>
                  </a:lnTo>
                  <a:lnTo>
                    <a:pt x="125" y="149"/>
                  </a:lnTo>
                  <a:lnTo>
                    <a:pt x="130" y="149"/>
                  </a:lnTo>
                  <a:lnTo>
                    <a:pt x="131" y="149"/>
                  </a:lnTo>
                  <a:lnTo>
                    <a:pt x="135" y="149"/>
                  </a:lnTo>
                  <a:lnTo>
                    <a:pt x="136" y="149"/>
                  </a:lnTo>
                  <a:lnTo>
                    <a:pt x="140" y="148"/>
                  </a:lnTo>
                  <a:lnTo>
                    <a:pt x="141" y="148"/>
                  </a:lnTo>
                  <a:lnTo>
                    <a:pt x="145" y="147"/>
                  </a:lnTo>
                  <a:lnTo>
                    <a:pt x="146" y="147"/>
                  </a:lnTo>
                  <a:lnTo>
                    <a:pt x="150" y="146"/>
                  </a:lnTo>
                  <a:lnTo>
                    <a:pt x="151" y="146"/>
                  </a:lnTo>
                  <a:lnTo>
                    <a:pt x="156" y="145"/>
                  </a:lnTo>
                  <a:lnTo>
                    <a:pt x="157" y="145"/>
                  </a:lnTo>
                  <a:lnTo>
                    <a:pt x="161" y="144"/>
                  </a:lnTo>
                  <a:lnTo>
                    <a:pt x="162" y="144"/>
                  </a:lnTo>
                  <a:lnTo>
                    <a:pt x="165" y="142"/>
                  </a:lnTo>
                  <a:lnTo>
                    <a:pt x="166" y="142"/>
                  </a:lnTo>
                  <a:lnTo>
                    <a:pt x="170" y="141"/>
                  </a:lnTo>
                  <a:lnTo>
                    <a:pt x="171" y="140"/>
                  </a:lnTo>
                  <a:lnTo>
                    <a:pt x="175" y="139"/>
                  </a:lnTo>
                  <a:lnTo>
                    <a:pt x="176" y="138"/>
                  </a:lnTo>
                  <a:lnTo>
                    <a:pt x="180" y="137"/>
                  </a:lnTo>
                  <a:lnTo>
                    <a:pt x="181" y="136"/>
                  </a:lnTo>
                  <a:lnTo>
                    <a:pt x="185" y="135"/>
                  </a:lnTo>
                  <a:lnTo>
                    <a:pt x="186" y="134"/>
                  </a:lnTo>
                  <a:lnTo>
                    <a:pt x="189" y="132"/>
                  </a:lnTo>
                  <a:lnTo>
                    <a:pt x="190" y="132"/>
                  </a:lnTo>
                  <a:lnTo>
                    <a:pt x="194" y="130"/>
                  </a:lnTo>
                  <a:lnTo>
                    <a:pt x="195" y="129"/>
                  </a:lnTo>
                  <a:lnTo>
                    <a:pt x="198" y="127"/>
                  </a:lnTo>
                  <a:lnTo>
                    <a:pt x="199" y="126"/>
                  </a:lnTo>
                  <a:lnTo>
                    <a:pt x="203" y="124"/>
                  </a:lnTo>
                  <a:lnTo>
                    <a:pt x="204" y="123"/>
                  </a:lnTo>
                  <a:lnTo>
                    <a:pt x="207" y="121"/>
                  </a:lnTo>
                  <a:lnTo>
                    <a:pt x="208" y="120"/>
                  </a:lnTo>
                  <a:lnTo>
                    <a:pt x="211" y="118"/>
                  </a:lnTo>
                  <a:lnTo>
                    <a:pt x="212" y="117"/>
                  </a:lnTo>
                  <a:lnTo>
                    <a:pt x="215" y="114"/>
                  </a:lnTo>
                  <a:lnTo>
                    <a:pt x="216" y="114"/>
                  </a:lnTo>
                  <a:lnTo>
                    <a:pt x="219" y="111"/>
                  </a:lnTo>
                  <a:lnTo>
                    <a:pt x="220" y="110"/>
                  </a:lnTo>
                  <a:lnTo>
                    <a:pt x="223" y="107"/>
                  </a:lnTo>
                  <a:lnTo>
                    <a:pt x="224" y="106"/>
                  </a:lnTo>
                  <a:lnTo>
                    <a:pt x="227" y="103"/>
                  </a:lnTo>
                  <a:lnTo>
                    <a:pt x="228" y="103"/>
                  </a:lnTo>
                  <a:lnTo>
                    <a:pt x="231" y="99"/>
                  </a:lnTo>
                  <a:lnTo>
                    <a:pt x="231" y="98"/>
                  </a:lnTo>
                  <a:lnTo>
                    <a:pt x="234" y="95"/>
                  </a:lnTo>
                  <a:lnTo>
                    <a:pt x="235" y="94"/>
                  </a:lnTo>
                  <a:lnTo>
                    <a:pt x="238" y="91"/>
                  </a:lnTo>
                  <a:lnTo>
                    <a:pt x="238" y="90"/>
                  </a:lnTo>
                  <a:lnTo>
                    <a:pt x="241" y="86"/>
                  </a:lnTo>
                  <a:lnTo>
                    <a:pt x="242" y="85"/>
                  </a:lnTo>
                  <a:lnTo>
                    <a:pt x="244" y="82"/>
                  </a:lnTo>
                  <a:lnTo>
                    <a:pt x="245" y="81"/>
                  </a:lnTo>
                  <a:lnTo>
                    <a:pt x="248" y="77"/>
                  </a:lnTo>
                  <a:lnTo>
                    <a:pt x="248" y="76"/>
                  </a:lnTo>
                  <a:lnTo>
                    <a:pt x="251" y="72"/>
                  </a:lnTo>
                  <a:lnTo>
                    <a:pt x="251" y="71"/>
                  </a:lnTo>
                  <a:lnTo>
                    <a:pt x="253" y="67"/>
                  </a:lnTo>
                  <a:lnTo>
                    <a:pt x="254" y="66"/>
                  </a:lnTo>
                  <a:lnTo>
                    <a:pt x="256" y="61"/>
                  </a:lnTo>
                  <a:lnTo>
                    <a:pt x="257" y="60"/>
                  </a:lnTo>
                  <a:lnTo>
                    <a:pt x="259" y="56"/>
                  </a:lnTo>
                  <a:lnTo>
                    <a:pt x="259" y="55"/>
                  </a:lnTo>
                  <a:lnTo>
                    <a:pt x="261" y="50"/>
                  </a:lnTo>
                  <a:lnTo>
                    <a:pt x="262" y="49"/>
                  </a:lnTo>
                  <a:lnTo>
                    <a:pt x="264" y="45"/>
                  </a:lnTo>
                  <a:lnTo>
                    <a:pt x="264" y="44"/>
                  </a:lnTo>
                  <a:lnTo>
                    <a:pt x="266" y="39"/>
                  </a:lnTo>
                  <a:lnTo>
                    <a:pt x="266" y="38"/>
                  </a:lnTo>
                  <a:lnTo>
                    <a:pt x="268" y="33"/>
                  </a:lnTo>
                  <a:lnTo>
                    <a:pt x="268" y="32"/>
                  </a:lnTo>
                  <a:lnTo>
                    <a:pt x="270" y="27"/>
                  </a:lnTo>
                  <a:lnTo>
                    <a:pt x="270" y="25"/>
                  </a:lnTo>
                  <a:lnTo>
                    <a:pt x="272" y="20"/>
                  </a:lnTo>
                  <a:lnTo>
                    <a:pt x="272" y="19"/>
                  </a:lnTo>
                  <a:lnTo>
                    <a:pt x="273" y="14"/>
                  </a:lnTo>
                  <a:lnTo>
                    <a:pt x="273" y="13"/>
                  </a:lnTo>
                  <a:lnTo>
                    <a:pt x="275" y="7"/>
                  </a:lnTo>
                  <a:lnTo>
                    <a:pt x="275" y="6"/>
                  </a:lnTo>
                  <a:lnTo>
                    <a:pt x="276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71" name="Freeform 251"/>
            <p:cNvSpPr>
              <a:spLocks/>
            </p:cNvSpPr>
            <p:nvPr/>
          </p:nvSpPr>
          <p:spPr bwMode="auto">
            <a:xfrm>
              <a:off x="1527" y="2542"/>
              <a:ext cx="43" cy="78"/>
            </a:xfrm>
            <a:custGeom>
              <a:avLst/>
              <a:gdLst>
                <a:gd name="T0" fmla="*/ 73 w 87"/>
                <a:gd name="T1" fmla="*/ 0 h 156"/>
                <a:gd name="T2" fmla="*/ 87 w 87"/>
                <a:gd name="T3" fmla="*/ 156 h 156"/>
                <a:gd name="T4" fmla="*/ 49 w 87"/>
                <a:gd name="T5" fmla="*/ 117 h 156"/>
                <a:gd name="T6" fmla="*/ 0 w 87"/>
                <a:gd name="T7" fmla="*/ 138 h 156"/>
                <a:gd name="T8" fmla="*/ 73 w 8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" h="156">
                  <a:moveTo>
                    <a:pt x="73" y="0"/>
                  </a:moveTo>
                  <a:lnTo>
                    <a:pt x="87" y="156"/>
                  </a:lnTo>
                  <a:lnTo>
                    <a:pt x="49" y="117"/>
                  </a:lnTo>
                  <a:lnTo>
                    <a:pt x="0" y="138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372" name="Group 252"/>
          <p:cNvGrpSpPr>
            <a:grpSpLocks/>
          </p:cNvGrpSpPr>
          <p:nvPr/>
        </p:nvGrpSpPr>
        <p:grpSpPr bwMode="auto">
          <a:xfrm>
            <a:off x="3041650" y="3876675"/>
            <a:ext cx="1885950" cy="901700"/>
            <a:chOff x="1916" y="2442"/>
            <a:chExt cx="1188" cy="568"/>
          </a:xfrm>
        </p:grpSpPr>
        <p:sp>
          <p:nvSpPr>
            <p:cNvPr id="5373" name="Line 253"/>
            <p:cNvSpPr>
              <a:spLocks noChangeShapeType="1"/>
            </p:cNvSpPr>
            <p:nvPr/>
          </p:nvSpPr>
          <p:spPr bwMode="auto">
            <a:xfrm>
              <a:off x="1916" y="2631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74" name="Freeform 254"/>
            <p:cNvSpPr>
              <a:spLocks/>
            </p:cNvSpPr>
            <p:nvPr/>
          </p:nvSpPr>
          <p:spPr bwMode="auto">
            <a:xfrm>
              <a:off x="2241" y="2608"/>
              <a:ext cx="75" cy="45"/>
            </a:xfrm>
            <a:custGeom>
              <a:avLst/>
              <a:gdLst>
                <a:gd name="T0" fmla="*/ 150 w 150"/>
                <a:gd name="T1" fmla="*/ 45 h 89"/>
                <a:gd name="T2" fmla="*/ 0 w 150"/>
                <a:gd name="T3" fmla="*/ 89 h 89"/>
                <a:gd name="T4" fmla="*/ 30 w 150"/>
                <a:gd name="T5" fmla="*/ 45 h 89"/>
                <a:gd name="T6" fmla="*/ 0 w 150"/>
                <a:gd name="T7" fmla="*/ 0 h 89"/>
                <a:gd name="T8" fmla="*/ 150 w 150"/>
                <a:gd name="T9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89">
                  <a:moveTo>
                    <a:pt x="150" y="45"/>
                  </a:moveTo>
                  <a:lnTo>
                    <a:pt x="0" y="89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75" name="Rectangle 255"/>
            <p:cNvSpPr>
              <a:spLocks noChangeArrowheads="1"/>
            </p:cNvSpPr>
            <p:nvPr/>
          </p:nvSpPr>
          <p:spPr bwMode="auto">
            <a:xfrm>
              <a:off x="2728" y="2744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5376" name="Line 256"/>
            <p:cNvSpPr>
              <a:spLocks noChangeShapeType="1"/>
            </p:cNvSpPr>
            <p:nvPr/>
          </p:nvSpPr>
          <p:spPr bwMode="auto">
            <a:xfrm>
              <a:off x="2767" y="2867"/>
              <a:ext cx="0" cy="1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77" name="Line 257"/>
            <p:cNvSpPr>
              <a:spLocks noChangeShapeType="1"/>
            </p:cNvSpPr>
            <p:nvPr/>
          </p:nvSpPr>
          <p:spPr bwMode="auto">
            <a:xfrm>
              <a:off x="2767" y="3010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78" name="Line 258"/>
            <p:cNvSpPr>
              <a:spLocks noChangeShapeType="1"/>
            </p:cNvSpPr>
            <p:nvPr/>
          </p:nvSpPr>
          <p:spPr bwMode="auto">
            <a:xfrm flipH="1">
              <a:off x="2567" y="3010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79" name="Line 259"/>
            <p:cNvSpPr>
              <a:spLocks noChangeShapeType="1"/>
            </p:cNvSpPr>
            <p:nvPr/>
          </p:nvSpPr>
          <p:spPr bwMode="auto">
            <a:xfrm>
              <a:off x="2663" y="2765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80" name="Oval 260"/>
            <p:cNvSpPr>
              <a:spLocks noChangeArrowheads="1"/>
            </p:cNvSpPr>
            <p:nvPr/>
          </p:nvSpPr>
          <p:spPr bwMode="auto">
            <a:xfrm>
              <a:off x="2647" y="2728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81" name="Line 261"/>
            <p:cNvSpPr>
              <a:spLocks noChangeShapeType="1"/>
            </p:cNvSpPr>
            <p:nvPr/>
          </p:nvSpPr>
          <p:spPr bwMode="auto">
            <a:xfrm>
              <a:off x="2774" y="2595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82" name="Line 262"/>
            <p:cNvSpPr>
              <a:spLocks noChangeShapeType="1"/>
            </p:cNvSpPr>
            <p:nvPr/>
          </p:nvSpPr>
          <p:spPr bwMode="auto">
            <a:xfrm>
              <a:off x="2753" y="2616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83" name="Oval 263"/>
            <p:cNvSpPr>
              <a:spLocks noChangeArrowheads="1"/>
            </p:cNvSpPr>
            <p:nvPr/>
          </p:nvSpPr>
          <p:spPr bwMode="auto">
            <a:xfrm>
              <a:off x="2737" y="2578"/>
              <a:ext cx="74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84" name="Rectangle 264"/>
            <p:cNvSpPr>
              <a:spLocks noChangeArrowheads="1"/>
            </p:cNvSpPr>
            <p:nvPr/>
          </p:nvSpPr>
          <p:spPr bwMode="auto">
            <a:xfrm>
              <a:off x="2675" y="24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85" name="Rectangle 265"/>
            <p:cNvSpPr>
              <a:spLocks noChangeArrowheads="1"/>
            </p:cNvSpPr>
            <p:nvPr/>
          </p:nvSpPr>
          <p:spPr bwMode="auto">
            <a:xfrm>
              <a:off x="2747" y="24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86" name="Rectangle 266"/>
            <p:cNvSpPr>
              <a:spLocks noChangeArrowheads="1"/>
            </p:cNvSpPr>
            <p:nvPr/>
          </p:nvSpPr>
          <p:spPr bwMode="auto">
            <a:xfrm>
              <a:off x="2920" y="24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87" name="Rectangle 267"/>
            <p:cNvSpPr>
              <a:spLocks noChangeArrowheads="1"/>
            </p:cNvSpPr>
            <p:nvPr/>
          </p:nvSpPr>
          <p:spPr bwMode="auto">
            <a:xfrm>
              <a:off x="2992" y="24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88" name="Rectangle 268"/>
            <p:cNvSpPr>
              <a:spLocks noChangeArrowheads="1"/>
            </p:cNvSpPr>
            <p:nvPr/>
          </p:nvSpPr>
          <p:spPr bwMode="auto">
            <a:xfrm>
              <a:off x="3064" y="2495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389" name="Rectangle 269"/>
            <p:cNvSpPr>
              <a:spLocks noChangeArrowheads="1"/>
            </p:cNvSpPr>
            <p:nvPr/>
          </p:nvSpPr>
          <p:spPr bwMode="auto">
            <a:xfrm>
              <a:off x="2367" y="244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390" name="Rectangle 270"/>
            <p:cNvSpPr>
              <a:spLocks noChangeArrowheads="1"/>
            </p:cNvSpPr>
            <p:nvPr/>
          </p:nvSpPr>
          <p:spPr bwMode="auto">
            <a:xfrm>
              <a:off x="2502" y="25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391" name="Rectangle 271"/>
            <p:cNvSpPr>
              <a:spLocks noChangeArrowheads="1"/>
            </p:cNvSpPr>
            <p:nvPr/>
          </p:nvSpPr>
          <p:spPr bwMode="auto">
            <a:xfrm>
              <a:off x="2574" y="25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392" name="Line 272"/>
            <p:cNvSpPr>
              <a:spLocks noChangeShapeType="1"/>
            </p:cNvSpPr>
            <p:nvPr/>
          </p:nvSpPr>
          <p:spPr bwMode="auto">
            <a:xfrm>
              <a:off x="2819" y="2509"/>
              <a:ext cx="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93" name="Line 273"/>
            <p:cNvSpPr>
              <a:spLocks noChangeShapeType="1"/>
            </p:cNvSpPr>
            <p:nvPr/>
          </p:nvSpPr>
          <p:spPr bwMode="auto">
            <a:xfrm>
              <a:off x="2819" y="2546"/>
              <a:ext cx="3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94" name="Line 274"/>
            <p:cNvSpPr>
              <a:spLocks noChangeShapeType="1"/>
            </p:cNvSpPr>
            <p:nvPr/>
          </p:nvSpPr>
          <p:spPr bwMode="auto">
            <a:xfrm>
              <a:off x="2894" y="2546"/>
              <a:ext cx="1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95" name="Line 275"/>
            <p:cNvSpPr>
              <a:spLocks noChangeShapeType="1"/>
            </p:cNvSpPr>
            <p:nvPr/>
          </p:nvSpPr>
          <p:spPr bwMode="auto">
            <a:xfrm>
              <a:off x="2451" y="2534"/>
              <a:ext cx="45" cy="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96" name="Line 276"/>
            <p:cNvSpPr>
              <a:spLocks noChangeShapeType="1"/>
            </p:cNvSpPr>
            <p:nvPr/>
          </p:nvSpPr>
          <p:spPr bwMode="auto">
            <a:xfrm flipH="1">
              <a:off x="2646" y="2545"/>
              <a:ext cx="20" cy="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97" name="Line 277"/>
            <p:cNvSpPr>
              <a:spLocks noChangeShapeType="1"/>
            </p:cNvSpPr>
            <p:nvPr/>
          </p:nvSpPr>
          <p:spPr bwMode="auto">
            <a:xfrm flipH="1">
              <a:off x="2661" y="2580"/>
              <a:ext cx="19" cy="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398" name="Group 278"/>
          <p:cNvGrpSpPr>
            <a:grpSpLocks/>
          </p:cNvGrpSpPr>
          <p:nvPr/>
        </p:nvGrpSpPr>
        <p:grpSpPr bwMode="auto">
          <a:xfrm>
            <a:off x="5116513" y="3876675"/>
            <a:ext cx="1841500" cy="901700"/>
            <a:chOff x="3223" y="2442"/>
            <a:chExt cx="1160" cy="568"/>
          </a:xfrm>
        </p:grpSpPr>
        <p:sp>
          <p:nvSpPr>
            <p:cNvPr id="5399" name="Line 279"/>
            <p:cNvSpPr>
              <a:spLocks noChangeShapeType="1"/>
            </p:cNvSpPr>
            <p:nvPr/>
          </p:nvSpPr>
          <p:spPr bwMode="auto">
            <a:xfrm>
              <a:off x="3223" y="2653"/>
              <a:ext cx="3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00" name="Freeform 280"/>
            <p:cNvSpPr>
              <a:spLocks/>
            </p:cNvSpPr>
            <p:nvPr/>
          </p:nvSpPr>
          <p:spPr bwMode="auto">
            <a:xfrm>
              <a:off x="3547" y="2631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01" name="Freeform 281"/>
            <p:cNvSpPr>
              <a:spLocks/>
            </p:cNvSpPr>
            <p:nvPr/>
          </p:nvSpPr>
          <p:spPr bwMode="auto">
            <a:xfrm>
              <a:off x="4067" y="2599"/>
              <a:ext cx="112" cy="208"/>
            </a:xfrm>
            <a:custGeom>
              <a:avLst/>
              <a:gdLst>
                <a:gd name="T0" fmla="*/ 106 w 149"/>
                <a:gd name="T1" fmla="*/ 271 h 277"/>
                <a:gd name="T2" fmla="*/ 113 w 149"/>
                <a:gd name="T3" fmla="*/ 261 h 277"/>
                <a:gd name="T4" fmla="*/ 118 w 149"/>
                <a:gd name="T5" fmla="*/ 255 h 277"/>
                <a:gd name="T6" fmla="*/ 124 w 149"/>
                <a:gd name="T7" fmla="*/ 245 h 277"/>
                <a:gd name="T8" fmla="*/ 127 w 149"/>
                <a:gd name="T9" fmla="*/ 238 h 277"/>
                <a:gd name="T10" fmla="*/ 132 w 149"/>
                <a:gd name="T11" fmla="*/ 228 h 277"/>
                <a:gd name="T12" fmla="*/ 135 w 149"/>
                <a:gd name="T13" fmla="*/ 222 h 277"/>
                <a:gd name="T14" fmla="*/ 139 w 149"/>
                <a:gd name="T15" fmla="*/ 212 h 277"/>
                <a:gd name="T16" fmla="*/ 141 w 149"/>
                <a:gd name="T17" fmla="*/ 205 h 277"/>
                <a:gd name="T18" fmla="*/ 144 w 149"/>
                <a:gd name="T19" fmla="*/ 195 h 277"/>
                <a:gd name="T20" fmla="*/ 146 w 149"/>
                <a:gd name="T21" fmla="*/ 189 h 277"/>
                <a:gd name="T22" fmla="*/ 147 w 149"/>
                <a:gd name="T23" fmla="*/ 179 h 277"/>
                <a:gd name="T24" fmla="*/ 148 w 149"/>
                <a:gd name="T25" fmla="*/ 172 h 277"/>
                <a:gd name="T26" fmla="*/ 149 w 149"/>
                <a:gd name="T27" fmla="*/ 163 h 277"/>
                <a:gd name="T28" fmla="*/ 149 w 149"/>
                <a:gd name="T29" fmla="*/ 156 h 277"/>
                <a:gd name="T30" fmla="*/ 149 w 149"/>
                <a:gd name="T31" fmla="*/ 147 h 277"/>
                <a:gd name="T32" fmla="*/ 148 w 149"/>
                <a:gd name="T33" fmla="*/ 140 h 277"/>
                <a:gd name="T34" fmla="*/ 147 w 149"/>
                <a:gd name="T35" fmla="*/ 131 h 277"/>
                <a:gd name="T36" fmla="*/ 146 w 149"/>
                <a:gd name="T37" fmla="*/ 125 h 277"/>
                <a:gd name="T38" fmla="*/ 144 w 149"/>
                <a:gd name="T39" fmla="*/ 116 h 277"/>
                <a:gd name="T40" fmla="*/ 142 w 149"/>
                <a:gd name="T41" fmla="*/ 110 h 277"/>
                <a:gd name="T42" fmla="*/ 139 w 149"/>
                <a:gd name="T43" fmla="*/ 101 h 277"/>
                <a:gd name="T44" fmla="*/ 136 w 149"/>
                <a:gd name="T45" fmla="*/ 95 h 277"/>
                <a:gd name="T46" fmla="*/ 132 w 149"/>
                <a:gd name="T47" fmla="*/ 87 h 277"/>
                <a:gd name="T48" fmla="*/ 129 w 149"/>
                <a:gd name="T49" fmla="*/ 82 h 277"/>
                <a:gd name="T50" fmla="*/ 124 w 149"/>
                <a:gd name="T51" fmla="*/ 74 h 277"/>
                <a:gd name="T52" fmla="*/ 120 w 149"/>
                <a:gd name="T53" fmla="*/ 69 h 277"/>
                <a:gd name="T54" fmla="*/ 114 w 149"/>
                <a:gd name="T55" fmla="*/ 61 h 277"/>
                <a:gd name="T56" fmla="*/ 110 w 149"/>
                <a:gd name="T57" fmla="*/ 56 h 277"/>
                <a:gd name="T58" fmla="*/ 103 w 149"/>
                <a:gd name="T59" fmla="*/ 49 h 277"/>
                <a:gd name="T60" fmla="*/ 98 w 149"/>
                <a:gd name="T61" fmla="*/ 45 h 277"/>
                <a:gd name="T62" fmla="*/ 90 w 149"/>
                <a:gd name="T63" fmla="*/ 39 h 277"/>
                <a:gd name="T64" fmla="*/ 85 w 149"/>
                <a:gd name="T65" fmla="*/ 35 h 277"/>
                <a:gd name="T66" fmla="*/ 76 w 149"/>
                <a:gd name="T67" fmla="*/ 29 h 277"/>
                <a:gd name="T68" fmla="*/ 70 w 149"/>
                <a:gd name="T69" fmla="*/ 25 h 277"/>
                <a:gd name="T70" fmla="*/ 61 w 149"/>
                <a:gd name="T71" fmla="*/ 20 h 277"/>
                <a:gd name="T72" fmla="*/ 55 w 149"/>
                <a:gd name="T73" fmla="*/ 17 h 277"/>
                <a:gd name="T74" fmla="*/ 44 w 149"/>
                <a:gd name="T75" fmla="*/ 13 h 277"/>
                <a:gd name="T76" fmla="*/ 37 w 149"/>
                <a:gd name="T77" fmla="*/ 10 h 277"/>
                <a:gd name="T78" fmla="*/ 26 w 149"/>
                <a:gd name="T79" fmla="*/ 7 h 277"/>
                <a:gd name="T80" fmla="*/ 19 w 149"/>
                <a:gd name="T81" fmla="*/ 4 h 277"/>
                <a:gd name="T82" fmla="*/ 7 w 149"/>
                <a:gd name="T83" fmla="*/ 2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9" h="277">
                  <a:moveTo>
                    <a:pt x="101" y="277"/>
                  </a:moveTo>
                  <a:lnTo>
                    <a:pt x="105" y="272"/>
                  </a:lnTo>
                  <a:lnTo>
                    <a:pt x="106" y="271"/>
                  </a:lnTo>
                  <a:lnTo>
                    <a:pt x="109" y="266"/>
                  </a:lnTo>
                  <a:lnTo>
                    <a:pt x="110" y="265"/>
                  </a:lnTo>
                  <a:lnTo>
                    <a:pt x="113" y="261"/>
                  </a:lnTo>
                  <a:lnTo>
                    <a:pt x="114" y="260"/>
                  </a:lnTo>
                  <a:lnTo>
                    <a:pt x="117" y="256"/>
                  </a:lnTo>
                  <a:lnTo>
                    <a:pt x="118" y="255"/>
                  </a:lnTo>
                  <a:lnTo>
                    <a:pt x="120" y="250"/>
                  </a:lnTo>
                  <a:lnTo>
                    <a:pt x="121" y="249"/>
                  </a:lnTo>
                  <a:lnTo>
                    <a:pt x="124" y="245"/>
                  </a:lnTo>
                  <a:lnTo>
                    <a:pt x="124" y="244"/>
                  </a:lnTo>
                  <a:lnTo>
                    <a:pt x="127" y="239"/>
                  </a:lnTo>
                  <a:lnTo>
                    <a:pt x="127" y="238"/>
                  </a:lnTo>
                  <a:lnTo>
                    <a:pt x="130" y="234"/>
                  </a:lnTo>
                  <a:lnTo>
                    <a:pt x="130" y="233"/>
                  </a:lnTo>
                  <a:lnTo>
                    <a:pt x="132" y="228"/>
                  </a:lnTo>
                  <a:lnTo>
                    <a:pt x="133" y="227"/>
                  </a:lnTo>
                  <a:lnTo>
                    <a:pt x="135" y="223"/>
                  </a:lnTo>
                  <a:lnTo>
                    <a:pt x="135" y="222"/>
                  </a:lnTo>
                  <a:lnTo>
                    <a:pt x="137" y="217"/>
                  </a:lnTo>
                  <a:lnTo>
                    <a:pt x="138" y="216"/>
                  </a:lnTo>
                  <a:lnTo>
                    <a:pt x="139" y="212"/>
                  </a:lnTo>
                  <a:lnTo>
                    <a:pt x="140" y="211"/>
                  </a:lnTo>
                  <a:lnTo>
                    <a:pt x="141" y="206"/>
                  </a:lnTo>
                  <a:lnTo>
                    <a:pt x="141" y="205"/>
                  </a:lnTo>
                  <a:lnTo>
                    <a:pt x="143" y="201"/>
                  </a:lnTo>
                  <a:lnTo>
                    <a:pt x="143" y="200"/>
                  </a:lnTo>
                  <a:lnTo>
                    <a:pt x="144" y="195"/>
                  </a:lnTo>
                  <a:lnTo>
                    <a:pt x="144" y="194"/>
                  </a:lnTo>
                  <a:lnTo>
                    <a:pt x="145" y="190"/>
                  </a:lnTo>
                  <a:lnTo>
                    <a:pt x="146" y="189"/>
                  </a:lnTo>
                  <a:lnTo>
                    <a:pt x="147" y="184"/>
                  </a:lnTo>
                  <a:lnTo>
                    <a:pt x="147" y="183"/>
                  </a:lnTo>
                  <a:lnTo>
                    <a:pt x="147" y="179"/>
                  </a:lnTo>
                  <a:lnTo>
                    <a:pt x="148" y="178"/>
                  </a:lnTo>
                  <a:lnTo>
                    <a:pt x="148" y="173"/>
                  </a:lnTo>
                  <a:lnTo>
                    <a:pt x="148" y="172"/>
                  </a:lnTo>
                  <a:lnTo>
                    <a:pt x="149" y="168"/>
                  </a:lnTo>
                  <a:lnTo>
                    <a:pt x="149" y="167"/>
                  </a:lnTo>
                  <a:lnTo>
                    <a:pt x="149" y="163"/>
                  </a:lnTo>
                  <a:lnTo>
                    <a:pt x="149" y="162"/>
                  </a:lnTo>
                  <a:lnTo>
                    <a:pt x="149" y="157"/>
                  </a:lnTo>
                  <a:lnTo>
                    <a:pt x="149" y="156"/>
                  </a:lnTo>
                  <a:lnTo>
                    <a:pt x="149" y="152"/>
                  </a:lnTo>
                  <a:lnTo>
                    <a:pt x="149" y="151"/>
                  </a:lnTo>
                  <a:lnTo>
                    <a:pt x="149" y="147"/>
                  </a:lnTo>
                  <a:lnTo>
                    <a:pt x="149" y="146"/>
                  </a:lnTo>
                  <a:lnTo>
                    <a:pt x="148" y="141"/>
                  </a:lnTo>
                  <a:lnTo>
                    <a:pt x="148" y="140"/>
                  </a:lnTo>
                  <a:lnTo>
                    <a:pt x="148" y="136"/>
                  </a:lnTo>
                  <a:lnTo>
                    <a:pt x="148" y="135"/>
                  </a:lnTo>
                  <a:lnTo>
                    <a:pt x="147" y="131"/>
                  </a:lnTo>
                  <a:lnTo>
                    <a:pt x="147" y="130"/>
                  </a:lnTo>
                  <a:lnTo>
                    <a:pt x="146" y="126"/>
                  </a:lnTo>
                  <a:lnTo>
                    <a:pt x="146" y="125"/>
                  </a:lnTo>
                  <a:lnTo>
                    <a:pt x="145" y="121"/>
                  </a:lnTo>
                  <a:lnTo>
                    <a:pt x="145" y="120"/>
                  </a:lnTo>
                  <a:lnTo>
                    <a:pt x="144" y="116"/>
                  </a:lnTo>
                  <a:lnTo>
                    <a:pt x="143" y="115"/>
                  </a:lnTo>
                  <a:lnTo>
                    <a:pt x="142" y="111"/>
                  </a:lnTo>
                  <a:lnTo>
                    <a:pt x="142" y="110"/>
                  </a:lnTo>
                  <a:lnTo>
                    <a:pt x="140" y="106"/>
                  </a:lnTo>
                  <a:lnTo>
                    <a:pt x="140" y="105"/>
                  </a:lnTo>
                  <a:lnTo>
                    <a:pt x="139" y="101"/>
                  </a:lnTo>
                  <a:lnTo>
                    <a:pt x="138" y="100"/>
                  </a:lnTo>
                  <a:lnTo>
                    <a:pt x="136" y="96"/>
                  </a:lnTo>
                  <a:lnTo>
                    <a:pt x="136" y="95"/>
                  </a:lnTo>
                  <a:lnTo>
                    <a:pt x="134" y="92"/>
                  </a:lnTo>
                  <a:lnTo>
                    <a:pt x="134" y="91"/>
                  </a:lnTo>
                  <a:lnTo>
                    <a:pt x="132" y="87"/>
                  </a:lnTo>
                  <a:lnTo>
                    <a:pt x="131" y="86"/>
                  </a:lnTo>
                  <a:lnTo>
                    <a:pt x="129" y="82"/>
                  </a:lnTo>
                  <a:lnTo>
                    <a:pt x="129" y="82"/>
                  </a:lnTo>
                  <a:lnTo>
                    <a:pt x="127" y="78"/>
                  </a:lnTo>
                  <a:lnTo>
                    <a:pt x="126" y="77"/>
                  </a:lnTo>
                  <a:lnTo>
                    <a:pt x="124" y="74"/>
                  </a:lnTo>
                  <a:lnTo>
                    <a:pt x="123" y="73"/>
                  </a:lnTo>
                  <a:lnTo>
                    <a:pt x="121" y="69"/>
                  </a:lnTo>
                  <a:lnTo>
                    <a:pt x="120" y="69"/>
                  </a:lnTo>
                  <a:lnTo>
                    <a:pt x="117" y="65"/>
                  </a:lnTo>
                  <a:lnTo>
                    <a:pt x="117" y="64"/>
                  </a:lnTo>
                  <a:lnTo>
                    <a:pt x="114" y="61"/>
                  </a:lnTo>
                  <a:lnTo>
                    <a:pt x="113" y="60"/>
                  </a:lnTo>
                  <a:lnTo>
                    <a:pt x="111" y="57"/>
                  </a:lnTo>
                  <a:lnTo>
                    <a:pt x="110" y="56"/>
                  </a:lnTo>
                  <a:lnTo>
                    <a:pt x="107" y="53"/>
                  </a:lnTo>
                  <a:lnTo>
                    <a:pt x="106" y="52"/>
                  </a:lnTo>
                  <a:lnTo>
                    <a:pt x="103" y="49"/>
                  </a:lnTo>
                  <a:lnTo>
                    <a:pt x="102" y="49"/>
                  </a:lnTo>
                  <a:lnTo>
                    <a:pt x="99" y="46"/>
                  </a:lnTo>
                  <a:lnTo>
                    <a:pt x="98" y="45"/>
                  </a:lnTo>
                  <a:lnTo>
                    <a:pt x="95" y="42"/>
                  </a:lnTo>
                  <a:lnTo>
                    <a:pt x="94" y="41"/>
                  </a:lnTo>
                  <a:lnTo>
                    <a:pt x="90" y="39"/>
                  </a:lnTo>
                  <a:lnTo>
                    <a:pt x="90" y="38"/>
                  </a:lnTo>
                  <a:lnTo>
                    <a:pt x="86" y="35"/>
                  </a:lnTo>
                  <a:lnTo>
                    <a:pt x="85" y="35"/>
                  </a:lnTo>
                  <a:lnTo>
                    <a:pt x="81" y="32"/>
                  </a:lnTo>
                  <a:lnTo>
                    <a:pt x="80" y="31"/>
                  </a:lnTo>
                  <a:lnTo>
                    <a:pt x="76" y="29"/>
                  </a:lnTo>
                  <a:lnTo>
                    <a:pt x="75" y="28"/>
                  </a:lnTo>
                  <a:lnTo>
                    <a:pt x="71" y="26"/>
                  </a:lnTo>
                  <a:lnTo>
                    <a:pt x="70" y="25"/>
                  </a:lnTo>
                  <a:lnTo>
                    <a:pt x="66" y="23"/>
                  </a:lnTo>
                  <a:lnTo>
                    <a:pt x="65" y="22"/>
                  </a:lnTo>
                  <a:lnTo>
                    <a:pt x="61" y="20"/>
                  </a:lnTo>
                  <a:lnTo>
                    <a:pt x="60" y="20"/>
                  </a:lnTo>
                  <a:lnTo>
                    <a:pt x="56" y="18"/>
                  </a:lnTo>
                  <a:lnTo>
                    <a:pt x="55" y="17"/>
                  </a:lnTo>
                  <a:lnTo>
                    <a:pt x="50" y="15"/>
                  </a:lnTo>
                  <a:lnTo>
                    <a:pt x="49" y="15"/>
                  </a:lnTo>
                  <a:lnTo>
                    <a:pt x="44" y="13"/>
                  </a:lnTo>
                  <a:lnTo>
                    <a:pt x="43" y="12"/>
                  </a:lnTo>
                  <a:lnTo>
                    <a:pt x="39" y="11"/>
                  </a:lnTo>
                  <a:lnTo>
                    <a:pt x="37" y="10"/>
                  </a:lnTo>
                  <a:lnTo>
                    <a:pt x="32" y="8"/>
                  </a:lnTo>
                  <a:lnTo>
                    <a:pt x="31" y="8"/>
                  </a:lnTo>
                  <a:lnTo>
                    <a:pt x="26" y="7"/>
                  </a:lnTo>
                  <a:lnTo>
                    <a:pt x="25" y="6"/>
                  </a:lnTo>
                  <a:lnTo>
                    <a:pt x="20" y="5"/>
                  </a:lnTo>
                  <a:lnTo>
                    <a:pt x="19" y="4"/>
                  </a:lnTo>
                  <a:lnTo>
                    <a:pt x="14" y="3"/>
                  </a:lnTo>
                  <a:lnTo>
                    <a:pt x="12" y="3"/>
                  </a:lnTo>
                  <a:lnTo>
                    <a:pt x="7" y="2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02" name="Freeform 282"/>
            <p:cNvSpPr>
              <a:spLocks/>
            </p:cNvSpPr>
            <p:nvPr/>
          </p:nvSpPr>
          <p:spPr bwMode="auto">
            <a:xfrm>
              <a:off x="4008" y="2581"/>
              <a:ext cx="78" cy="44"/>
            </a:xfrm>
            <a:custGeom>
              <a:avLst/>
              <a:gdLst>
                <a:gd name="T0" fmla="*/ 0 w 156"/>
                <a:gd name="T1" fmla="*/ 15 h 88"/>
                <a:gd name="T2" fmla="*/ 156 w 156"/>
                <a:gd name="T3" fmla="*/ 0 h 88"/>
                <a:gd name="T4" fmla="*/ 119 w 156"/>
                <a:gd name="T5" fmla="*/ 37 h 88"/>
                <a:gd name="T6" fmla="*/ 138 w 156"/>
                <a:gd name="T7" fmla="*/ 88 h 88"/>
                <a:gd name="T8" fmla="*/ 0 w 156"/>
                <a:gd name="T9" fmla="*/ 1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" h="88">
                  <a:moveTo>
                    <a:pt x="0" y="15"/>
                  </a:moveTo>
                  <a:lnTo>
                    <a:pt x="156" y="0"/>
                  </a:lnTo>
                  <a:lnTo>
                    <a:pt x="119" y="37"/>
                  </a:lnTo>
                  <a:lnTo>
                    <a:pt x="138" y="8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03" name="Rectangle 283"/>
            <p:cNvSpPr>
              <a:spLocks noChangeArrowheads="1"/>
            </p:cNvSpPr>
            <p:nvPr/>
          </p:nvSpPr>
          <p:spPr bwMode="auto">
            <a:xfrm>
              <a:off x="4007" y="2744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5404" name="Line 284"/>
            <p:cNvSpPr>
              <a:spLocks noChangeShapeType="1"/>
            </p:cNvSpPr>
            <p:nvPr/>
          </p:nvSpPr>
          <p:spPr bwMode="auto">
            <a:xfrm>
              <a:off x="4046" y="2867"/>
              <a:ext cx="0" cy="1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05" name="Line 285"/>
            <p:cNvSpPr>
              <a:spLocks noChangeShapeType="1"/>
            </p:cNvSpPr>
            <p:nvPr/>
          </p:nvSpPr>
          <p:spPr bwMode="auto">
            <a:xfrm>
              <a:off x="4046" y="3010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06" name="Line 286"/>
            <p:cNvSpPr>
              <a:spLocks noChangeShapeType="1"/>
            </p:cNvSpPr>
            <p:nvPr/>
          </p:nvSpPr>
          <p:spPr bwMode="auto">
            <a:xfrm flipH="1">
              <a:off x="3846" y="3010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07" name="Rectangle 287"/>
            <p:cNvSpPr>
              <a:spLocks noChangeArrowheads="1"/>
            </p:cNvSpPr>
            <p:nvPr/>
          </p:nvSpPr>
          <p:spPr bwMode="auto">
            <a:xfrm>
              <a:off x="3954" y="24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08" name="Rectangle 288"/>
            <p:cNvSpPr>
              <a:spLocks noChangeArrowheads="1"/>
            </p:cNvSpPr>
            <p:nvPr/>
          </p:nvSpPr>
          <p:spPr bwMode="auto">
            <a:xfrm>
              <a:off x="4026" y="24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09" name="Rectangle 289"/>
            <p:cNvSpPr>
              <a:spLocks noChangeArrowheads="1"/>
            </p:cNvSpPr>
            <p:nvPr/>
          </p:nvSpPr>
          <p:spPr bwMode="auto">
            <a:xfrm>
              <a:off x="4199" y="24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10" name="Rectangle 290"/>
            <p:cNvSpPr>
              <a:spLocks noChangeArrowheads="1"/>
            </p:cNvSpPr>
            <p:nvPr/>
          </p:nvSpPr>
          <p:spPr bwMode="auto">
            <a:xfrm>
              <a:off x="4271" y="24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11" name="Rectangle 291"/>
            <p:cNvSpPr>
              <a:spLocks noChangeArrowheads="1"/>
            </p:cNvSpPr>
            <p:nvPr/>
          </p:nvSpPr>
          <p:spPr bwMode="auto">
            <a:xfrm>
              <a:off x="4343" y="2495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412" name="Rectangle 292"/>
            <p:cNvSpPr>
              <a:spLocks noChangeArrowheads="1"/>
            </p:cNvSpPr>
            <p:nvPr/>
          </p:nvSpPr>
          <p:spPr bwMode="auto">
            <a:xfrm>
              <a:off x="3646" y="244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413" name="Rectangle 293"/>
            <p:cNvSpPr>
              <a:spLocks noChangeArrowheads="1"/>
            </p:cNvSpPr>
            <p:nvPr/>
          </p:nvSpPr>
          <p:spPr bwMode="auto">
            <a:xfrm>
              <a:off x="3781" y="25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14" name="Rectangle 294"/>
            <p:cNvSpPr>
              <a:spLocks noChangeArrowheads="1"/>
            </p:cNvSpPr>
            <p:nvPr/>
          </p:nvSpPr>
          <p:spPr bwMode="auto">
            <a:xfrm>
              <a:off x="3853" y="255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15" name="Line 295"/>
            <p:cNvSpPr>
              <a:spLocks noChangeShapeType="1"/>
            </p:cNvSpPr>
            <p:nvPr/>
          </p:nvSpPr>
          <p:spPr bwMode="auto">
            <a:xfrm>
              <a:off x="4098" y="2509"/>
              <a:ext cx="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16" name="Line 296"/>
            <p:cNvSpPr>
              <a:spLocks noChangeShapeType="1"/>
            </p:cNvSpPr>
            <p:nvPr/>
          </p:nvSpPr>
          <p:spPr bwMode="auto">
            <a:xfrm>
              <a:off x="4098" y="2546"/>
              <a:ext cx="3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17" name="Line 297"/>
            <p:cNvSpPr>
              <a:spLocks noChangeShapeType="1"/>
            </p:cNvSpPr>
            <p:nvPr/>
          </p:nvSpPr>
          <p:spPr bwMode="auto">
            <a:xfrm>
              <a:off x="4173" y="2546"/>
              <a:ext cx="1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18" name="Line 298"/>
            <p:cNvSpPr>
              <a:spLocks noChangeShapeType="1"/>
            </p:cNvSpPr>
            <p:nvPr/>
          </p:nvSpPr>
          <p:spPr bwMode="auto">
            <a:xfrm>
              <a:off x="3730" y="2534"/>
              <a:ext cx="45" cy="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19" name="Line 299"/>
            <p:cNvSpPr>
              <a:spLocks noChangeShapeType="1"/>
            </p:cNvSpPr>
            <p:nvPr/>
          </p:nvSpPr>
          <p:spPr bwMode="auto">
            <a:xfrm flipH="1">
              <a:off x="3925" y="2545"/>
              <a:ext cx="20" cy="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0" name="Line 300"/>
            <p:cNvSpPr>
              <a:spLocks noChangeShapeType="1"/>
            </p:cNvSpPr>
            <p:nvPr/>
          </p:nvSpPr>
          <p:spPr bwMode="auto">
            <a:xfrm flipH="1">
              <a:off x="3940" y="2580"/>
              <a:ext cx="19" cy="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1" name="Oval 301"/>
            <p:cNvSpPr>
              <a:spLocks noChangeArrowheads="1"/>
            </p:cNvSpPr>
            <p:nvPr/>
          </p:nvSpPr>
          <p:spPr bwMode="auto">
            <a:xfrm>
              <a:off x="4220" y="2629"/>
              <a:ext cx="34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22" name="Oval 302"/>
            <p:cNvSpPr>
              <a:spLocks noChangeArrowheads="1"/>
            </p:cNvSpPr>
            <p:nvPr/>
          </p:nvSpPr>
          <p:spPr bwMode="auto">
            <a:xfrm>
              <a:off x="4220" y="2697"/>
              <a:ext cx="34" cy="33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423" name="Group 303"/>
          <p:cNvGrpSpPr>
            <a:grpSpLocks/>
          </p:cNvGrpSpPr>
          <p:nvPr/>
        </p:nvGrpSpPr>
        <p:grpSpPr bwMode="auto">
          <a:xfrm>
            <a:off x="7146925" y="3892550"/>
            <a:ext cx="1817688" cy="904875"/>
            <a:chOff x="4502" y="2452"/>
            <a:chExt cx="1145" cy="570"/>
          </a:xfrm>
        </p:grpSpPr>
        <p:graphicFrame>
          <p:nvGraphicFramePr>
            <p:cNvPr id="5424" name="Object 304"/>
            <p:cNvGraphicFramePr>
              <a:graphicFrameLocks noChangeAspect="1"/>
            </p:cNvGraphicFramePr>
            <p:nvPr/>
          </p:nvGraphicFramePr>
          <p:xfrm>
            <a:off x="4912" y="2452"/>
            <a:ext cx="735" cy="5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6" name="Document" r:id="rId3" imgW="933480" imgH="723960" progId="ChemWindow.Document">
                    <p:embed/>
                  </p:oleObj>
                </mc:Choice>
                <mc:Fallback>
                  <p:oleObj name="Document" r:id="rId3" imgW="933480" imgH="72396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12" y="2452"/>
                          <a:ext cx="735" cy="5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25" name="Line 305"/>
            <p:cNvSpPr>
              <a:spLocks noChangeShapeType="1"/>
            </p:cNvSpPr>
            <p:nvPr/>
          </p:nvSpPr>
          <p:spPr bwMode="auto">
            <a:xfrm>
              <a:off x="4502" y="2653"/>
              <a:ext cx="3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6" name="Freeform 306"/>
            <p:cNvSpPr>
              <a:spLocks/>
            </p:cNvSpPr>
            <p:nvPr/>
          </p:nvSpPr>
          <p:spPr bwMode="auto">
            <a:xfrm>
              <a:off x="4826" y="2631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427" name="Group 307"/>
          <p:cNvGrpSpPr>
            <a:grpSpLocks/>
          </p:cNvGrpSpPr>
          <p:nvPr/>
        </p:nvGrpSpPr>
        <p:grpSpPr bwMode="auto">
          <a:xfrm>
            <a:off x="1543050" y="5278438"/>
            <a:ext cx="1262063" cy="974725"/>
            <a:chOff x="972" y="3325"/>
            <a:chExt cx="795" cy="614"/>
          </a:xfrm>
        </p:grpSpPr>
        <p:sp>
          <p:nvSpPr>
            <p:cNvPr id="5428" name="Rectangle 308"/>
            <p:cNvSpPr>
              <a:spLocks noChangeArrowheads="1"/>
            </p:cNvSpPr>
            <p:nvPr/>
          </p:nvSpPr>
          <p:spPr bwMode="auto">
            <a:xfrm>
              <a:off x="1425" y="3662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29" name="Rectangle 309"/>
            <p:cNvSpPr>
              <a:spLocks noChangeArrowheads="1"/>
            </p:cNvSpPr>
            <p:nvPr/>
          </p:nvSpPr>
          <p:spPr bwMode="auto">
            <a:xfrm>
              <a:off x="1515" y="3662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5430" name="Line 310"/>
            <p:cNvSpPr>
              <a:spLocks noChangeShapeType="1"/>
            </p:cNvSpPr>
            <p:nvPr/>
          </p:nvSpPr>
          <p:spPr bwMode="auto">
            <a:xfrm>
              <a:off x="1559" y="3790"/>
              <a:ext cx="0" cy="14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1" name="Line 311"/>
            <p:cNvSpPr>
              <a:spLocks noChangeShapeType="1"/>
            </p:cNvSpPr>
            <p:nvPr/>
          </p:nvSpPr>
          <p:spPr bwMode="auto">
            <a:xfrm>
              <a:off x="1559" y="3939"/>
              <a:ext cx="2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2" name="Line 312"/>
            <p:cNvSpPr>
              <a:spLocks noChangeShapeType="1"/>
            </p:cNvSpPr>
            <p:nvPr/>
          </p:nvSpPr>
          <p:spPr bwMode="auto">
            <a:xfrm flipH="1">
              <a:off x="1351" y="3939"/>
              <a:ext cx="2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3" name="Rectangle 313"/>
            <p:cNvSpPr>
              <a:spLocks noChangeArrowheads="1"/>
            </p:cNvSpPr>
            <p:nvPr/>
          </p:nvSpPr>
          <p:spPr bwMode="auto">
            <a:xfrm>
              <a:off x="972" y="3325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434" name="Rectangle 314"/>
            <p:cNvSpPr>
              <a:spLocks noChangeArrowheads="1"/>
            </p:cNvSpPr>
            <p:nvPr/>
          </p:nvSpPr>
          <p:spPr bwMode="auto">
            <a:xfrm>
              <a:off x="1097" y="343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35" name="Rectangle 315"/>
            <p:cNvSpPr>
              <a:spLocks noChangeArrowheads="1"/>
            </p:cNvSpPr>
            <p:nvPr/>
          </p:nvSpPr>
          <p:spPr bwMode="auto">
            <a:xfrm>
              <a:off x="1172" y="343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36" name="Rectangle 316"/>
            <p:cNvSpPr>
              <a:spLocks noChangeArrowheads="1"/>
            </p:cNvSpPr>
            <p:nvPr/>
          </p:nvSpPr>
          <p:spPr bwMode="auto">
            <a:xfrm>
              <a:off x="1247" y="3483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437" name="Rectangle 317"/>
            <p:cNvSpPr>
              <a:spLocks noChangeArrowheads="1"/>
            </p:cNvSpPr>
            <p:nvPr/>
          </p:nvSpPr>
          <p:spPr bwMode="auto">
            <a:xfrm>
              <a:off x="1293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38" name="Rectangle 318"/>
            <p:cNvSpPr>
              <a:spLocks noChangeArrowheads="1"/>
            </p:cNvSpPr>
            <p:nvPr/>
          </p:nvSpPr>
          <p:spPr bwMode="auto">
            <a:xfrm>
              <a:off x="1367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39" name="Rectangle 319"/>
            <p:cNvSpPr>
              <a:spLocks noChangeArrowheads="1"/>
            </p:cNvSpPr>
            <p:nvPr/>
          </p:nvSpPr>
          <p:spPr bwMode="auto">
            <a:xfrm>
              <a:off x="1547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40" name="Rectangle 320"/>
            <p:cNvSpPr>
              <a:spLocks noChangeArrowheads="1"/>
            </p:cNvSpPr>
            <p:nvPr/>
          </p:nvSpPr>
          <p:spPr bwMode="auto">
            <a:xfrm>
              <a:off x="1622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41" name="Rectangle 321"/>
            <p:cNvSpPr>
              <a:spLocks noChangeArrowheads="1"/>
            </p:cNvSpPr>
            <p:nvPr/>
          </p:nvSpPr>
          <p:spPr bwMode="auto">
            <a:xfrm>
              <a:off x="1697" y="3380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442" name="Line 322"/>
            <p:cNvSpPr>
              <a:spLocks noChangeShapeType="1"/>
            </p:cNvSpPr>
            <p:nvPr/>
          </p:nvSpPr>
          <p:spPr bwMode="auto">
            <a:xfrm flipV="1">
              <a:off x="1247" y="3441"/>
              <a:ext cx="43" cy="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43" name="Line 323"/>
            <p:cNvSpPr>
              <a:spLocks noChangeShapeType="1"/>
            </p:cNvSpPr>
            <p:nvPr/>
          </p:nvSpPr>
          <p:spPr bwMode="auto">
            <a:xfrm>
              <a:off x="1059" y="3421"/>
              <a:ext cx="37" cy="2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44" name="Line 324"/>
            <p:cNvSpPr>
              <a:spLocks noChangeShapeType="1"/>
            </p:cNvSpPr>
            <p:nvPr/>
          </p:nvSpPr>
          <p:spPr bwMode="auto">
            <a:xfrm>
              <a:off x="1442" y="3405"/>
              <a:ext cx="9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45" name="Line 325"/>
            <p:cNvSpPr>
              <a:spLocks noChangeShapeType="1"/>
            </p:cNvSpPr>
            <p:nvPr/>
          </p:nvSpPr>
          <p:spPr bwMode="auto">
            <a:xfrm>
              <a:off x="1442" y="3384"/>
              <a:ext cx="9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46" name="Freeform 326"/>
            <p:cNvSpPr>
              <a:spLocks/>
            </p:cNvSpPr>
            <p:nvPr/>
          </p:nvSpPr>
          <p:spPr bwMode="auto">
            <a:xfrm>
              <a:off x="1489" y="3506"/>
              <a:ext cx="94" cy="179"/>
            </a:xfrm>
            <a:custGeom>
              <a:avLst/>
              <a:gdLst>
                <a:gd name="T0" fmla="*/ 6 w 121"/>
                <a:gd name="T1" fmla="*/ 229 h 230"/>
                <a:gd name="T2" fmla="*/ 16 w 121"/>
                <a:gd name="T3" fmla="*/ 226 h 230"/>
                <a:gd name="T4" fmla="*/ 22 w 121"/>
                <a:gd name="T5" fmla="*/ 224 h 230"/>
                <a:gd name="T6" fmla="*/ 31 w 121"/>
                <a:gd name="T7" fmla="*/ 221 h 230"/>
                <a:gd name="T8" fmla="*/ 37 w 121"/>
                <a:gd name="T9" fmla="*/ 219 h 230"/>
                <a:gd name="T10" fmla="*/ 45 w 121"/>
                <a:gd name="T11" fmla="*/ 215 h 230"/>
                <a:gd name="T12" fmla="*/ 51 w 121"/>
                <a:gd name="T13" fmla="*/ 213 h 230"/>
                <a:gd name="T14" fmla="*/ 58 w 121"/>
                <a:gd name="T15" fmla="*/ 208 h 230"/>
                <a:gd name="T16" fmla="*/ 63 w 121"/>
                <a:gd name="T17" fmla="*/ 205 h 230"/>
                <a:gd name="T18" fmla="*/ 70 w 121"/>
                <a:gd name="T19" fmla="*/ 200 h 230"/>
                <a:gd name="T20" fmla="*/ 75 w 121"/>
                <a:gd name="T21" fmla="*/ 197 h 230"/>
                <a:gd name="T22" fmla="*/ 81 w 121"/>
                <a:gd name="T23" fmla="*/ 192 h 230"/>
                <a:gd name="T24" fmla="*/ 85 w 121"/>
                <a:gd name="T25" fmla="*/ 188 h 230"/>
                <a:gd name="T26" fmla="*/ 90 w 121"/>
                <a:gd name="T27" fmla="*/ 182 h 230"/>
                <a:gd name="T28" fmla="*/ 94 w 121"/>
                <a:gd name="T29" fmla="*/ 178 h 230"/>
                <a:gd name="T30" fmla="*/ 99 w 121"/>
                <a:gd name="T31" fmla="*/ 172 h 230"/>
                <a:gd name="T32" fmla="*/ 102 w 121"/>
                <a:gd name="T33" fmla="*/ 168 h 230"/>
                <a:gd name="T34" fmla="*/ 106 w 121"/>
                <a:gd name="T35" fmla="*/ 161 h 230"/>
                <a:gd name="T36" fmla="*/ 108 w 121"/>
                <a:gd name="T37" fmla="*/ 156 h 230"/>
                <a:gd name="T38" fmla="*/ 111 w 121"/>
                <a:gd name="T39" fmla="*/ 149 h 230"/>
                <a:gd name="T40" fmla="*/ 113 w 121"/>
                <a:gd name="T41" fmla="*/ 145 h 230"/>
                <a:gd name="T42" fmla="*/ 116 w 121"/>
                <a:gd name="T43" fmla="*/ 137 h 230"/>
                <a:gd name="T44" fmla="*/ 117 w 121"/>
                <a:gd name="T45" fmla="*/ 132 h 230"/>
                <a:gd name="T46" fmla="*/ 119 w 121"/>
                <a:gd name="T47" fmla="*/ 125 h 230"/>
                <a:gd name="T48" fmla="*/ 120 w 121"/>
                <a:gd name="T49" fmla="*/ 120 h 230"/>
                <a:gd name="T50" fmla="*/ 121 w 121"/>
                <a:gd name="T51" fmla="*/ 112 h 230"/>
                <a:gd name="T52" fmla="*/ 121 w 121"/>
                <a:gd name="T53" fmla="*/ 107 h 230"/>
                <a:gd name="T54" fmla="*/ 121 w 121"/>
                <a:gd name="T55" fmla="*/ 99 h 230"/>
                <a:gd name="T56" fmla="*/ 121 w 121"/>
                <a:gd name="T57" fmla="*/ 94 h 230"/>
                <a:gd name="T58" fmla="*/ 120 w 121"/>
                <a:gd name="T59" fmla="*/ 86 h 230"/>
                <a:gd name="T60" fmla="*/ 120 w 121"/>
                <a:gd name="T61" fmla="*/ 80 h 230"/>
                <a:gd name="T62" fmla="*/ 118 w 121"/>
                <a:gd name="T63" fmla="*/ 72 h 230"/>
                <a:gd name="T64" fmla="*/ 117 w 121"/>
                <a:gd name="T65" fmla="*/ 67 h 230"/>
                <a:gd name="T66" fmla="*/ 114 w 121"/>
                <a:gd name="T67" fmla="*/ 58 h 230"/>
                <a:gd name="T68" fmla="*/ 112 w 121"/>
                <a:gd name="T69" fmla="*/ 53 h 230"/>
                <a:gd name="T70" fmla="*/ 109 w 121"/>
                <a:gd name="T71" fmla="*/ 45 h 230"/>
                <a:gd name="T72" fmla="*/ 106 w 121"/>
                <a:gd name="T73" fmla="*/ 39 h 230"/>
                <a:gd name="T74" fmla="*/ 102 w 121"/>
                <a:gd name="T75" fmla="*/ 31 h 230"/>
                <a:gd name="T76" fmla="*/ 99 w 121"/>
                <a:gd name="T77" fmla="*/ 26 h 230"/>
                <a:gd name="T78" fmla="*/ 94 w 121"/>
                <a:gd name="T79" fmla="*/ 18 h 230"/>
                <a:gd name="T80" fmla="*/ 90 w 121"/>
                <a:gd name="T81" fmla="*/ 13 h 230"/>
                <a:gd name="T82" fmla="*/ 84 w 121"/>
                <a:gd name="T83" fmla="*/ 5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1" h="230">
                  <a:moveTo>
                    <a:pt x="0" y="230"/>
                  </a:moveTo>
                  <a:lnTo>
                    <a:pt x="5" y="229"/>
                  </a:lnTo>
                  <a:lnTo>
                    <a:pt x="6" y="229"/>
                  </a:lnTo>
                  <a:lnTo>
                    <a:pt x="10" y="228"/>
                  </a:lnTo>
                  <a:lnTo>
                    <a:pt x="12" y="227"/>
                  </a:lnTo>
                  <a:lnTo>
                    <a:pt x="16" y="226"/>
                  </a:lnTo>
                  <a:lnTo>
                    <a:pt x="17" y="226"/>
                  </a:lnTo>
                  <a:lnTo>
                    <a:pt x="21" y="225"/>
                  </a:lnTo>
                  <a:lnTo>
                    <a:pt x="22" y="224"/>
                  </a:lnTo>
                  <a:lnTo>
                    <a:pt x="26" y="223"/>
                  </a:lnTo>
                  <a:lnTo>
                    <a:pt x="27" y="223"/>
                  </a:lnTo>
                  <a:lnTo>
                    <a:pt x="31" y="221"/>
                  </a:lnTo>
                  <a:lnTo>
                    <a:pt x="32" y="221"/>
                  </a:lnTo>
                  <a:lnTo>
                    <a:pt x="36" y="220"/>
                  </a:lnTo>
                  <a:lnTo>
                    <a:pt x="37" y="219"/>
                  </a:lnTo>
                  <a:lnTo>
                    <a:pt x="41" y="218"/>
                  </a:lnTo>
                  <a:lnTo>
                    <a:pt x="41" y="217"/>
                  </a:lnTo>
                  <a:lnTo>
                    <a:pt x="45" y="215"/>
                  </a:lnTo>
                  <a:lnTo>
                    <a:pt x="46" y="215"/>
                  </a:lnTo>
                  <a:lnTo>
                    <a:pt x="50" y="213"/>
                  </a:lnTo>
                  <a:lnTo>
                    <a:pt x="51" y="213"/>
                  </a:lnTo>
                  <a:lnTo>
                    <a:pt x="54" y="211"/>
                  </a:lnTo>
                  <a:lnTo>
                    <a:pt x="55" y="210"/>
                  </a:lnTo>
                  <a:lnTo>
                    <a:pt x="58" y="208"/>
                  </a:lnTo>
                  <a:lnTo>
                    <a:pt x="59" y="208"/>
                  </a:lnTo>
                  <a:lnTo>
                    <a:pt x="62" y="206"/>
                  </a:lnTo>
                  <a:lnTo>
                    <a:pt x="63" y="205"/>
                  </a:lnTo>
                  <a:lnTo>
                    <a:pt x="66" y="203"/>
                  </a:lnTo>
                  <a:lnTo>
                    <a:pt x="67" y="203"/>
                  </a:lnTo>
                  <a:lnTo>
                    <a:pt x="70" y="200"/>
                  </a:lnTo>
                  <a:lnTo>
                    <a:pt x="71" y="200"/>
                  </a:lnTo>
                  <a:lnTo>
                    <a:pt x="74" y="198"/>
                  </a:lnTo>
                  <a:lnTo>
                    <a:pt x="75" y="197"/>
                  </a:lnTo>
                  <a:lnTo>
                    <a:pt x="77" y="195"/>
                  </a:lnTo>
                  <a:lnTo>
                    <a:pt x="78" y="194"/>
                  </a:lnTo>
                  <a:lnTo>
                    <a:pt x="81" y="192"/>
                  </a:lnTo>
                  <a:lnTo>
                    <a:pt x="81" y="191"/>
                  </a:lnTo>
                  <a:lnTo>
                    <a:pt x="84" y="189"/>
                  </a:lnTo>
                  <a:lnTo>
                    <a:pt x="85" y="188"/>
                  </a:lnTo>
                  <a:lnTo>
                    <a:pt x="87" y="185"/>
                  </a:lnTo>
                  <a:lnTo>
                    <a:pt x="88" y="185"/>
                  </a:lnTo>
                  <a:lnTo>
                    <a:pt x="90" y="182"/>
                  </a:lnTo>
                  <a:lnTo>
                    <a:pt x="91" y="181"/>
                  </a:lnTo>
                  <a:lnTo>
                    <a:pt x="93" y="179"/>
                  </a:lnTo>
                  <a:lnTo>
                    <a:pt x="94" y="178"/>
                  </a:lnTo>
                  <a:lnTo>
                    <a:pt x="96" y="175"/>
                  </a:lnTo>
                  <a:lnTo>
                    <a:pt x="97" y="175"/>
                  </a:lnTo>
                  <a:lnTo>
                    <a:pt x="99" y="172"/>
                  </a:lnTo>
                  <a:lnTo>
                    <a:pt x="99" y="171"/>
                  </a:lnTo>
                  <a:lnTo>
                    <a:pt x="101" y="168"/>
                  </a:lnTo>
                  <a:lnTo>
                    <a:pt x="102" y="168"/>
                  </a:lnTo>
                  <a:lnTo>
                    <a:pt x="103" y="165"/>
                  </a:lnTo>
                  <a:lnTo>
                    <a:pt x="104" y="164"/>
                  </a:lnTo>
                  <a:lnTo>
                    <a:pt x="106" y="161"/>
                  </a:lnTo>
                  <a:lnTo>
                    <a:pt x="106" y="160"/>
                  </a:lnTo>
                  <a:lnTo>
                    <a:pt x="108" y="157"/>
                  </a:lnTo>
                  <a:lnTo>
                    <a:pt x="108" y="156"/>
                  </a:lnTo>
                  <a:lnTo>
                    <a:pt x="110" y="153"/>
                  </a:lnTo>
                  <a:lnTo>
                    <a:pt x="110" y="152"/>
                  </a:lnTo>
                  <a:lnTo>
                    <a:pt x="111" y="149"/>
                  </a:lnTo>
                  <a:lnTo>
                    <a:pt x="112" y="149"/>
                  </a:lnTo>
                  <a:lnTo>
                    <a:pt x="113" y="145"/>
                  </a:lnTo>
                  <a:lnTo>
                    <a:pt x="113" y="145"/>
                  </a:lnTo>
                  <a:lnTo>
                    <a:pt x="115" y="141"/>
                  </a:lnTo>
                  <a:lnTo>
                    <a:pt x="115" y="141"/>
                  </a:lnTo>
                  <a:lnTo>
                    <a:pt x="116" y="137"/>
                  </a:lnTo>
                  <a:lnTo>
                    <a:pt x="116" y="137"/>
                  </a:lnTo>
                  <a:lnTo>
                    <a:pt x="117" y="133"/>
                  </a:lnTo>
                  <a:lnTo>
                    <a:pt x="117" y="132"/>
                  </a:lnTo>
                  <a:lnTo>
                    <a:pt x="118" y="129"/>
                  </a:lnTo>
                  <a:lnTo>
                    <a:pt x="118" y="128"/>
                  </a:lnTo>
                  <a:lnTo>
                    <a:pt x="119" y="125"/>
                  </a:lnTo>
                  <a:lnTo>
                    <a:pt x="119" y="124"/>
                  </a:lnTo>
                  <a:lnTo>
                    <a:pt x="120" y="121"/>
                  </a:lnTo>
                  <a:lnTo>
                    <a:pt x="120" y="120"/>
                  </a:lnTo>
                  <a:lnTo>
                    <a:pt x="120" y="116"/>
                  </a:lnTo>
                  <a:lnTo>
                    <a:pt x="121" y="115"/>
                  </a:lnTo>
                  <a:lnTo>
                    <a:pt x="121" y="112"/>
                  </a:lnTo>
                  <a:lnTo>
                    <a:pt x="121" y="111"/>
                  </a:lnTo>
                  <a:lnTo>
                    <a:pt x="121" y="108"/>
                  </a:lnTo>
                  <a:lnTo>
                    <a:pt x="121" y="107"/>
                  </a:lnTo>
                  <a:lnTo>
                    <a:pt x="121" y="103"/>
                  </a:lnTo>
                  <a:lnTo>
                    <a:pt x="121" y="102"/>
                  </a:lnTo>
                  <a:lnTo>
                    <a:pt x="121" y="99"/>
                  </a:lnTo>
                  <a:lnTo>
                    <a:pt x="121" y="98"/>
                  </a:lnTo>
                  <a:lnTo>
                    <a:pt x="121" y="94"/>
                  </a:lnTo>
                  <a:lnTo>
                    <a:pt x="121" y="94"/>
                  </a:lnTo>
                  <a:lnTo>
                    <a:pt x="121" y="90"/>
                  </a:lnTo>
                  <a:lnTo>
                    <a:pt x="121" y="89"/>
                  </a:lnTo>
                  <a:lnTo>
                    <a:pt x="120" y="86"/>
                  </a:lnTo>
                  <a:lnTo>
                    <a:pt x="120" y="85"/>
                  </a:lnTo>
                  <a:lnTo>
                    <a:pt x="120" y="81"/>
                  </a:lnTo>
                  <a:lnTo>
                    <a:pt x="120" y="80"/>
                  </a:lnTo>
                  <a:lnTo>
                    <a:pt x="119" y="77"/>
                  </a:lnTo>
                  <a:lnTo>
                    <a:pt x="119" y="76"/>
                  </a:lnTo>
                  <a:lnTo>
                    <a:pt x="118" y="72"/>
                  </a:lnTo>
                  <a:lnTo>
                    <a:pt x="118" y="71"/>
                  </a:lnTo>
                  <a:lnTo>
                    <a:pt x="117" y="68"/>
                  </a:lnTo>
                  <a:lnTo>
                    <a:pt x="117" y="67"/>
                  </a:lnTo>
                  <a:lnTo>
                    <a:pt x="116" y="63"/>
                  </a:lnTo>
                  <a:lnTo>
                    <a:pt x="115" y="62"/>
                  </a:lnTo>
                  <a:lnTo>
                    <a:pt x="114" y="58"/>
                  </a:lnTo>
                  <a:lnTo>
                    <a:pt x="114" y="58"/>
                  </a:lnTo>
                  <a:lnTo>
                    <a:pt x="113" y="54"/>
                  </a:lnTo>
                  <a:lnTo>
                    <a:pt x="112" y="53"/>
                  </a:lnTo>
                  <a:lnTo>
                    <a:pt x="111" y="49"/>
                  </a:lnTo>
                  <a:lnTo>
                    <a:pt x="110" y="48"/>
                  </a:lnTo>
                  <a:lnTo>
                    <a:pt x="109" y="45"/>
                  </a:lnTo>
                  <a:lnTo>
                    <a:pt x="108" y="44"/>
                  </a:lnTo>
                  <a:lnTo>
                    <a:pt x="107" y="40"/>
                  </a:lnTo>
                  <a:lnTo>
                    <a:pt x="106" y="39"/>
                  </a:lnTo>
                  <a:lnTo>
                    <a:pt x="105" y="36"/>
                  </a:lnTo>
                  <a:lnTo>
                    <a:pt x="104" y="35"/>
                  </a:lnTo>
                  <a:lnTo>
                    <a:pt x="102" y="31"/>
                  </a:lnTo>
                  <a:lnTo>
                    <a:pt x="102" y="30"/>
                  </a:lnTo>
                  <a:lnTo>
                    <a:pt x="100" y="27"/>
                  </a:lnTo>
                  <a:lnTo>
                    <a:pt x="99" y="26"/>
                  </a:lnTo>
                  <a:lnTo>
                    <a:pt x="97" y="22"/>
                  </a:lnTo>
                  <a:lnTo>
                    <a:pt x="96" y="22"/>
                  </a:lnTo>
                  <a:lnTo>
                    <a:pt x="94" y="18"/>
                  </a:lnTo>
                  <a:lnTo>
                    <a:pt x="93" y="17"/>
                  </a:lnTo>
                  <a:lnTo>
                    <a:pt x="91" y="14"/>
                  </a:lnTo>
                  <a:lnTo>
                    <a:pt x="90" y="13"/>
                  </a:lnTo>
                  <a:lnTo>
                    <a:pt x="87" y="9"/>
                  </a:lnTo>
                  <a:lnTo>
                    <a:pt x="87" y="8"/>
                  </a:lnTo>
                  <a:lnTo>
                    <a:pt x="84" y="5"/>
                  </a:lnTo>
                  <a:lnTo>
                    <a:pt x="83" y="4"/>
                  </a:lnTo>
                  <a:lnTo>
                    <a:pt x="8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47" name="Freeform 327"/>
            <p:cNvSpPr>
              <a:spLocks/>
            </p:cNvSpPr>
            <p:nvPr/>
          </p:nvSpPr>
          <p:spPr bwMode="auto">
            <a:xfrm>
              <a:off x="1511" y="3457"/>
              <a:ext cx="68" cy="75"/>
            </a:xfrm>
            <a:custGeom>
              <a:avLst/>
              <a:gdLst>
                <a:gd name="T0" fmla="*/ 0 w 135"/>
                <a:gd name="T1" fmla="*/ 0 h 149"/>
                <a:gd name="T2" fmla="*/ 135 w 135"/>
                <a:gd name="T3" fmla="*/ 90 h 149"/>
                <a:gd name="T4" fmla="*/ 79 w 135"/>
                <a:gd name="T5" fmla="*/ 96 h 149"/>
                <a:gd name="T6" fmla="*/ 62 w 135"/>
                <a:gd name="T7" fmla="*/ 149 h 149"/>
                <a:gd name="T8" fmla="*/ 0 w 135"/>
                <a:gd name="T9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" h="149">
                  <a:moveTo>
                    <a:pt x="0" y="0"/>
                  </a:moveTo>
                  <a:lnTo>
                    <a:pt x="135" y="90"/>
                  </a:lnTo>
                  <a:lnTo>
                    <a:pt x="79" y="96"/>
                  </a:lnTo>
                  <a:lnTo>
                    <a:pt x="62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48" name="Line 328"/>
            <p:cNvSpPr>
              <a:spLocks noChangeShapeType="1"/>
            </p:cNvSpPr>
            <p:nvPr/>
          </p:nvSpPr>
          <p:spPr bwMode="auto">
            <a:xfrm>
              <a:off x="1380" y="3663"/>
              <a:ext cx="0" cy="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49" name="Line 329"/>
            <p:cNvSpPr>
              <a:spLocks noChangeShapeType="1"/>
            </p:cNvSpPr>
            <p:nvPr/>
          </p:nvSpPr>
          <p:spPr bwMode="auto">
            <a:xfrm>
              <a:off x="1358" y="3685"/>
              <a:ext cx="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50" name="Oval 330"/>
            <p:cNvSpPr>
              <a:spLocks noChangeArrowheads="1"/>
            </p:cNvSpPr>
            <p:nvPr/>
          </p:nvSpPr>
          <p:spPr bwMode="auto">
            <a:xfrm>
              <a:off x="1341" y="3646"/>
              <a:ext cx="78" cy="77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451" name="Group 331"/>
          <p:cNvGrpSpPr>
            <a:grpSpLocks/>
          </p:cNvGrpSpPr>
          <p:nvPr/>
        </p:nvGrpSpPr>
        <p:grpSpPr bwMode="auto">
          <a:xfrm>
            <a:off x="3079750" y="5170488"/>
            <a:ext cx="2079625" cy="1208087"/>
            <a:chOff x="1940" y="3257"/>
            <a:chExt cx="1310" cy="761"/>
          </a:xfrm>
        </p:grpSpPr>
        <p:sp>
          <p:nvSpPr>
            <p:cNvPr id="5452" name="AutoShape 332"/>
            <p:cNvSpPr>
              <a:spLocks noChangeAspect="1" noChangeArrowheads="1" noTextEdit="1"/>
            </p:cNvSpPr>
            <p:nvPr/>
          </p:nvSpPr>
          <p:spPr bwMode="auto">
            <a:xfrm>
              <a:off x="2160" y="3313"/>
              <a:ext cx="1088" cy="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53" name="Line 333"/>
            <p:cNvSpPr>
              <a:spLocks noChangeShapeType="1"/>
            </p:cNvSpPr>
            <p:nvPr/>
          </p:nvSpPr>
          <p:spPr bwMode="auto">
            <a:xfrm>
              <a:off x="1940" y="3568"/>
              <a:ext cx="41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54" name="Freeform 334"/>
            <p:cNvSpPr>
              <a:spLocks/>
            </p:cNvSpPr>
            <p:nvPr/>
          </p:nvSpPr>
          <p:spPr bwMode="auto">
            <a:xfrm>
              <a:off x="2277" y="3545"/>
              <a:ext cx="78" cy="46"/>
            </a:xfrm>
            <a:custGeom>
              <a:avLst/>
              <a:gdLst>
                <a:gd name="T0" fmla="*/ 156 w 156"/>
                <a:gd name="T1" fmla="*/ 47 h 93"/>
                <a:gd name="T2" fmla="*/ 0 w 156"/>
                <a:gd name="T3" fmla="*/ 93 h 93"/>
                <a:gd name="T4" fmla="*/ 31 w 156"/>
                <a:gd name="T5" fmla="*/ 47 h 93"/>
                <a:gd name="T6" fmla="*/ 0 w 156"/>
                <a:gd name="T7" fmla="*/ 0 h 93"/>
                <a:gd name="T8" fmla="*/ 156 w 156"/>
                <a:gd name="T9" fmla="*/ 47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" h="93">
                  <a:moveTo>
                    <a:pt x="156" y="47"/>
                  </a:moveTo>
                  <a:lnTo>
                    <a:pt x="0" y="93"/>
                  </a:lnTo>
                  <a:lnTo>
                    <a:pt x="31" y="47"/>
                  </a:lnTo>
                  <a:lnTo>
                    <a:pt x="0" y="0"/>
                  </a:lnTo>
                  <a:lnTo>
                    <a:pt x="156" y="47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55" name="Rectangle 335"/>
            <p:cNvSpPr>
              <a:spLocks noChangeArrowheads="1"/>
            </p:cNvSpPr>
            <p:nvPr/>
          </p:nvSpPr>
          <p:spPr bwMode="auto">
            <a:xfrm>
              <a:off x="2935" y="3662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5456" name="Line 336"/>
            <p:cNvSpPr>
              <a:spLocks noChangeShapeType="1"/>
            </p:cNvSpPr>
            <p:nvPr/>
          </p:nvSpPr>
          <p:spPr bwMode="auto">
            <a:xfrm>
              <a:off x="2975" y="3790"/>
              <a:ext cx="0" cy="14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57" name="Line 337"/>
            <p:cNvSpPr>
              <a:spLocks noChangeShapeType="1"/>
            </p:cNvSpPr>
            <p:nvPr/>
          </p:nvSpPr>
          <p:spPr bwMode="auto">
            <a:xfrm>
              <a:off x="2975" y="3939"/>
              <a:ext cx="2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58" name="Line 338"/>
            <p:cNvSpPr>
              <a:spLocks noChangeShapeType="1"/>
            </p:cNvSpPr>
            <p:nvPr/>
          </p:nvSpPr>
          <p:spPr bwMode="auto">
            <a:xfrm flipH="1">
              <a:off x="2767" y="3939"/>
              <a:ext cx="2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59" name="Rectangle 339"/>
            <p:cNvSpPr>
              <a:spLocks noChangeArrowheads="1"/>
            </p:cNvSpPr>
            <p:nvPr/>
          </p:nvSpPr>
          <p:spPr bwMode="auto">
            <a:xfrm>
              <a:off x="2482" y="3325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460" name="Rectangle 340"/>
            <p:cNvSpPr>
              <a:spLocks noChangeArrowheads="1"/>
            </p:cNvSpPr>
            <p:nvPr/>
          </p:nvSpPr>
          <p:spPr bwMode="auto">
            <a:xfrm>
              <a:off x="2607" y="343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61" name="Rectangle 341"/>
            <p:cNvSpPr>
              <a:spLocks noChangeArrowheads="1"/>
            </p:cNvSpPr>
            <p:nvPr/>
          </p:nvSpPr>
          <p:spPr bwMode="auto">
            <a:xfrm>
              <a:off x="2682" y="343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62" name="Rectangle 342"/>
            <p:cNvSpPr>
              <a:spLocks noChangeArrowheads="1"/>
            </p:cNvSpPr>
            <p:nvPr/>
          </p:nvSpPr>
          <p:spPr bwMode="auto">
            <a:xfrm>
              <a:off x="2757" y="3483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5463" name="Rectangle 343"/>
            <p:cNvSpPr>
              <a:spLocks noChangeArrowheads="1"/>
            </p:cNvSpPr>
            <p:nvPr/>
          </p:nvSpPr>
          <p:spPr bwMode="auto">
            <a:xfrm>
              <a:off x="2802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64" name="Rectangle 344"/>
            <p:cNvSpPr>
              <a:spLocks noChangeArrowheads="1"/>
            </p:cNvSpPr>
            <p:nvPr/>
          </p:nvSpPr>
          <p:spPr bwMode="auto">
            <a:xfrm>
              <a:off x="2877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65" name="Rectangle 345"/>
            <p:cNvSpPr>
              <a:spLocks noChangeArrowheads="1"/>
            </p:cNvSpPr>
            <p:nvPr/>
          </p:nvSpPr>
          <p:spPr bwMode="auto">
            <a:xfrm>
              <a:off x="3057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66" name="Rectangle 346"/>
            <p:cNvSpPr>
              <a:spLocks noChangeArrowheads="1"/>
            </p:cNvSpPr>
            <p:nvPr/>
          </p:nvSpPr>
          <p:spPr bwMode="auto">
            <a:xfrm>
              <a:off x="3132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67" name="Rectangle 347"/>
            <p:cNvSpPr>
              <a:spLocks noChangeArrowheads="1"/>
            </p:cNvSpPr>
            <p:nvPr/>
          </p:nvSpPr>
          <p:spPr bwMode="auto">
            <a:xfrm>
              <a:off x="3206" y="3380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468" name="Line 348"/>
            <p:cNvSpPr>
              <a:spLocks noChangeShapeType="1"/>
            </p:cNvSpPr>
            <p:nvPr/>
          </p:nvSpPr>
          <p:spPr bwMode="auto">
            <a:xfrm flipV="1">
              <a:off x="2757" y="3441"/>
              <a:ext cx="43" cy="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69" name="Line 349"/>
            <p:cNvSpPr>
              <a:spLocks noChangeShapeType="1"/>
            </p:cNvSpPr>
            <p:nvPr/>
          </p:nvSpPr>
          <p:spPr bwMode="auto">
            <a:xfrm>
              <a:off x="2569" y="3421"/>
              <a:ext cx="37" cy="2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70" name="Line 350"/>
            <p:cNvSpPr>
              <a:spLocks noChangeShapeType="1"/>
            </p:cNvSpPr>
            <p:nvPr/>
          </p:nvSpPr>
          <p:spPr bwMode="auto">
            <a:xfrm>
              <a:off x="2952" y="3394"/>
              <a:ext cx="9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71" name="Line 351"/>
            <p:cNvSpPr>
              <a:spLocks noChangeShapeType="1"/>
            </p:cNvSpPr>
            <p:nvPr/>
          </p:nvSpPr>
          <p:spPr bwMode="auto">
            <a:xfrm>
              <a:off x="2851" y="3274"/>
              <a:ext cx="0" cy="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72" name="Line 352"/>
            <p:cNvSpPr>
              <a:spLocks noChangeShapeType="1"/>
            </p:cNvSpPr>
            <p:nvPr/>
          </p:nvSpPr>
          <p:spPr bwMode="auto">
            <a:xfrm>
              <a:off x="2829" y="3296"/>
              <a:ext cx="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73" name="Oval 353"/>
            <p:cNvSpPr>
              <a:spLocks noChangeArrowheads="1"/>
            </p:cNvSpPr>
            <p:nvPr/>
          </p:nvSpPr>
          <p:spPr bwMode="auto">
            <a:xfrm>
              <a:off x="2812" y="3257"/>
              <a:ext cx="78" cy="78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474" name="Group 354"/>
          <p:cNvGrpSpPr>
            <a:grpSpLocks/>
          </p:cNvGrpSpPr>
          <p:nvPr/>
        </p:nvGrpSpPr>
        <p:grpSpPr bwMode="auto">
          <a:xfrm>
            <a:off x="5637213" y="5278438"/>
            <a:ext cx="2220912" cy="974725"/>
            <a:chOff x="3551" y="3325"/>
            <a:chExt cx="1399" cy="614"/>
          </a:xfrm>
        </p:grpSpPr>
        <p:sp>
          <p:nvSpPr>
            <p:cNvPr id="5475" name="Line 355"/>
            <p:cNvSpPr>
              <a:spLocks noChangeShapeType="1"/>
            </p:cNvSpPr>
            <p:nvPr/>
          </p:nvSpPr>
          <p:spPr bwMode="auto">
            <a:xfrm>
              <a:off x="3551" y="3568"/>
              <a:ext cx="41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76" name="Freeform 356"/>
            <p:cNvSpPr>
              <a:spLocks/>
            </p:cNvSpPr>
            <p:nvPr/>
          </p:nvSpPr>
          <p:spPr bwMode="auto">
            <a:xfrm>
              <a:off x="3888" y="3545"/>
              <a:ext cx="78" cy="46"/>
            </a:xfrm>
            <a:custGeom>
              <a:avLst/>
              <a:gdLst>
                <a:gd name="T0" fmla="*/ 155 w 155"/>
                <a:gd name="T1" fmla="*/ 47 h 93"/>
                <a:gd name="T2" fmla="*/ 0 w 155"/>
                <a:gd name="T3" fmla="*/ 93 h 93"/>
                <a:gd name="T4" fmla="*/ 31 w 155"/>
                <a:gd name="T5" fmla="*/ 47 h 93"/>
                <a:gd name="T6" fmla="*/ 0 w 155"/>
                <a:gd name="T7" fmla="*/ 0 h 93"/>
                <a:gd name="T8" fmla="*/ 155 w 155"/>
                <a:gd name="T9" fmla="*/ 47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5" h="93">
                  <a:moveTo>
                    <a:pt x="155" y="47"/>
                  </a:moveTo>
                  <a:lnTo>
                    <a:pt x="0" y="93"/>
                  </a:lnTo>
                  <a:lnTo>
                    <a:pt x="31" y="47"/>
                  </a:lnTo>
                  <a:lnTo>
                    <a:pt x="0" y="0"/>
                  </a:lnTo>
                  <a:lnTo>
                    <a:pt x="155" y="47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77" name="Rectangle 357"/>
            <p:cNvSpPr>
              <a:spLocks noChangeArrowheads="1"/>
            </p:cNvSpPr>
            <p:nvPr/>
          </p:nvSpPr>
          <p:spPr bwMode="auto">
            <a:xfrm>
              <a:off x="3624" y="3359"/>
              <a:ext cx="4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-</a:t>
              </a:r>
              <a:endParaRPr lang="ru-RU" altLang="ru-RU"/>
            </a:p>
          </p:txBody>
        </p:sp>
        <p:sp>
          <p:nvSpPr>
            <p:cNvPr id="5478" name="Rectangle 358"/>
            <p:cNvSpPr>
              <a:spLocks noChangeArrowheads="1"/>
            </p:cNvSpPr>
            <p:nvPr/>
          </p:nvSpPr>
          <p:spPr bwMode="auto">
            <a:xfrm>
              <a:off x="3665" y="3359"/>
              <a:ext cx="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 </a:t>
              </a:r>
              <a:endParaRPr lang="ru-RU" altLang="ru-RU"/>
            </a:p>
          </p:txBody>
        </p:sp>
        <p:sp>
          <p:nvSpPr>
            <p:cNvPr id="5479" name="Rectangle 359"/>
            <p:cNvSpPr>
              <a:spLocks noChangeArrowheads="1"/>
            </p:cNvSpPr>
            <p:nvPr/>
          </p:nvSpPr>
          <p:spPr bwMode="auto">
            <a:xfrm>
              <a:off x="3697" y="3359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80" name="Line 360"/>
            <p:cNvSpPr>
              <a:spLocks noChangeShapeType="1"/>
            </p:cNvSpPr>
            <p:nvPr/>
          </p:nvSpPr>
          <p:spPr bwMode="auto">
            <a:xfrm>
              <a:off x="3847" y="3352"/>
              <a:ext cx="0" cy="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81" name="Line 361"/>
            <p:cNvSpPr>
              <a:spLocks noChangeShapeType="1"/>
            </p:cNvSpPr>
            <p:nvPr/>
          </p:nvSpPr>
          <p:spPr bwMode="auto">
            <a:xfrm>
              <a:off x="3825" y="3373"/>
              <a:ext cx="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82" name="Oval 362"/>
            <p:cNvSpPr>
              <a:spLocks noChangeArrowheads="1"/>
            </p:cNvSpPr>
            <p:nvPr/>
          </p:nvSpPr>
          <p:spPr bwMode="auto">
            <a:xfrm>
              <a:off x="3808" y="3335"/>
              <a:ext cx="78" cy="77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83" name="Rectangle 363"/>
            <p:cNvSpPr>
              <a:spLocks noChangeArrowheads="1"/>
            </p:cNvSpPr>
            <p:nvPr/>
          </p:nvSpPr>
          <p:spPr bwMode="auto">
            <a:xfrm>
              <a:off x="4608" y="3662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84" name="Rectangle 364"/>
            <p:cNvSpPr>
              <a:spLocks noChangeArrowheads="1"/>
            </p:cNvSpPr>
            <p:nvPr/>
          </p:nvSpPr>
          <p:spPr bwMode="auto">
            <a:xfrm>
              <a:off x="4698" y="3662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5485" name="Line 365"/>
            <p:cNvSpPr>
              <a:spLocks noChangeShapeType="1"/>
            </p:cNvSpPr>
            <p:nvPr/>
          </p:nvSpPr>
          <p:spPr bwMode="auto">
            <a:xfrm>
              <a:off x="4742" y="3790"/>
              <a:ext cx="0" cy="14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86" name="Line 366"/>
            <p:cNvSpPr>
              <a:spLocks noChangeShapeType="1"/>
            </p:cNvSpPr>
            <p:nvPr/>
          </p:nvSpPr>
          <p:spPr bwMode="auto">
            <a:xfrm>
              <a:off x="4742" y="3939"/>
              <a:ext cx="2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87" name="Line 367"/>
            <p:cNvSpPr>
              <a:spLocks noChangeShapeType="1"/>
            </p:cNvSpPr>
            <p:nvPr/>
          </p:nvSpPr>
          <p:spPr bwMode="auto">
            <a:xfrm flipH="1">
              <a:off x="4534" y="3939"/>
              <a:ext cx="2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88" name="Rectangle 368"/>
            <p:cNvSpPr>
              <a:spLocks noChangeArrowheads="1"/>
            </p:cNvSpPr>
            <p:nvPr/>
          </p:nvSpPr>
          <p:spPr bwMode="auto">
            <a:xfrm>
              <a:off x="4155" y="3325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5489" name="Rectangle 369"/>
            <p:cNvSpPr>
              <a:spLocks noChangeArrowheads="1"/>
            </p:cNvSpPr>
            <p:nvPr/>
          </p:nvSpPr>
          <p:spPr bwMode="auto">
            <a:xfrm>
              <a:off x="4296" y="343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90" name="Rectangle 370"/>
            <p:cNvSpPr>
              <a:spLocks noChangeArrowheads="1"/>
            </p:cNvSpPr>
            <p:nvPr/>
          </p:nvSpPr>
          <p:spPr bwMode="auto">
            <a:xfrm>
              <a:off x="4371" y="343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91" name="Rectangle 371"/>
            <p:cNvSpPr>
              <a:spLocks noChangeArrowheads="1"/>
            </p:cNvSpPr>
            <p:nvPr/>
          </p:nvSpPr>
          <p:spPr bwMode="auto">
            <a:xfrm>
              <a:off x="4476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92" name="Rectangle 372"/>
            <p:cNvSpPr>
              <a:spLocks noChangeArrowheads="1"/>
            </p:cNvSpPr>
            <p:nvPr/>
          </p:nvSpPr>
          <p:spPr bwMode="auto">
            <a:xfrm>
              <a:off x="4551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93" name="Rectangle 373"/>
            <p:cNvSpPr>
              <a:spLocks noChangeArrowheads="1"/>
            </p:cNvSpPr>
            <p:nvPr/>
          </p:nvSpPr>
          <p:spPr bwMode="auto">
            <a:xfrm>
              <a:off x="4730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5494" name="Rectangle 374"/>
            <p:cNvSpPr>
              <a:spLocks noChangeArrowheads="1"/>
            </p:cNvSpPr>
            <p:nvPr/>
          </p:nvSpPr>
          <p:spPr bwMode="auto">
            <a:xfrm>
              <a:off x="4805" y="333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5495" name="Rectangle 375"/>
            <p:cNvSpPr>
              <a:spLocks noChangeArrowheads="1"/>
            </p:cNvSpPr>
            <p:nvPr/>
          </p:nvSpPr>
          <p:spPr bwMode="auto">
            <a:xfrm>
              <a:off x="4880" y="3380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5496" name="Line 376"/>
            <p:cNvSpPr>
              <a:spLocks noChangeShapeType="1"/>
            </p:cNvSpPr>
            <p:nvPr/>
          </p:nvSpPr>
          <p:spPr bwMode="auto">
            <a:xfrm flipV="1">
              <a:off x="4452" y="3452"/>
              <a:ext cx="28" cy="1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97" name="Line 377"/>
            <p:cNvSpPr>
              <a:spLocks noChangeShapeType="1"/>
            </p:cNvSpPr>
            <p:nvPr/>
          </p:nvSpPr>
          <p:spPr bwMode="auto">
            <a:xfrm flipV="1">
              <a:off x="4439" y="3430"/>
              <a:ext cx="28" cy="1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98" name="Line 378"/>
            <p:cNvSpPr>
              <a:spLocks noChangeShapeType="1"/>
            </p:cNvSpPr>
            <p:nvPr/>
          </p:nvSpPr>
          <p:spPr bwMode="auto">
            <a:xfrm>
              <a:off x="4242" y="3421"/>
              <a:ext cx="47" cy="2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99" name="Line 379"/>
            <p:cNvSpPr>
              <a:spLocks noChangeShapeType="1"/>
            </p:cNvSpPr>
            <p:nvPr/>
          </p:nvSpPr>
          <p:spPr bwMode="auto">
            <a:xfrm>
              <a:off x="4625" y="3394"/>
              <a:ext cx="9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00" name="Line 380"/>
            <p:cNvSpPr>
              <a:spLocks noChangeShapeType="1"/>
            </p:cNvSpPr>
            <p:nvPr/>
          </p:nvSpPr>
          <p:spPr bwMode="auto">
            <a:xfrm>
              <a:off x="4579" y="3639"/>
              <a:ext cx="0" cy="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01" name="Line 381"/>
            <p:cNvSpPr>
              <a:spLocks noChangeShapeType="1"/>
            </p:cNvSpPr>
            <p:nvPr/>
          </p:nvSpPr>
          <p:spPr bwMode="auto">
            <a:xfrm>
              <a:off x="4557" y="3661"/>
              <a:ext cx="4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02" name="Oval 382"/>
            <p:cNvSpPr>
              <a:spLocks noChangeArrowheads="1"/>
            </p:cNvSpPr>
            <p:nvPr/>
          </p:nvSpPr>
          <p:spPr bwMode="auto">
            <a:xfrm>
              <a:off x="4540" y="3622"/>
              <a:ext cx="78" cy="78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28774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1" name="Text Box 203"/>
          <p:cNvSpPr txBox="1">
            <a:spLocks noChangeArrowheads="1"/>
          </p:cNvSpPr>
          <p:nvPr/>
        </p:nvSpPr>
        <p:spPr bwMode="auto">
          <a:xfrm>
            <a:off x="2268538" y="182563"/>
            <a:ext cx="4594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Б. Скелетная изомеризация олефинов</a:t>
            </a:r>
          </a:p>
        </p:txBody>
      </p:sp>
      <p:grpSp>
        <p:nvGrpSpPr>
          <p:cNvPr id="2252" name="Group 204"/>
          <p:cNvGrpSpPr>
            <a:grpSpLocks/>
          </p:cNvGrpSpPr>
          <p:nvPr/>
        </p:nvGrpSpPr>
        <p:grpSpPr bwMode="auto">
          <a:xfrm>
            <a:off x="1471613" y="676275"/>
            <a:ext cx="1171575" cy="1266825"/>
            <a:chOff x="927" y="426"/>
            <a:chExt cx="738" cy="798"/>
          </a:xfrm>
        </p:grpSpPr>
        <p:sp>
          <p:nvSpPr>
            <p:cNvPr id="2253" name="Rectangle 205"/>
            <p:cNvSpPr>
              <a:spLocks noChangeArrowheads="1"/>
            </p:cNvSpPr>
            <p:nvPr/>
          </p:nvSpPr>
          <p:spPr bwMode="auto">
            <a:xfrm>
              <a:off x="1288" y="957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2254" name="Line 206"/>
            <p:cNvSpPr>
              <a:spLocks noChangeShapeType="1"/>
            </p:cNvSpPr>
            <p:nvPr/>
          </p:nvSpPr>
          <p:spPr bwMode="auto">
            <a:xfrm>
              <a:off x="1327" y="1080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5" name="Line 207"/>
            <p:cNvSpPr>
              <a:spLocks noChangeShapeType="1"/>
            </p:cNvSpPr>
            <p:nvPr/>
          </p:nvSpPr>
          <p:spPr bwMode="auto">
            <a:xfrm>
              <a:off x="1327" y="1224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6" name="Line 208"/>
            <p:cNvSpPr>
              <a:spLocks noChangeShapeType="1"/>
            </p:cNvSpPr>
            <p:nvPr/>
          </p:nvSpPr>
          <p:spPr bwMode="auto">
            <a:xfrm flipH="1">
              <a:off x="1127" y="1224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7" name="Line 209"/>
            <p:cNvSpPr>
              <a:spLocks noChangeShapeType="1"/>
            </p:cNvSpPr>
            <p:nvPr/>
          </p:nvSpPr>
          <p:spPr bwMode="auto">
            <a:xfrm>
              <a:off x="1224" y="979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8" name="Oval 210"/>
            <p:cNvSpPr>
              <a:spLocks noChangeArrowheads="1"/>
            </p:cNvSpPr>
            <p:nvPr/>
          </p:nvSpPr>
          <p:spPr bwMode="auto">
            <a:xfrm>
              <a:off x="1207" y="942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9" name="Line 211"/>
            <p:cNvSpPr>
              <a:spLocks noChangeShapeType="1"/>
            </p:cNvSpPr>
            <p:nvPr/>
          </p:nvSpPr>
          <p:spPr bwMode="auto">
            <a:xfrm>
              <a:off x="1335" y="808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60" name="Line 212"/>
            <p:cNvSpPr>
              <a:spLocks noChangeShapeType="1"/>
            </p:cNvSpPr>
            <p:nvPr/>
          </p:nvSpPr>
          <p:spPr bwMode="auto">
            <a:xfrm>
              <a:off x="1314" y="829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61" name="Oval 213"/>
            <p:cNvSpPr>
              <a:spLocks noChangeArrowheads="1"/>
            </p:cNvSpPr>
            <p:nvPr/>
          </p:nvSpPr>
          <p:spPr bwMode="auto">
            <a:xfrm>
              <a:off x="1297" y="792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62" name="Rectangle 214"/>
            <p:cNvSpPr>
              <a:spLocks noChangeArrowheads="1"/>
            </p:cNvSpPr>
            <p:nvPr/>
          </p:nvSpPr>
          <p:spPr bwMode="auto">
            <a:xfrm>
              <a:off x="1236" y="664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263" name="Rectangle 215"/>
            <p:cNvSpPr>
              <a:spLocks noChangeArrowheads="1"/>
            </p:cNvSpPr>
            <p:nvPr/>
          </p:nvSpPr>
          <p:spPr bwMode="auto">
            <a:xfrm>
              <a:off x="1308" y="664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264" name="Rectangle 216"/>
            <p:cNvSpPr>
              <a:spLocks noChangeArrowheads="1"/>
            </p:cNvSpPr>
            <p:nvPr/>
          </p:nvSpPr>
          <p:spPr bwMode="auto">
            <a:xfrm>
              <a:off x="1481" y="664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265" name="Rectangle 217"/>
            <p:cNvSpPr>
              <a:spLocks noChangeArrowheads="1"/>
            </p:cNvSpPr>
            <p:nvPr/>
          </p:nvSpPr>
          <p:spPr bwMode="auto">
            <a:xfrm>
              <a:off x="1553" y="664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266" name="Rectangle 218"/>
            <p:cNvSpPr>
              <a:spLocks noChangeArrowheads="1"/>
            </p:cNvSpPr>
            <p:nvPr/>
          </p:nvSpPr>
          <p:spPr bwMode="auto">
            <a:xfrm>
              <a:off x="1625" y="708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2267" name="Rectangle 219"/>
            <p:cNvSpPr>
              <a:spLocks noChangeArrowheads="1"/>
            </p:cNvSpPr>
            <p:nvPr/>
          </p:nvSpPr>
          <p:spPr bwMode="auto">
            <a:xfrm>
              <a:off x="927" y="655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2268" name="Rectangle 220"/>
            <p:cNvSpPr>
              <a:spLocks noChangeArrowheads="1"/>
            </p:cNvSpPr>
            <p:nvPr/>
          </p:nvSpPr>
          <p:spPr bwMode="auto">
            <a:xfrm>
              <a:off x="1063" y="76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269" name="Rectangle 221"/>
            <p:cNvSpPr>
              <a:spLocks noChangeArrowheads="1"/>
            </p:cNvSpPr>
            <p:nvPr/>
          </p:nvSpPr>
          <p:spPr bwMode="auto">
            <a:xfrm>
              <a:off x="1135" y="763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270" name="Line 222"/>
            <p:cNvSpPr>
              <a:spLocks noChangeShapeType="1"/>
            </p:cNvSpPr>
            <p:nvPr/>
          </p:nvSpPr>
          <p:spPr bwMode="auto">
            <a:xfrm>
              <a:off x="1380" y="722"/>
              <a:ext cx="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71" name="Line 223"/>
            <p:cNvSpPr>
              <a:spLocks noChangeShapeType="1"/>
            </p:cNvSpPr>
            <p:nvPr/>
          </p:nvSpPr>
          <p:spPr bwMode="auto">
            <a:xfrm>
              <a:off x="1380" y="760"/>
              <a:ext cx="3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72" name="Line 224"/>
            <p:cNvSpPr>
              <a:spLocks noChangeShapeType="1"/>
            </p:cNvSpPr>
            <p:nvPr/>
          </p:nvSpPr>
          <p:spPr bwMode="auto">
            <a:xfrm>
              <a:off x="1455" y="760"/>
              <a:ext cx="1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73" name="Line 225"/>
            <p:cNvSpPr>
              <a:spLocks noChangeShapeType="1"/>
            </p:cNvSpPr>
            <p:nvPr/>
          </p:nvSpPr>
          <p:spPr bwMode="auto">
            <a:xfrm>
              <a:off x="1011" y="748"/>
              <a:ext cx="45" cy="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74" name="Line 226"/>
            <p:cNvSpPr>
              <a:spLocks noChangeShapeType="1"/>
            </p:cNvSpPr>
            <p:nvPr/>
          </p:nvSpPr>
          <p:spPr bwMode="auto">
            <a:xfrm flipH="1">
              <a:off x="1207" y="759"/>
              <a:ext cx="19" cy="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75" name="Line 227"/>
            <p:cNvSpPr>
              <a:spLocks noChangeShapeType="1"/>
            </p:cNvSpPr>
            <p:nvPr/>
          </p:nvSpPr>
          <p:spPr bwMode="auto">
            <a:xfrm flipH="1">
              <a:off x="1222" y="793"/>
              <a:ext cx="18" cy="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76" name="Rectangle 228"/>
            <p:cNvSpPr>
              <a:spLocks noChangeArrowheads="1"/>
            </p:cNvSpPr>
            <p:nvPr/>
          </p:nvSpPr>
          <p:spPr bwMode="auto">
            <a:xfrm>
              <a:off x="1243" y="42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277" name="Rectangle 229"/>
            <p:cNvSpPr>
              <a:spLocks noChangeArrowheads="1"/>
            </p:cNvSpPr>
            <p:nvPr/>
          </p:nvSpPr>
          <p:spPr bwMode="auto">
            <a:xfrm>
              <a:off x="1315" y="42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278" name="Rectangle 230"/>
            <p:cNvSpPr>
              <a:spLocks noChangeArrowheads="1"/>
            </p:cNvSpPr>
            <p:nvPr/>
          </p:nvSpPr>
          <p:spPr bwMode="auto">
            <a:xfrm>
              <a:off x="1387" y="471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2279" name="Freeform 231"/>
            <p:cNvSpPr>
              <a:spLocks/>
            </p:cNvSpPr>
            <p:nvPr/>
          </p:nvSpPr>
          <p:spPr bwMode="auto">
            <a:xfrm>
              <a:off x="1177" y="579"/>
              <a:ext cx="368" cy="123"/>
            </a:xfrm>
            <a:custGeom>
              <a:avLst/>
              <a:gdLst>
                <a:gd name="T0" fmla="*/ 483 w 490"/>
                <a:gd name="T1" fmla="*/ 143 h 164"/>
                <a:gd name="T2" fmla="*/ 472 w 490"/>
                <a:gd name="T3" fmla="*/ 127 h 164"/>
                <a:gd name="T4" fmla="*/ 464 w 490"/>
                <a:gd name="T5" fmla="*/ 116 h 164"/>
                <a:gd name="T6" fmla="*/ 452 w 490"/>
                <a:gd name="T7" fmla="*/ 101 h 164"/>
                <a:gd name="T8" fmla="*/ 444 w 490"/>
                <a:gd name="T9" fmla="*/ 92 h 164"/>
                <a:gd name="T10" fmla="*/ 431 w 490"/>
                <a:gd name="T11" fmla="*/ 79 h 164"/>
                <a:gd name="T12" fmla="*/ 422 w 490"/>
                <a:gd name="T13" fmla="*/ 71 h 164"/>
                <a:gd name="T14" fmla="*/ 409 w 490"/>
                <a:gd name="T15" fmla="*/ 59 h 164"/>
                <a:gd name="T16" fmla="*/ 399 w 490"/>
                <a:gd name="T17" fmla="*/ 52 h 164"/>
                <a:gd name="T18" fmla="*/ 385 w 490"/>
                <a:gd name="T19" fmla="*/ 42 h 164"/>
                <a:gd name="T20" fmla="*/ 376 w 490"/>
                <a:gd name="T21" fmla="*/ 36 h 164"/>
                <a:gd name="T22" fmla="*/ 361 w 490"/>
                <a:gd name="T23" fmla="*/ 28 h 164"/>
                <a:gd name="T24" fmla="*/ 351 w 490"/>
                <a:gd name="T25" fmla="*/ 24 h 164"/>
                <a:gd name="T26" fmla="*/ 336 w 490"/>
                <a:gd name="T27" fmla="*/ 17 h 164"/>
                <a:gd name="T28" fmla="*/ 326 w 490"/>
                <a:gd name="T29" fmla="*/ 13 h 164"/>
                <a:gd name="T30" fmla="*/ 311 w 490"/>
                <a:gd name="T31" fmla="*/ 9 h 164"/>
                <a:gd name="T32" fmla="*/ 301 w 490"/>
                <a:gd name="T33" fmla="*/ 6 h 164"/>
                <a:gd name="T34" fmla="*/ 286 w 490"/>
                <a:gd name="T35" fmla="*/ 3 h 164"/>
                <a:gd name="T36" fmla="*/ 275 w 490"/>
                <a:gd name="T37" fmla="*/ 2 h 164"/>
                <a:gd name="T38" fmla="*/ 260 w 490"/>
                <a:gd name="T39" fmla="*/ 0 h 164"/>
                <a:gd name="T40" fmla="*/ 250 w 490"/>
                <a:gd name="T41" fmla="*/ 0 h 164"/>
                <a:gd name="T42" fmla="*/ 234 w 490"/>
                <a:gd name="T43" fmla="*/ 0 h 164"/>
                <a:gd name="T44" fmla="*/ 224 w 490"/>
                <a:gd name="T45" fmla="*/ 1 h 164"/>
                <a:gd name="T46" fmla="*/ 208 w 490"/>
                <a:gd name="T47" fmla="*/ 3 h 164"/>
                <a:gd name="T48" fmla="*/ 198 w 490"/>
                <a:gd name="T49" fmla="*/ 5 h 164"/>
                <a:gd name="T50" fmla="*/ 183 w 490"/>
                <a:gd name="T51" fmla="*/ 8 h 164"/>
                <a:gd name="T52" fmla="*/ 173 w 490"/>
                <a:gd name="T53" fmla="*/ 11 h 164"/>
                <a:gd name="T54" fmla="*/ 158 w 490"/>
                <a:gd name="T55" fmla="*/ 17 h 164"/>
                <a:gd name="T56" fmla="*/ 148 w 490"/>
                <a:gd name="T57" fmla="*/ 21 h 164"/>
                <a:gd name="T58" fmla="*/ 133 w 490"/>
                <a:gd name="T59" fmla="*/ 28 h 164"/>
                <a:gd name="T60" fmla="*/ 124 w 490"/>
                <a:gd name="T61" fmla="*/ 33 h 164"/>
                <a:gd name="T62" fmla="*/ 109 w 490"/>
                <a:gd name="T63" fmla="*/ 42 h 164"/>
                <a:gd name="T64" fmla="*/ 100 w 490"/>
                <a:gd name="T65" fmla="*/ 48 h 164"/>
                <a:gd name="T66" fmla="*/ 86 w 490"/>
                <a:gd name="T67" fmla="*/ 59 h 164"/>
                <a:gd name="T68" fmla="*/ 78 w 490"/>
                <a:gd name="T69" fmla="*/ 66 h 164"/>
                <a:gd name="T70" fmla="*/ 64 w 490"/>
                <a:gd name="T71" fmla="*/ 78 h 164"/>
                <a:gd name="T72" fmla="*/ 56 w 490"/>
                <a:gd name="T73" fmla="*/ 87 h 164"/>
                <a:gd name="T74" fmla="*/ 44 w 490"/>
                <a:gd name="T75" fmla="*/ 100 h 164"/>
                <a:gd name="T76" fmla="*/ 36 w 490"/>
                <a:gd name="T77" fmla="*/ 110 h 164"/>
                <a:gd name="T78" fmla="*/ 24 w 490"/>
                <a:gd name="T79" fmla="*/ 125 h 164"/>
                <a:gd name="T80" fmla="*/ 17 w 490"/>
                <a:gd name="T81" fmla="*/ 136 h 164"/>
                <a:gd name="T82" fmla="*/ 6 w 490"/>
                <a:gd name="T83" fmla="*/ 153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90" h="164">
                  <a:moveTo>
                    <a:pt x="490" y="154"/>
                  </a:moveTo>
                  <a:lnTo>
                    <a:pt x="485" y="145"/>
                  </a:lnTo>
                  <a:lnTo>
                    <a:pt x="483" y="143"/>
                  </a:lnTo>
                  <a:lnTo>
                    <a:pt x="478" y="136"/>
                  </a:lnTo>
                  <a:lnTo>
                    <a:pt x="477" y="134"/>
                  </a:lnTo>
                  <a:lnTo>
                    <a:pt x="472" y="127"/>
                  </a:lnTo>
                  <a:lnTo>
                    <a:pt x="471" y="125"/>
                  </a:lnTo>
                  <a:lnTo>
                    <a:pt x="466" y="118"/>
                  </a:lnTo>
                  <a:lnTo>
                    <a:pt x="464" y="116"/>
                  </a:lnTo>
                  <a:lnTo>
                    <a:pt x="459" y="110"/>
                  </a:lnTo>
                  <a:lnTo>
                    <a:pt x="458" y="108"/>
                  </a:lnTo>
                  <a:lnTo>
                    <a:pt x="452" y="101"/>
                  </a:lnTo>
                  <a:lnTo>
                    <a:pt x="451" y="100"/>
                  </a:lnTo>
                  <a:lnTo>
                    <a:pt x="445" y="94"/>
                  </a:lnTo>
                  <a:lnTo>
                    <a:pt x="444" y="92"/>
                  </a:lnTo>
                  <a:lnTo>
                    <a:pt x="438" y="86"/>
                  </a:lnTo>
                  <a:lnTo>
                    <a:pt x="437" y="85"/>
                  </a:lnTo>
                  <a:lnTo>
                    <a:pt x="431" y="79"/>
                  </a:lnTo>
                  <a:lnTo>
                    <a:pt x="429" y="78"/>
                  </a:lnTo>
                  <a:lnTo>
                    <a:pt x="424" y="72"/>
                  </a:lnTo>
                  <a:lnTo>
                    <a:pt x="422" y="71"/>
                  </a:lnTo>
                  <a:lnTo>
                    <a:pt x="416" y="66"/>
                  </a:lnTo>
                  <a:lnTo>
                    <a:pt x="415" y="64"/>
                  </a:lnTo>
                  <a:lnTo>
                    <a:pt x="409" y="59"/>
                  </a:lnTo>
                  <a:lnTo>
                    <a:pt x="407" y="58"/>
                  </a:lnTo>
                  <a:lnTo>
                    <a:pt x="401" y="53"/>
                  </a:lnTo>
                  <a:lnTo>
                    <a:pt x="399" y="52"/>
                  </a:lnTo>
                  <a:lnTo>
                    <a:pt x="393" y="48"/>
                  </a:lnTo>
                  <a:lnTo>
                    <a:pt x="392" y="47"/>
                  </a:lnTo>
                  <a:lnTo>
                    <a:pt x="385" y="42"/>
                  </a:lnTo>
                  <a:lnTo>
                    <a:pt x="384" y="41"/>
                  </a:lnTo>
                  <a:lnTo>
                    <a:pt x="377" y="37"/>
                  </a:lnTo>
                  <a:lnTo>
                    <a:pt x="376" y="36"/>
                  </a:lnTo>
                  <a:lnTo>
                    <a:pt x="369" y="33"/>
                  </a:lnTo>
                  <a:lnTo>
                    <a:pt x="368" y="32"/>
                  </a:lnTo>
                  <a:lnTo>
                    <a:pt x="361" y="28"/>
                  </a:lnTo>
                  <a:lnTo>
                    <a:pt x="360" y="28"/>
                  </a:lnTo>
                  <a:lnTo>
                    <a:pt x="353" y="24"/>
                  </a:lnTo>
                  <a:lnTo>
                    <a:pt x="351" y="24"/>
                  </a:lnTo>
                  <a:lnTo>
                    <a:pt x="345" y="21"/>
                  </a:lnTo>
                  <a:lnTo>
                    <a:pt x="343" y="20"/>
                  </a:lnTo>
                  <a:lnTo>
                    <a:pt x="336" y="17"/>
                  </a:lnTo>
                  <a:lnTo>
                    <a:pt x="335" y="16"/>
                  </a:lnTo>
                  <a:lnTo>
                    <a:pt x="328" y="14"/>
                  </a:lnTo>
                  <a:lnTo>
                    <a:pt x="326" y="13"/>
                  </a:lnTo>
                  <a:lnTo>
                    <a:pt x="320" y="11"/>
                  </a:lnTo>
                  <a:lnTo>
                    <a:pt x="318" y="11"/>
                  </a:lnTo>
                  <a:lnTo>
                    <a:pt x="311" y="9"/>
                  </a:lnTo>
                  <a:lnTo>
                    <a:pt x="310" y="8"/>
                  </a:lnTo>
                  <a:lnTo>
                    <a:pt x="303" y="6"/>
                  </a:lnTo>
                  <a:lnTo>
                    <a:pt x="301" y="6"/>
                  </a:lnTo>
                  <a:lnTo>
                    <a:pt x="294" y="5"/>
                  </a:lnTo>
                  <a:lnTo>
                    <a:pt x="292" y="4"/>
                  </a:lnTo>
                  <a:lnTo>
                    <a:pt x="286" y="3"/>
                  </a:lnTo>
                  <a:lnTo>
                    <a:pt x="284" y="3"/>
                  </a:lnTo>
                  <a:lnTo>
                    <a:pt x="277" y="2"/>
                  </a:lnTo>
                  <a:lnTo>
                    <a:pt x="275" y="2"/>
                  </a:lnTo>
                  <a:lnTo>
                    <a:pt x="268" y="1"/>
                  </a:lnTo>
                  <a:lnTo>
                    <a:pt x="267" y="1"/>
                  </a:lnTo>
                  <a:lnTo>
                    <a:pt x="260" y="0"/>
                  </a:lnTo>
                  <a:lnTo>
                    <a:pt x="258" y="0"/>
                  </a:lnTo>
                  <a:lnTo>
                    <a:pt x="251" y="0"/>
                  </a:lnTo>
                  <a:lnTo>
                    <a:pt x="250" y="0"/>
                  </a:lnTo>
                  <a:lnTo>
                    <a:pt x="243" y="0"/>
                  </a:lnTo>
                  <a:lnTo>
                    <a:pt x="241" y="0"/>
                  </a:lnTo>
                  <a:lnTo>
                    <a:pt x="234" y="0"/>
                  </a:lnTo>
                  <a:lnTo>
                    <a:pt x="232" y="0"/>
                  </a:lnTo>
                  <a:lnTo>
                    <a:pt x="225" y="1"/>
                  </a:lnTo>
                  <a:lnTo>
                    <a:pt x="224" y="1"/>
                  </a:lnTo>
                  <a:lnTo>
                    <a:pt x="217" y="2"/>
                  </a:lnTo>
                  <a:lnTo>
                    <a:pt x="215" y="2"/>
                  </a:lnTo>
                  <a:lnTo>
                    <a:pt x="208" y="3"/>
                  </a:lnTo>
                  <a:lnTo>
                    <a:pt x="207" y="3"/>
                  </a:lnTo>
                  <a:lnTo>
                    <a:pt x="200" y="4"/>
                  </a:lnTo>
                  <a:lnTo>
                    <a:pt x="198" y="5"/>
                  </a:lnTo>
                  <a:lnTo>
                    <a:pt x="191" y="6"/>
                  </a:lnTo>
                  <a:lnTo>
                    <a:pt x="190" y="7"/>
                  </a:lnTo>
                  <a:lnTo>
                    <a:pt x="183" y="8"/>
                  </a:lnTo>
                  <a:lnTo>
                    <a:pt x="181" y="9"/>
                  </a:lnTo>
                  <a:lnTo>
                    <a:pt x="174" y="11"/>
                  </a:lnTo>
                  <a:lnTo>
                    <a:pt x="173" y="11"/>
                  </a:lnTo>
                  <a:lnTo>
                    <a:pt x="166" y="14"/>
                  </a:lnTo>
                  <a:lnTo>
                    <a:pt x="164" y="14"/>
                  </a:lnTo>
                  <a:lnTo>
                    <a:pt x="158" y="17"/>
                  </a:lnTo>
                  <a:lnTo>
                    <a:pt x="156" y="17"/>
                  </a:lnTo>
                  <a:lnTo>
                    <a:pt x="149" y="20"/>
                  </a:lnTo>
                  <a:lnTo>
                    <a:pt x="148" y="21"/>
                  </a:lnTo>
                  <a:lnTo>
                    <a:pt x="141" y="24"/>
                  </a:lnTo>
                  <a:lnTo>
                    <a:pt x="140" y="25"/>
                  </a:lnTo>
                  <a:lnTo>
                    <a:pt x="133" y="28"/>
                  </a:lnTo>
                  <a:lnTo>
                    <a:pt x="132" y="29"/>
                  </a:lnTo>
                  <a:lnTo>
                    <a:pt x="125" y="32"/>
                  </a:lnTo>
                  <a:lnTo>
                    <a:pt x="124" y="33"/>
                  </a:lnTo>
                  <a:lnTo>
                    <a:pt x="117" y="37"/>
                  </a:lnTo>
                  <a:lnTo>
                    <a:pt x="116" y="38"/>
                  </a:lnTo>
                  <a:lnTo>
                    <a:pt x="109" y="42"/>
                  </a:lnTo>
                  <a:lnTo>
                    <a:pt x="108" y="43"/>
                  </a:lnTo>
                  <a:lnTo>
                    <a:pt x="102" y="47"/>
                  </a:lnTo>
                  <a:lnTo>
                    <a:pt x="100" y="48"/>
                  </a:lnTo>
                  <a:lnTo>
                    <a:pt x="94" y="53"/>
                  </a:lnTo>
                  <a:lnTo>
                    <a:pt x="92" y="54"/>
                  </a:lnTo>
                  <a:lnTo>
                    <a:pt x="86" y="59"/>
                  </a:lnTo>
                  <a:lnTo>
                    <a:pt x="85" y="60"/>
                  </a:lnTo>
                  <a:lnTo>
                    <a:pt x="79" y="65"/>
                  </a:lnTo>
                  <a:lnTo>
                    <a:pt x="78" y="66"/>
                  </a:lnTo>
                  <a:lnTo>
                    <a:pt x="72" y="71"/>
                  </a:lnTo>
                  <a:lnTo>
                    <a:pt x="70" y="73"/>
                  </a:lnTo>
                  <a:lnTo>
                    <a:pt x="64" y="78"/>
                  </a:lnTo>
                  <a:lnTo>
                    <a:pt x="63" y="79"/>
                  </a:lnTo>
                  <a:lnTo>
                    <a:pt x="57" y="85"/>
                  </a:lnTo>
                  <a:lnTo>
                    <a:pt x="56" y="87"/>
                  </a:lnTo>
                  <a:lnTo>
                    <a:pt x="50" y="93"/>
                  </a:lnTo>
                  <a:lnTo>
                    <a:pt x="49" y="94"/>
                  </a:lnTo>
                  <a:lnTo>
                    <a:pt x="44" y="100"/>
                  </a:lnTo>
                  <a:lnTo>
                    <a:pt x="42" y="102"/>
                  </a:lnTo>
                  <a:lnTo>
                    <a:pt x="37" y="108"/>
                  </a:lnTo>
                  <a:lnTo>
                    <a:pt x="36" y="110"/>
                  </a:lnTo>
                  <a:lnTo>
                    <a:pt x="31" y="117"/>
                  </a:lnTo>
                  <a:lnTo>
                    <a:pt x="29" y="118"/>
                  </a:lnTo>
                  <a:lnTo>
                    <a:pt x="24" y="125"/>
                  </a:lnTo>
                  <a:lnTo>
                    <a:pt x="23" y="127"/>
                  </a:lnTo>
                  <a:lnTo>
                    <a:pt x="18" y="134"/>
                  </a:lnTo>
                  <a:lnTo>
                    <a:pt x="17" y="136"/>
                  </a:lnTo>
                  <a:lnTo>
                    <a:pt x="12" y="144"/>
                  </a:lnTo>
                  <a:lnTo>
                    <a:pt x="11" y="145"/>
                  </a:lnTo>
                  <a:lnTo>
                    <a:pt x="6" y="153"/>
                  </a:lnTo>
                  <a:lnTo>
                    <a:pt x="5" y="155"/>
                  </a:lnTo>
                  <a:lnTo>
                    <a:pt x="0" y="16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80" name="Freeform 232"/>
            <p:cNvSpPr>
              <a:spLocks/>
            </p:cNvSpPr>
            <p:nvPr/>
          </p:nvSpPr>
          <p:spPr bwMode="auto">
            <a:xfrm>
              <a:off x="1147" y="678"/>
              <a:ext cx="57" cy="76"/>
            </a:xfrm>
            <a:custGeom>
              <a:avLst/>
              <a:gdLst>
                <a:gd name="T0" fmla="*/ 0 w 114"/>
                <a:gd name="T1" fmla="*/ 153 h 153"/>
                <a:gd name="T2" fmla="*/ 36 w 114"/>
                <a:gd name="T3" fmla="*/ 0 h 153"/>
                <a:gd name="T4" fmla="*/ 60 w 114"/>
                <a:gd name="T5" fmla="*/ 48 h 153"/>
                <a:gd name="T6" fmla="*/ 114 w 114"/>
                <a:gd name="T7" fmla="*/ 43 h 153"/>
                <a:gd name="T8" fmla="*/ 0 w 114"/>
                <a:gd name="T9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" h="153">
                  <a:moveTo>
                    <a:pt x="0" y="153"/>
                  </a:moveTo>
                  <a:lnTo>
                    <a:pt x="36" y="0"/>
                  </a:lnTo>
                  <a:lnTo>
                    <a:pt x="60" y="48"/>
                  </a:lnTo>
                  <a:lnTo>
                    <a:pt x="114" y="4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81" name="Group 233"/>
          <p:cNvGrpSpPr>
            <a:grpSpLocks/>
          </p:cNvGrpSpPr>
          <p:nvPr/>
        </p:nvGrpSpPr>
        <p:grpSpPr bwMode="auto">
          <a:xfrm>
            <a:off x="2832100" y="577850"/>
            <a:ext cx="2244725" cy="1363663"/>
            <a:chOff x="1784" y="364"/>
            <a:chExt cx="1414" cy="859"/>
          </a:xfrm>
        </p:grpSpPr>
        <p:sp>
          <p:nvSpPr>
            <p:cNvPr id="2282" name="Line 234"/>
            <p:cNvSpPr>
              <a:spLocks noChangeShapeType="1"/>
            </p:cNvSpPr>
            <p:nvPr/>
          </p:nvSpPr>
          <p:spPr bwMode="auto">
            <a:xfrm>
              <a:off x="1784" y="867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83" name="Freeform 235"/>
            <p:cNvSpPr>
              <a:spLocks/>
            </p:cNvSpPr>
            <p:nvPr/>
          </p:nvSpPr>
          <p:spPr bwMode="auto">
            <a:xfrm>
              <a:off x="2109" y="844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84" name="Rectangle 236"/>
            <p:cNvSpPr>
              <a:spLocks noChangeArrowheads="1"/>
            </p:cNvSpPr>
            <p:nvPr/>
          </p:nvSpPr>
          <p:spPr bwMode="auto">
            <a:xfrm>
              <a:off x="2826" y="956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2285" name="Line 237"/>
            <p:cNvSpPr>
              <a:spLocks noChangeShapeType="1"/>
            </p:cNvSpPr>
            <p:nvPr/>
          </p:nvSpPr>
          <p:spPr bwMode="auto">
            <a:xfrm>
              <a:off x="2865" y="1079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86" name="Line 238"/>
            <p:cNvSpPr>
              <a:spLocks noChangeShapeType="1"/>
            </p:cNvSpPr>
            <p:nvPr/>
          </p:nvSpPr>
          <p:spPr bwMode="auto">
            <a:xfrm>
              <a:off x="2865" y="1223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87" name="Line 239"/>
            <p:cNvSpPr>
              <a:spLocks noChangeShapeType="1"/>
            </p:cNvSpPr>
            <p:nvPr/>
          </p:nvSpPr>
          <p:spPr bwMode="auto">
            <a:xfrm flipH="1">
              <a:off x="2665" y="1223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88" name="Line 240"/>
            <p:cNvSpPr>
              <a:spLocks noChangeShapeType="1"/>
            </p:cNvSpPr>
            <p:nvPr/>
          </p:nvSpPr>
          <p:spPr bwMode="auto">
            <a:xfrm>
              <a:off x="2762" y="978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89" name="Oval 241"/>
            <p:cNvSpPr>
              <a:spLocks noChangeArrowheads="1"/>
            </p:cNvSpPr>
            <p:nvPr/>
          </p:nvSpPr>
          <p:spPr bwMode="auto">
            <a:xfrm>
              <a:off x="2745" y="940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90" name="Line 242"/>
            <p:cNvSpPr>
              <a:spLocks noChangeShapeType="1"/>
            </p:cNvSpPr>
            <p:nvPr/>
          </p:nvSpPr>
          <p:spPr bwMode="auto">
            <a:xfrm>
              <a:off x="2880" y="694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91" name="Line 243"/>
            <p:cNvSpPr>
              <a:spLocks noChangeShapeType="1"/>
            </p:cNvSpPr>
            <p:nvPr/>
          </p:nvSpPr>
          <p:spPr bwMode="auto">
            <a:xfrm>
              <a:off x="2859" y="715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92" name="Oval 244"/>
            <p:cNvSpPr>
              <a:spLocks noChangeArrowheads="1"/>
            </p:cNvSpPr>
            <p:nvPr/>
          </p:nvSpPr>
          <p:spPr bwMode="auto">
            <a:xfrm>
              <a:off x="2843" y="678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93" name="Rectangle 245"/>
            <p:cNvSpPr>
              <a:spLocks noChangeArrowheads="1"/>
            </p:cNvSpPr>
            <p:nvPr/>
          </p:nvSpPr>
          <p:spPr bwMode="auto">
            <a:xfrm>
              <a:off x="2908" y="53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294" name="Rectangle 246"/>
            <p:cNvSpPr>
              <a:spLocks noChangeArrowheads="1"/>
            </p:cNvSpPr>
            <p:nvPr/>
          </p:nvSpPr>
          <p:spPr bwMode="auto">
            <a:xfrm>
              <a:off x="2655" y="52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2295" name="Rectangle 247"/>
            <p:cNvSpPr>
              <a:spLocks noChangeArrowheads="1"/>
            </p:cNvSpPr>
            <p:nvPr/>
          </p:nvSpPr>
          <p:spPr bwMode="auto">
            <a:xfrm>
              <a:off x="3008" y="364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296" name="Rectangle 248"/>
            <p:cNvSpPr>
              <a:spLocks noChangeArrowheads="1"/>
            </p:cNvSpPr>
            <p:nvPr/>
          </p:nvSpPr>
          <p:spPr bwMode="auto">
            <a:xfrm>
              <a:off x="3080" y="364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297" name="Rectangle 249"/>
            <p:cNvSpPr>
              <a:spLocks noChangeArrowheads="1"/>
            </p:cNvSpPr>
            <p:nvPr/>
          </p:nvSpPr>
          <p:spPr bwMode="auto">
            <a:xfrm>
              <a:off x="3158" y="407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2298" name="Rectangle 250"/>
            <p:cNvSpPr>
              <a:spLocks noChangeArrowheads="1"/>
            </p:cNvSpPr>
            <p:nvPr/>
          </p:nvSpPr>
          <p:spPr bwMode="auto">
            <a:xfrm>
              <a:off x="3008" y="71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299" name="Rectangle 251"/>
            <p:cNvSpPr>
              <a:spLocks noChangeArrowheads="1"/>
            </p:cNvSpPr>
            <p:nvPr/>
          </p:nvSpPr>
          <p:spPr bwMode="auto">
            <a:xfrm>
              <a:off x="3080" y="71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00" name="Rectangle 252"/>
            <p:cNvSpPr>
              <a:spLocks noChangeArrowheads="1"/>
            </p:cNvSpPr>
            <p:nvPr/>
          </p:nvSpPr>
          <p:spPr bwMode="auto">
            <a:xfrm>
              <a:off x="3158" y="754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2301" name="Line 253"/>
            <p:cNvSpPr>
              <a:spLocks noChangeShapeType="1"/>
            </p:cNvSpPr>
            <p:nvPr/>
          </p:nvSpPr>
          <p:spPr bwMode="auto">
            <a:xfrm flipH="1">
              <a:off x="2747" y="595"/>
              <a:ext cx="14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02" name="Line 254"/>
            <p:cNvSpPr>
              <a:spLocks noChangeShapeType="1"/>
            </p:cNvSpPr>
            <p:nvPr/>
          </p:nvSpPr>
          <p:spPr bwMode="auto">
            <a:xfrm flipH="1">
              <a:off x="2857" y="633"/>
              <a:ext cx="3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03" name="Line 255"/>
            <p:cNvSpPr>
              <a:spLocks noChangeShapeType="1"/>
            </p:cNvSpPr>
            <p:nvPr/>
          </p:nvSpPr>
          <p:spPr bwMode="auto">
            <a:xfrm flipH="1">
              <a:off x="2747" y="633"/>
              <a:ext cx="7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04" name="Line 256"/>
            <p:cNvSpPr>
              <a:spLocks noChangeShapeType="1"/>
            </p:cNvSpPr>
            <p:nvPr/>
          </p:nvSpPr>
          <p:spPr bwMode="auto">
            <a:xfrm flipV="1">
              <a:off x="2968" y="471"/>
              <a:ext cx="43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05" name="Line 257"/>
            <p:cNvSpPr>
              <a:spLocks noChangeShapeType="1"/>
            </p:cNvSpPr>
            <p:nvPr/>
          </p:nvSpPr>
          <p:spPr bwMode="auto">
            <a:xfrm>
              <a:off x="2966" y="640"/>
              <a:ext cx="42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06" name="Line 258"/>
            <p:cNvSpPr>
              <a:spLocks noChangeShapeType="1"/>
            </p:cNvSpPr>
            <p:nvPr/>
          </p:nvSpPr>
          <p:spPr bwMode="auto">
            <a:xfrm>
              <a:off x="2933" y="659"/>
              <a:ext cx="19" cy="3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07" name="Line 259"/>
            <p:cNvSpPr>
              <a:spLocks noChangeShapeType="1"/>
            </p:cNvSpPr>
            <p:nvPr/>
          </p:nvSpPr>
          <p:spPr bwMode="auto">
            <a:xfrm>
              <a:off x="2971" y="724"/>
              <a:ext cx="4" cy="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08" name="Freeform 260"/>
            <p:cNvSpPr>
              <a:spLocks/>
            </p:cNvSpPr>
            <p:nvPr/>
          </p:nvSpPr>
          <p:spPr bwMode="auto">
            <a:xfrm>
              <a:off x="2715" y="685"/>
              <a:ext cx="210" cy="144"/>
            </a:xfrm>
            <a:custGeom>
              <a:avLst/>
              <a:gdLst>
                <a:gd name="T0" fmla="*/ 0 w 280"/>
                <a:gd name="T1" fmla="*/ 8 h 192"/>
                <a:gd name="T2" fmla="*/ 1 w 280"/>
                <a:gd name="T3" fmla="*/ 21 h 192"/>
                <a:gd name="T4" fmla="*/ 2 w 280"/>
                <a:gd name="T5" fmla="*/ 30 h 192"/>
                <a:gd name="T6" fmla="*/ 4 w 280"/>
                <a:gd name="T7" fmla="*/ 42 h 192"/>
                <a:gd name="T8" fmla="*/ 5 w 280"/>
                <a:gd name="T9" fmla="*/ 51 h 192"/>
                <a:gd name="T10" fmla="*/ 8 w 280"/>
                <a:gd name="T11" fmla="*/ 62 h 192"/>
                <a:gd name="T12" fmla="*/ 10 w 280"/>
                <a:gd name="T13" fmla="*/ 70 h 192"/>
                <a:gd name="T14" fmla="*/ 14 w 280"/>
                <a:gd name="T15" fmla="*/ 81 h 192"/>
                <a:gd name="T16" fmla="*/ 17 w 280"/>
                <a:gd name="T17" fmla="*/ 88 h 192"/>
                <a:gd name="T18" fmla="*/ 21 w 280"/>
                <a:gd name="T19" fmla="*/ 98 h 192"/>
                <a:gd name="T20" fmla="*/ 25 w 280"/>
                <a:gd name="T21" fmla="*/ 105 h 192"/>
                <a:gd name="T22" fmla="*/ 30 w 280"/>
                <a:gd name="T23" fmla="*/ 114 h 192"/>
                <a:gd name="T24" fmla="*/ 34 w 280"/>
                <a:gd name="T25" fmla="*/ 121 h 192"/>
                <a:gd name="T26" fmla="*/ 40 w 280"/>
                <a:gd name="T27" fmla="*/ 129 h 192"/>
                <a:gd name="T28" fmla="*/ 45 w 280"/>
                <a:gd name="T29" fmla="*/ 135 h 192"/>
                <a:gd name="T30" fmla="*/ 52 w 280"/>
                <a:gd name="T31" fmla="*/ 142 h 192"/>
                <a:gd name="T32" fmla="*/ 57 w 280"/>
                <a:gd name="T33" fmla="*/ 147 h 192"/>
                <a:gd name="T34" fmla="*/ 64 w 280"/>
                <a:gd name="T35" fmla="*/ 154 h 192"/>
                <a:gd name="T36" fmla="*/ 70 w 280"/>
                <a:gd name="T37" fmla="*/ 159 h 192"/>
                <a:gd name="T38" fmla="*/ 78 w 280"/>
                <a:gd name="T39" fmla="*/ 165 h 192"/>
                <a:gd name="T40" fmla="*/ 84 w 280"/>
                <a:gd name="T41" fmla="*/ 168 h 192"/>
                <a:gd name="T42" fmla="*/ 93 w 280"/>
                <a:gd name="T43" fmla="*/ 173 h 192"/>
                <a:gd name="T44" fmla="*/ 99 w 280"/>
                <a:gd name="T45" fmla="*/ 176 h 192"/>
                <a:gd name="T46" fmla="*/ 108 w 280"/>
                <a:gd name="T47" fmla="*/ 181 h 192"/>
                <a:gd name="T48" fmla="*/ 114 w 280"/>
                <a:gd name="T49" fmla="*/ 183 h 192"/>
                <a:gd name="T50" fmla="*/ 124 w 280"/>
                <a:gd name="T51" fmla="*/ 186 h 192"/>
                <a:gd name="T52" fmla="*/ 131 w 280"/>
                <a:gd name="T53" fmla="*/ 188 h 192"/>
                <a:gd name="T54" fmla="*/ 141 w 280"/>
                <a:gd name="T55" fmla="*/ 190 h 192"/>
                <a:gd name="T56" fmla="*/ 148 w 280"/>
                <a:gd name="T57" fmla="*/ 191 h 192"/>
                <a:gd name="T58" fmla="*/ 159 w 280"/>
                <a:gd name="T59" fmla="*/ 192 h 192"/>
                <a:gd name="T60" fmla="*/ 166 w 280"/>
                <a:gd name="T61" fmla="*/ 192 h 192"/>
                <a:gd name="T62" fmla="*/ 177 w 280"/>
                <a:gd name="T63" fmla="*/ 192 h 192"/>
                <a:gd name="T64" fmla="*/ 184 w 280"/>
                <a:gd name="T65" fmla="*/ 192 h 192"/>
                <a:gd name="T66" fmla="*/ 196 w 280"/>
                <a:gd name="T67" fmla="*/ 190 h 192"/>
                <a:gd name="T68" fmla="*/ 203 w 280"/>
                <a:gd name="T69" fmla="*/ 189 h 192"/>
                <a:gd name="T70" fmla="*/ 215 w 280"/>
                <a:gd name="T71" fmla="*/ 187 h 192"/>
                <a:gd name="T72" fmla="*/ 222 w 280"/>
                <a:gd name="T73" fmla="*/ 185 h 192"/>
                <a:gd name="T74" fmla="*/ 234 w 280"/>
                <a:gd name="T75" fmla="*/ 181 h 192"/>
                <a:gd name="T76" fmla="*/ 242 w 280"/>
                <a:gd name="T77" fmla="*/ 178 h 192"/>
                <a:gd name="T78" fmla="*/ 253 w 280"/>
                <a:gd name="T79" fmla="*/ 174 h 192"/>
                <a:gd name="T80" fmla="*/ 261 w 280"/>
                <a:gd name="T81" fmla="*/ 170 h 192"/>
                <a:gd name="T82" fmla="*/ 273 w 280"/>
                <a:gd name="T83" fmla="*/ 16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0" h="192">
                  <a:moveTo>
                    <a:pt x="0" y="0"/>
                  </a:moveTo>
                  <a:lnTo>
                    <a:pt x="0" y="7"/>
                  </a:lnTo>
                  <a:lnTo>
                    <a:pt x="0" y="8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1" y="21"/>
                  </a:lnTo>
                  <a:lnTo>
                    <a:pt x="1" y="23"/>
                  </a:lnTo>
                  <a:lnTo>
                    <a:pt x="2" y="29"/>
                  </a:lnTo>
                  <a:lnTo>
                    <a:pt x="2" y="30"/>
                  </a:lnTo>
                  <a:lnTo>
                    <a:pt x="3" y="36"/>
                  </a:lnTo>
                  <a:lnTo>
                    <a:pt x="3" y="37"/>
                  </a:lnTo>
                  <a:lnTo>
                    <a:pt x="4" y="42"/>
                  </a:lnTo>
                  <a:lnTo>
                    <a:pt x="4" y="44"/>
                  </a:lnTo>
                  <a:lnTo>
                    <a:pt x="5" y="49"/>
                  </a:lnTo>
                  <a:lnTo>
                    <a:pt x="5" y="51"/>
                  </a:lnTo>
                  <a:lnTo>
                    <a:pt x="6" y="56"/>
                  </a:lnTo>
                  <a:lnTo>
                    <a:pt x="7" y="57"/>
                  </a:lnTo>
                  <a:lnTo>
                    <a:pt x="8" y="62"/>
                  </a:lnTo>
                  <a:lnTo>
                    <a:pt x="8" y="64"/>
                  </a:lnTo>
                  <a:lnTo>
                    <a:pt x="10" y="69"/>
                  </a:lnTo>
                  <a:lnTo>
                    <a:pt x="10" y="70"/>
                  </a:lnTo>
                  <a:lnTo>
                    <a:pt x="12" y="75"/>
                  </a:lnTo>
                  <a:lnTo>
                    <a:pt x="12" y="76"/>
                  </a:lnTo>
                  <a:lnTo>
                    <a:pt x="14" y="81"/>
                  </a:lnTo>
                  <a:lnTo>
                    <a:pt x="14" y="82"/>
                  </a:lnTo>
                  <a:lnTo>
                    <a:pt x="16" y="87"/>
                  </a:lnTo>
                  <a:lnTo>
                    <a:pt x="17" y="88"/>
                  </a:lnTo>
                  <a:lnTo>
                    <a:pt x="19" y="93"/>
                  </a:lnTo>
                  <a:lnTo>
                    <a:pt x="19" y="94"/>
                  </a:lnTo>
                  <a:lnTo>
                    <a:pt x="21" y="98"/>
                  </a:lnTo>
                  <a:lnTo>
                    <a:pt x="22" y="100"/>
                  </a:lnTo>
                  <a:lnTo>
                    <a:pt x="24" y="104"/>
                  </a:lnTo>
                  <a:lnTo>
                    <a:pt x="25" y="105"/>
                  </a:lnTo>
                  <a:lnTo>
                    <a:pt x="27" y="109"/>
                  </a:lnTo>
                  <a:lnTo>
                    <a:pt x="28" y="110"/>
                  </a:lnTo>
                  <a:lnTo>
                    <a:pt x="30" y="114"/>
                  </a:lnTo>
                  <a:lnTo>
                    <a:pt x="31" y="115"/>
                  </a:lnTo>
                  <a:lnTo>
                    <a:pt x="33" y="120"/>
                  </a:lnTo>
                  <a:lnTo>
                    <a:pt x="34" y="121"/>
                  </a:lnTo>
                  <a:lnTo>
                    <a:pt x="37" y="124"/>
                  </a:lnTo>
                  <a:lnTo>
                    <a:pt x="38" y="125"/>
                  </a:lnTo>
                  <a:lnTo>
                    <a:pt x="40" y="129"/>
                  </a:lnTo>
                  <a:lnTo>
                    <a:pt x="41" y="130"/>
                  </a:lnTo>
                  <a:lnTo>
                    <a:pt x="44" y="134"/>
                  </a:lnTo>
                  <a:lnTo>
                    <a:pt x="45" y="135"/>
                  </a:lnTo>
                  <a:lnTo>
                    <a:pt x="48" y="138"/>
                  </a:lnTo>
                  <a:lnTo>
                    <a:pt x="49" y="139"/>
                  </a:lnTo>
                  <a:lnTo>
                    <a:pt x="52" y="142"/>
                  </a:lnTo>
                  <a:lnTo>
                    <a:pt x="53" y="143"/>
                  </a:lnTo>
                  <a:lnTo>
                    <a:pt x="56" y="147"/>
                  </a:lnTo>
                  <a:lnTo>
                    <a:pt x="57" y="147"/>
                  </a:lnTo>
                  <a:lnTo>
                    <a:pt x="60" y="151"/>
                  </a:lnTo>
                  <a:lnTo>
                    <a:pt x="61" y="151"/>
                  </a:lnTo>
                  <a:lnTo>
                    <a:pt x="64" y="154"/>
                  </a:lnTo>
                  <a:lnTo>
                    <a:pt x="65" y="155"/>
                  </a:lnTo>
                  <a:lnTo>
                    <a:pt x="69" y="158"/>
                  </a:lnTo>
                  <a:lnTo>
                    <a:pt x="70" y="159"/>
                  </a:lnTo>
                  <a:lnTo>
                    <a:pt x="73" y="161"/>
                  </a:lnTo>
                  <a:lnTo>
                    <a:pt x="74" y="162"/>
                  </a:lnTo>
                  <a:lnTo>
                    <a:pt x="78" y="165"/>
                  </a:lnTo>
                  <a:lnTo>
                    <a:pt x="79" y="165"/>
                  </a:lnTo>
                  <a:lnTo>
                    <a:pt x="83" y="168"/>
                  </a:lnTo>
                  <a:lnTo>
                    <a:pt x="84" y="168"/>
                  </a:lnTo>
                  <a:lnTo>
                    <a:pt x="88" y="171"/>
                  </a:lnTo>
                  <a:lnTo>
                    <a:pt x="89" y="171"/>
                  </a:lnTo>
                  <a:lnTo>
                    <a:pt x="93" y="173"/>
                  </a:lnTo>
                  <a:lnTo>
                    <a:pt x="94" y="174"/>
                  </a:lnTo>
                  <a:lnTo>
                    <a:pt x="98" y="176"/>
                  </a:lnTo>
                  <a:lnTo>
                    <a:pt x="99" y="176"/>
                  </a:lnTo>
                  <a:lnTo>
                    <a:pt x="103" y="178"/>
                  </a:lnTo>
                  <a:lnTo>
                    <a:pt x="104" y="179"/>
                  </a:lnTo>
                  <a:lnTo>
                    <a:pt x="108" y="181"/>
                  </a:lnTo>
                  <a:lnTo>
                    <a:pt x="109" y="181"/>
                  </a:lnTo>
                  <a:lnTo>
                    <a:pt x="113" y="183"/>
                  </a:lnTo>
                  <a:lnTo>
                    <a:pt x="114" y="183"/>
                  </a:lnTo>
                  <a:lnTo>
                    <a:pt x="119" y="184"/>
                  </a:lnTo>
                  <a:lnTo>
                    <a:pt x="120" y="185"/>
                  </a:lnTo>
                  <a:lnTo>
                    <a:pt x="124" y="186"/>
                  </a:lnTo>
                  <a:lnTo>
                    <a:pt x="125" y="186"/>
                  </a:lnTo>
                  <a:lnTo>
                    <a:pt x="130" y="187"/>
                  </a:lnTo>
                  <a:lnTo>
                    <a:pt x="131" y="188"/>
                  </a:lnTo>
                  <a:lnTo>
                    <a:pt x="135" y="189"/>
                  </a:lnTo>
                  <a:lnTo>
                    <a:pt x="137" y="189"/>
                  </a:lnTo>
                  <a:lnTo>
                    <a:pt x="141" y="190"/>
                  </a:lnTo>
                  <a:lnTo>
                    <a:pt x="142" y="190"/>
                  </a:lnTo>
                  <a:lnTo>
                    <a:pt x="147" y="191"/>
                  </a:lnTo>
                  <a:lnTo>
                    <a:pt x="148" y="191"/>
                  </a:lnTo>
                  <a:lnTo>
                    <a:pt x="153" y="191"/>
                  </a:lnTo>
                  <a:lnTo>
                    <a:pt x="154" y="191"/>
                  </a:lnTo>
                  <a:lnTo>
                    <a:pt x="159" y="192"/>
                  </a:lnTo>
                  <a:lnTo>
                    <a:pt x="160" y="192"/>
                  </a:lnTo>
                  <a:lnTo>
                    <a:pt x="165" y="192"/>
                  </a:lnTo>
                  <a:lnTo>
                    <a:pt x="166" y="192"/>
                  </a:lnTo>
                  <a:lnTo>
                    <a:pt x="171" y="192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78" y="192"/>
                  </a:lnTo>
                  <a:lnTo>
                    <a:pt x="183" y="192"/>
                  </a:lnTo>
                  <a:lnTo>
                    <a:pt x="184" y="192"/>
                  </a:lnTo>
                  <a:lnTo>
                    <a:pt x="189" y="191"/>
                  </a:lnTo>
                  <a:lnTo>
                    <a:pt x="191" y="191"/>
                  </a:lnTo>
                  <a:lnTo>
                    <a:pt x="196" y="190"/>
                  </a:lnTo>
                  <a:lnTo>
                    <a:pt x="197" y="190"/>
                  </a:lnTo>
                  <a:lnTo>
                    <a:pt x="202" y="189"/>
                  </a:lnTo>
                  <a:lnTo>
                    <a:pt x="203" y="189"/>
                  </a:lnTo>
                  <a:lnTo>
                    <a:pt x="208" y="188"/>
                  </a:lnTo>
                  <a:lnTo>
                    <a:pt x="209" y="188"/>
                  </a:lnTo>
                  <a:lnTo>
                    <a:pt x="215" y="187"/>
                  </a:lnTo>
                  <a:lnTo>
                    <a:pt x="216" y="186"/>
                  </a:lnTo>
                  <a:lnTo>
                    <a:pt x="221" y="185"/>
                  </a:lnTo>
                  <a:lnTo>
                    <a:pt x="222" y="185"/>
                  </a:lnTo>
                  <a:lnTo>
                    <a:pt x="227" y="183"/>
                  </a:lnTo>
                  <a:lnTo>
                    <a:pt x="229" y="183"/>
                  </a:lnTo>
                  <a:lnTo>
                    <a:pt x="234" y="181"/>
                  </a:lnTo>
                  <a:lnTo>
                    <a:pt x="235" y="181"/>
                  </a:lnTo>
                  <a:lnTo>
                    <a:pt x="240" y="179"/>
                  </a:lnTo>
                  <a:lnTo>
                    <a:pt x="242" y="178"/>
                  </a:lnTo>
                  <a:lnTo>
                    <a:pt x="247" y="176"/>
                  </a:lnTo>
                  <a:lnTo>
                    <a:pt x="248" y="176"/>
                  </a:lnTo>
                  <a:lnTo>
                    <a:pt x="253" y="174"/>
                  </a:lnTo>
                  <a:lnTo>
                    <a:pt x="255" y="173"/>
                  </a:lnTo>
                  <a:lnTo>
                    <a:pt x="260" y="171"/>
                  </a:lnTo>
                  <a:lnTo>
                    <a:pt x="261" y="170"/>
                  </a:lnTo>
                  <a:lnTo>
                    <a:pt x="266" y="167"/>
                  </a:lnTo>
                  <a:lnTo>
                    <a:pt x="268" y="167"/>
                  </a:lnTo>
                  <a:lnTo>
                    <a:pt x="273" y="164"/>
                  </a:lnTo>
                  <a:lnTo>
                    <a:pt x="274" y="163"/>
                  </a:lnTo>
                  <a:lnTo>
                    <a:pt x="280" y="16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09" name="Freeform 261"/>
            <p:cNvSpPr>
              <a:spLocks/>
            </p:cNvSpPr>
            <p:nvPr/>
          </p:nvSpPr>
          <p:spPr bwMode="auto">
            <a:xfrm>
              <a:off x="2901" y="777"/>
              <a:ext cx="77" cy="55"/>
            </a:xfrm>
            <a:custGeom>
              <a:avLst/>
              <a:gdLst>
                <a:gd name="T0" fmla="*/ 153 w 153"/>
                <a:gd name="T1" fmla="*/ 0 h 112"/>
                <a:gd name="T2" fmla="*/ 44 w 153"/>
                <a:gd name="T3" fmla="*/ 112 h 112"/>
                <a:gd name="T4" fmla="*/ 48 w 153"/>
                <a:gd name="T5" fmla="*/ 58 h 112"/>
                <a:gd name="T6" fmla="*/ 0 w 153"/>
                <a:gd name="T7" fmla="*/ 32 h 112"/>
                <a:gd name="T8" fmla="*/ 153 w 153"/>
                <a:gd name="T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" h="112">
                  <a:moveTo>
                    <a:pt x="153" y="0"/>
                  </a:moveTo>
                  <a:lnTo>
                    <a:pt x="44" y="112"/>
                  </a:lnTo>
                  <a:lnTo>
                    <a:pt x="48" y="58"/>
                  </a:lnTo>
                  <a:lnTo>
                    <a:pt x="0" y="32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10" name="Rectangle 262"/>
            <p:cNvSpPr>
              <a:spLocks noChangeArrowheads="1"/>
            </p:cNvSpPr>
            <p:nvPr/>
          </p:nvSpPr>
          <p:spPr bwMode="auto">
            <a:xfrm>
              <a:off x="2714" y="79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11" name="Freeform 263"/>
            <p:cNvSpPr>
              <a:spLocks/>
            </p:cNvSpPr>
            <p:nvPr/>
          </p:nvSpPr>
          <p:spPr bwMode="auto">
            <a:xfrm>
              <a:off x="2918" y="880"/>
              <a:ext cx="94" cy="100"/>
            </a:xfrm>
            <a:custGeom>
              <a:avLst/>
              <a:gdLst>
                <a:gd name="T0" fmla="*/ 4 w 126"/>
                <a:gd name="T1" fmla="*/ 131 h 133"/>
                <a:gd name="T2" fmla="*/ 12 w 126"/>
                <a:gd name="T3" fmla="*/ 132 h 133"/>
                <a:gd name="T4" fmla="*/ 16 w 126"/>
                <a:gd name="T5" fmla="*/ 133 h 133"/>
                <a:gd name="T6" fmla="*/ 23 w 126"/>
                <a:gd name="T7" fmla="*/ 133 h 133"/>
                <a:gd name="T8" fmla="*/ 28 w 126"/>
                <a:gd name="T9" fmla="*/ 133 h 133"/>
                <a:gd name="T10" fmla="*/ 34 w 126"/>
                <a:gd name="T11" fmla="*/ 133 h 133"/>
                <a:gd name="T12" fmla="*/ 39 w 126"/>
                <a:gd name="T13" fmla="*/ 133 h 133"/>
                <a:gd name="T14" fmla="*/ 45 w 126"/>
                <a:gd name="T15" fmla="*/ 133 h 133"/>
                <a:gd name="T16" fmla="*/ 49 w 126"/>
                <a:gd name="T17" fmla="*/ 132 h 133"/>
                <a:gd name="T18" fmla="*/ 55 w 126"/>
                <a:gd name="T19" fmla="*/ 131 h 133"/>
                <a:gd name="T20" fmla="*/ 59 w 126"/>
                <a:gd name="T21" fmla="*/ 130 h 133"/>
                <a:gd name="T22" fmla="*/ 65 w 126"/>
                <a:gd name="T23" fmla="*/ 128 h 133"/>
                <a:gd name="T24" fmla="*/ 69 w 126"/>
                <a:gd name="T25" fmla="*/ 127 h 133"/>
                <a:gd name="T26" fmla="*/ 74 w 126"/>
                <a:gd name="T27" fmla="*/ 124 h 133"/>
                <a:gd name="T28" fmla="*/ 78 w 126"/>
                <a:gd name="T29" fmla="*/ 123 h 133"/>
                <a:gd name="T30" fmla="*/ 83 w 126"/>
                <a:gd name="T31" fmla="*/ 120 h 133"/>
                <a:gd name="T32" fmla="*/ 86 w 126"/>
                <a:gd name="T33" fmla="*/ 118 h 133"/>
                <a:gd name="T34" fmla="*/ 90 w 126"/>
                <a:gd name="T35" fmla="*/ 115 h 133"/>
                <a:gd name="T36" fmla="*/ 93 w 126"/>
                <a:gd name="T37" fmla="*/ 112 h 133"/>
                <a:gd name="T38" fmla="*/ 98 w 126"/>
                <a:gd name="T39" fmla="*/ 109 h 133"/>
                <a:gd name="T40" fmla="*/ 100 w 126"/>
                <a:gd name="T41" fmla="*/ 106 h 133"/>
                <a:gd name="T42" fmla="*/ 104 w 126"/>
                <a:gd name="T43" fmla="*/ 102 h 133"/>
                <a:gd name="T44" fmla="*/ 106 w 126"/>
                <a:gd name="T45" fmla="*/ 99 h 133"/>
                <a:gd name="T46" fmla="*/ 110 w 126"/>
                <a:gd name="T47" fmla="*/ 94 h 133"/>
                <a:gd name="T48" fmla="*/ 112 w 126"/>
                <a:gd name="T49" fmla="*/ 91 h 133"/>
                <a:gd name="T50" fmla="*/ 115 w 126"/>
                <a:gd name="T51" fmla="*/ 86 h 133"/>
                <a:gd name="T52" fmla="*/ 116 w 126"/>
                <a:gd name="T53" fmla="*/ 83 h 133"/>
                <a:gd name="T54" fmla="*/ 119 w 126"/>
                <a:gd name="T55" fmla="*/ 78 h 133"/>
                <a:gd name="T56" fmla="*/ 120 w 126"/>
                <a:gd name="T57" fmla="*/ 74 h 133"/>
                <a:gd name="T58" fmla="*/ 122 w 126"/>
                <a:gd name="T59" fmla="*/ 69 h 133"/>
                <a:gd name="T60" fmla="*/ 123 w 126"/>
                <a:gd name="T61" fmla="*/ 65 h 133"/>
                <a:gd name="T62" fmla="*/ 124 w 126"/>
                <a:gd name="T63" fmla="*/ 59 h 133"/>
                <a:gd name="T64" fmla="*/ 125 w 126"/>
                <a:gd name="T65" fmla="*/ 55 h 133"/>
                <a:gd name="T66" fmla="*/ 126 w 126"/>
                <a:gd name="T67" fmla="*/ 49 h 133"/>
                <a:gd name="T68" fmla="*/ 126 w 126"/>
                <a:gd name="T69" fmla="*/ 45 h 133"/>
                <a:gd name="T70" fmla="*/ 126 w 126"/>
                <a:gd name="T71" fmla="*/ 38 h 133"/>
                <a:gd name="T72" fmla="*/ 126 w 126"/>
                <a:gd name="T73" fmla="*/ 34 h 133"/>
                <a:gd name="T74" fmla="*/ 126 w 126"/>
                <a:gd name="T75" fmla="*/ 27 h 133"/>
                <a:gd name="T76" fmla="*/ 125 w 126"/>
                <a:gd name="T77" fmla="*/ 23 h 133"/>
                <a:gd name="T78" fmla="*/ 124 w 126"/>
                <a:gd name="T79" fmla="*/ 16 h 133"/>
                <a:gd name="T80" fmla="*/ 123 w 126"/>
                <a:gd name="T81" fmla="*/ 11 h 133"/>
                <a:gd name="T82" fmla="*/ 121 w 126"/>
                <a:gd name="T83" fmla="*/ 4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6" h="133">
                  <a:moveTo>
                    <a:pt x="0" y="130"/>
                  </a:moveTo>
                  <a:lnTo>
                    <a:pt x="4" y="131"/>
                  </a:lnTo>
                  <a:lnTo>
                    <a:pt x="4" y="131"/>
                  </a:lnTo>
                  <a:lnTo>
                    <a:pt x="8" y="132"/>
                  </a:lnTo>
                  <a:lnTo>
                    <a:pt x="8" y="132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5" y="133"/>
                  </a:lnTo>
                  <a:lnTo>
                    <a:pt x="16" y="133"/>
                  </a:lnTo>
                  <a:lnTo>
                    <a:pt x="19" y="133"/>
                  </a:lnTo>
                  <a:lnTo>
                    <a:pt x="20" y="133"/>
                  </a:lnTo>
                  <a:lnTo>
                    <a:pt x="23" y="133"/>
                  </a:lnTo>
                  <a:lnTo>
                    <a:pt x="24" y="133"/>
                  </a:lnTo>
                  <a:lnTo>
                    <a:pt x="27" y="133"/>
                  </a:lnTo>
                  <a:lnTo>
                    <a:pt x="28" y="133"/>
                  </a:lnTo>
                  <a:lnTo>
                    <a:pt x="31" y="133"/>
                  </a:lnTo>
                  <a:lnTo>
                    <a:pt x="31" y="133"/>
                  </a:lnTo>
                  <a:lnTo>
                    <a:pt x="34" y="133"/>
                  </a:lnTo>
                  <a:lnTo>
                    <a:pt x="35" y="133"/>
                  </a:lnTo>
                  <a:lnTo>
                    <a:pt x="38" y="133"/>
                  </a:lnTo>
                  <a:lnTo>
                    <a:pt x="39" y="133"/>
                  </a:lnTo>
                  <a:lnTo>
                    <a:pt x="42" y="133"/>
                  </a:lnTo>
                  <a:lnTo>
                    <a:pt x="42" y="133"/>
                  </a:lnTo>
                  <a:lnTo>
                    <a:pt x="45" y="133"/>
                  </a:lnTo>
                  <a:lnTo>
                    <a:pt x="46" y="132"/>
                  </a:lnTo>
                  <a:lnTo>
                    <a:pt x="48" y="132"/>
                  </a:lnTo>
                  <a:lnTo>
                    <a:pt x="49" y="132"/>
                  </a:lnTo>
                  <a:lnTo>
                    <a:pt x="52" y="131"/>
                  </a:lnTo>
                  <a:lnTo>
                    <a:pt x="53" y="131"/>
                  </a:lnTo>
                  <a:lnTo>
                    <a:pt x="55" y="131"/>
                  </a:lnTo>
                  <a:lnTo>
                    <a:pt x="56" y="131"/>
                  </a:lnTo>
                  <a:lnTo>
                    <a:pt x="59" y="130"/>
                  </a:lnTo>
                  <a:lnTo>
                    <a:pt x="59" y="130"/>
                  </a:lnTo>
                  <a:lnTo>
                    <a:pt x="62" y="129"/>
                  </a:lnTo>
                  <a:lnTo>
                    <a:pt x="62" y="129"/>
                  </a:lnTo>
                  <a:lnTo>
                    <a:pt x="65" y="128"/>
                  </a:lnTo>
                  <a:lnTo>
                    <a:pt x="66" y="128"/>
                  </a:lnTo>
                  <a:lnTo>
                    <a:pt x="68" y="127"/>
                  </a:lnTo>
                  <a:lnTo>
                    <a:pt x="69" y="127"/>
                  </a:lnTo>
                  <a:lnTo>
                    <a:pt x="71" y="126"/>
                  </a:lnTo>
                  <a:lnTo>
                    <a:pt x="72" y="125"/>
                  </a:lnTo>
                  <a:lnTo>
                    <a:pt x="74" y="124"/>
                  </a:lnTo>
                  <a:lnTo>
                    <a:pt x="75" y="124"/>
                  </a:lnTo>
                  <a:lnTo>
                    <a:pt x="77" y="123"/>
                  </a:lnTo>
                  <a:lnTo>
                    <a:pt x="78" y="123"/>
                  </a:lnTo>
                  <a:lnTo>
                    <a:pt x="80" y="121"/>
                  </a:lnTo>
                  <a:lnTo>
                    <a:pt x="80" y="121"/>
                  </a:lnTo>
                  <a:lnTo>
                    <a:pt x="83" y="120"/>
                  </a:lnTo>
                  <a:lnTo>
                    <a:pt x="83" y="120"/>
                  </a:lnTo>
                  <a:lnTo>
                    <a:pt x="85" y="118"/>
                  </a:lnTo>
                  <a:lnTo>
                    <a:pt x="86" y="118"/>
                  </a:lnTo>
                  <a:lnTo>
                    <a:pt x="88" y="116"/>
                  </a:lnTo>
                  <a:lnTo>
                    <a:pt x="88" y="116"/>
                  </a:lnTo>
                  <a:lnTo>
                    <a:pt x="90" y="115"/>
                  </a:lnTo>
                  <a:lnTo>
                    <a:pt x="91" y="114"/>
                  </a:lnTo>
                  <a:lnTo>
                    <a:pt x="93" y="113"/>
                  </a:lnTo>
                  <a:lnTo>
                    <a:pt x="93" y="112"/>
                  </a:lnTo>
                  <a:lnTo>
                    <a:pt x="95" y="111"/>
                  </a:lnTo>
                  <a:lnTo>
                    <a:pt x="96" y="110"/>
                  </a:lnTo>
                  <a:lnTo>
                    <a:pt x="98" y="109"/>
                  </a:lnTo>
                  <a:lnTo>
                    <a:pt x="98" y="108"/>
                  </a:lnTo>
                  <a:lnTo>
                    <a:pt x="100" y="106"/>
                  </a:lnTo>
                  <a:lnTo>
                    <a:pt x="100" y="106"/>
                  </a:lnTo>
                  <a:lnTo>
                    <a:pt x="102" y="104"/>
                  </a:lnTo>
                  <a:lnTo>
                    <a:pt x="102" y="104"/>
                  </a:lnTo>
                  <a:lnTo>
                    <a:pt x="104" y="102"/>
                  </a:lnTo>
                  <a:lnTo>
                    <a:pt x="104" y="101"/>
                  </a:lnTo>
                  <a:lnTo>
                    <a:pt x="106" y="99"/>
                  </a:lnTo>
                  <a:lnTo>
                    <a:pt x="106" y="99"/>
                  </a:lnTo>
                  <a:lnTo>
                    <a:pt x="108" y="97"/>
                  </a:lnTo>
                  <a:lnTo>
                    <a:pt x="108" y="97"/>
                  </a:lnTo>
                  <a:lnTo>
                    <a:pt x="110" y="94"/>
                  </a:lnTo>
                  <a:lnTo>
                    <a:pt x="110" y="94"/>
                  </a:lnTo>
                  <a:lnTo>
                    <a:pt x="112" y="92"/>
                  </a:lnTo>
                  <a:lnTo>
                    <a:pt x="112" y="91"/>
                  </a:lnTo>
                  <a:lnTo>
                    <a:pt x="113" y="89"/>
                  </a:lnTo>
                  <a:lnTo>
                    <a:pt x="113" y="89"/>
                  </a:lnTo>
                  <a:lnTo>
                    <a:pt x="115" y="86"/>
                  </a:lnTo>
                  <a:lnTo>
                    <a:pt x="115" y="86"/>
                  </a:lnTo>
                  <a:lnTo>
                    <a:pt x="116" y="84"/>
                  </a:lnTo>
                  <a:lnTo>
                    <a:pt x="116" y="83"/>
                  </a:lnTo>
                  <a:lnTo>
                    <a:pt x="118" y="81"/>
                  </a:lnTo>
                  <a:lnTo>
                    <a:pt x="118" y="80"/>
                  </a:lnTo>
                  <a:lnTo>
                    <a:pt x="119" y="78"/>
                  </a:lnTo>
                  <a:lnTo>
                    <a:pt x="119" y="77"/>
                  </a:lnTo>
                  <a:lnTo>
                    <a:pt x="120" y="75"/>
                  </a:lnTo>
                  <a:lnTo>
                    <a:pt x="120" y="74"/>
                  </a:lnTo>
                  <a:lnTo>
                    <a:pt x="121" y="72"/>
                  </a:lnTo>
                  <a:lnTo>
                    <a:pt x="121" y="71"/>
                  </a:lnTo>
                  <a:lnTo>
                    <a:pt x="122" y="69"/>
                  </a:lnTo>
                  <a:lnTo>
                    <a:pt x="122" y="68"/>
                  </a:lnTo>
                  <a:lnTo>
                    <a:pt x="123" y="66"/>
                  </a:lnTo>
                  <a:lnTo>
                    <a:pt x="123" y="65"/>
                  </a:lnTo>
                  <a:lnTo>
                    <a:pt x="124" y="62"/>
                  </a:lnTo>
                  <a:lnTo>
                    <a:pt x="124" y="62"/>
                  </a:lnTo>
                  <a:lnTo>
                    <a:pt x="124" y="59"/>
                  </a:lnTo>
                  <a:lnTo>
                    <a:pt x="125" y="58"/>
                  </a:lnTo>
                  <a:lnTo>
                    <a:pt x="125" y="56"/>
                  </a:lnTo>
                  <a:lnTo>
                    <a:pt x="125" y="55"/>
                  </a:lnTo>
                  <a:lnTo>
                    <a:pt x="125" y="52"/>
                  </a:lnTo>
                  <a:lnTo>
                    <a:pt x="126" y="52"/>
                  </a:lnTo>
                  <a:lnTo>
                    <a:pt x="126" y="49"/>
                  </a:lnTo>
                  <a:lnTo>
                    <a:pt x="126" y="48"/>
                  </a:lnTo>
                  <a:lnTo>
                    <a:pt x="126" y="45"/>
                  </a:lnTo>
                  <a:lnTo>
                    <a:pt x="126" y="45"/>
                  </a:lnTo>
                  <a:lnTo>
                    <a:pt x="126" y="42"/>
                  </a:lnTo>
                  <a:lnTo>
                    <a:pt x="126" y="41"/>
                  </a:lnTo>
                  <a:lnTo>
                    <a:pt x="126" y="38"/>
                  </a:lnTo>
                  <a:lnTo>
                    <a:pt x="126" y="38"/>
                  </a:lnTo>
                  <a:lnTo>
                    <a:pt x="126" y="35"/>
                  </a:lnTo>
                  <a:lnTo>
                    <a:pt x="126" y="34"/>
                  </a:lnTo>
                  <a:lnTo>
                    <a:pt x="126" y="31"/>
                  </a:lnTo>
                  <a:lnTo>
                    <a:pt x="126" y="30"/>
                  </a:lnTo>
                  <a:lnTo>
                    <a:pt x="126" y="27"/>
                  </a:lnTo>
                  <a:lnTo>
                    <a:pt x="126" y="27"/>
                  </a:lnTo>
                  <a:lnTo>
                    <a:pt x="125" y="24"/>
                  </a:lnTo>
                  <a:lnTo>
                    <a:pt x="125" y="23"/>
                  </a:lnTo>
                  <a:lnTo>
                    <a:pt x="125" y="20"/>
                  </a:lnTo>
                  <a:lnTo>
                    <a:pt x="125" y="19"/>
                  </a:lnTo>
                  <a:lnTo>
                    <a:pt x="124" y="16"/>
                  </a:lnTo>
                  <a:lnTo>
                    <a:pt x="124" y="15"/>
                  </a:lnTo>
                  <a:lnTo>
                    <a:pt x="123" y="12"/>
                  </a:lnTo>
                  <a:lnTo>
                    <a:pt x="123" y="11"/>
                  </a:lnTo>
                  <a:lnTo>
                    <a:pt x="122" y="8"/>
                  </a:lnTo>
                  <a:lnTo>
                    <a:pt x="122" y="7"/>
                  </a:lnTo>
                  <a:lnTo>
                    <a:pt x="121" y="4"/>
                  </a:lnTo>
                  <a:lnTo>
                    <a:pt x="121" y="4"/>
                  </a:lnTo>
                  <a:lnTo>
                    <a:pt x="12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12" name="Freeform 264"/>
            <p:cNvSpPr>
              <a:spLocks/>
            </p:cNvSpPr>
            <p:nvPr/>
          </p:nvSpPr>
          <p:spPr bwMode="auto">
            <a:xfrm>
              <a:off x="2990" y="823"/>
              <a:ext cx="43" cy="78"/>
            </a:xfrm>
            <a:custGeom>
              <a:avLst/>
              <a:gdLst>
                <a:gd name="T0" fmla="*/ 5 w 87"/>
                <a:gd name="T1" fmla="*/ 0 h 156"/>
                <a:gd name="T2" fmla="*/ 87 w 87"/>
                <a:gd name="T3" fmla="*/ 134 h 156"/>
                <a:gd name="T4" fmla="*/ 36 w 87"/>
                <a:gd name="T5" fmla="*/ 116 h 156"/>
                <a:gd name="T6" fmla="*/ 0 w 87"/>
                <a:gd name="T7" fmla="*/ 156 h 156"/>
                <a:gd name="T8" fmla="*/ 5 w 87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" h="156">
                  <a:moveTo>
                    <a:pt x="5" y="0"/>
                  </a:moveTo>
                  <a:lnTo>
                    <a:pt x="87" y="134"/>
                  </a:lnTo>
                  <a:lnTo>
                    <a:pt x="36" y="116"/>
                  </a:lnTo>
                  <a:lnTo>
                    <a:pt x="0" y="15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13" name="Oval 265"/>
            <p:cNvSpPr>
              <a:spLocks noChangeArrowheads="1"/>
            </p:cNvSpPr>
            <p:nvPr/>
          </p:nvSpPr>
          <p:spPr bwMode="auto">
            <a:xfrm>
              <a:off x="3051" y="856"/>
              <a:ext cx="34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14" name="Oval 266"/>
            <p:cNvSpPr>
              <a:spLocks noChangeArrowheads="1"/>
            </p:cNvSpPr>
            <p:nvPr/>
          </p:nvSpPr>
          <p:spPr bwMode="auto">
            <a:xfrm>
              <a:off x="3051" y="924"/>
              <a:ext cx="34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15" name="Group 267"/>
          <p:cNvGrpSpPr>
            <a:grpSpLocks/>
          </p:cNvGrpSpPr>
          <p:nvPr/>
        </p:nvGrpSpPr>
        <p:grpSpPr bwMode="auto">
          <a:xfrm>
            <a:off x="5275263" y="614363"/>
            <a:ext cx="2105025" cy="1374775"/>
            <a:chOff x="3323" y="387"/>
            <a:chExt cx="1326" cy="866"/>
          </a:xfrm>
        </p:grpSpPr>
        <p:graphicFrame>
          <p:nvGraphicFramePr>
            <p:cNvPr id="2316" name="Object 268"/>
            <p:cNvGraphicFramePr>
              <a:graphicFrameLocks noChangeAspect="1"/>
            </p:cNvGraphicFramePr>
            <p:nvPr/>
          </p:nvGraphicFramePr>
          <p:xfrm>
            <a:off x="4100" y="387"/>
            <a:ext cx="549" cy="8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6" name="Document" r:id="rId3" imgW="695160" imgH="1095480" progId="ChemWindow.Document">
                    <p:embed/>
                  </p:oleObj>
                </mc:Choice>
                <mc:Fallback>
                  <p:oleObj name="Document" r:id="rId3" imgW="695160" imgH="109548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0" y="387"/>
                          <a:ext cx="549" cy="8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17" name="Line 269"/>
            <p:cNvSpPr>
              <a:spLocks noChangeShapeType="1"/>
            </p:cNvSpPr>
            <p:nvPr/>
          </p:nvSpPr>
          <p:spPr bwMode="auto">
            <a:xfrm>
              <a:off x="3323" y="865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18" name="Freeform 270"/>
            <p:cNvSpPr>
              <a:spLocks/>
            </p:cNvSpPr>
            <p:nvPr/>
          </p:nvSpPr>
          <p:spPr bwMode="auto">
            <a:xfrm>
              <a:off x="3648" y="843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19" name="Group 271"/>
          <p:cNvGrpSpPr>
            <a:grpSpLocks/>
          </p:cNvGrpSpPr>
          <p:nvPr/>
        </p:nvGrpSpPr>
        <p:grpSpPr bwMode="auto">
          <a:xfrm>
            <a:off x="1187450" y="2405063"/>
            <a:ext cx="1281113" cy="1079500"/>
            <a:chOff x="748" y="1515"/>
            <a:chExt cx="807" cy="680"/>
          </a:xfrm>
        </p:grpSpPr>
        <p:sp>
          <p:nvSpPr>
            <p:cNvPr id="2320" name="Rectangle 272"/>
            <p:cNvSpPr>
              <a:spLocks noChangeArrowheads="1"/>
            </p:cNvSpPr>
            <p:nvPr/>
          </p:nvSpPr>
          <p:spPr bwMode="auto">
            <a:xfrm>
              <a:off x="1241" y="1919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2321" name="Line 273"/>
            <p:cNvSpPr>
              <a:spLocks noChangeShapeType="1"/>
            </p:cNvSpPr>
            <p:nvPr/>
          </p:nvSpPr>
          <p:spPr bwMode="auto">
            <a:xfrm>
              <a:off x="1281" y="2046"/>
              <a:ext cx="0" cy="14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22" name="Line 274"/>
            <p:cNvSpPr>
              <a:spLocks noChangeShapeType="1"/>
            </p:cNvSpPr>
            <p:nvPr/>
          </p:nvSpPr>
          <p:spPr bwMode="auto">
            <a:xfrm>
              <a:off x="1281" y="2195"/>
              <a:ext cx="20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23" name="Line 275"/>
            <p:cNvSpPr>
              <a:spLocks noChangeShapeType="1"/>
            </p:cNvSpPr>
            <p:nvPr/>
          </p:nvSpPr>
          <p:spPr bwMode="auto">
            <a:xfrm flipH="1">
              <a:off x="1074" y="2195"/>
              <a:ext cx="20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24" name="Rectangle 276"/>
            <p:cNvSpPr>
              <a:spLocks noChangeArrowheads="1"/>
            </p:cNvSpPr>
            <p:nvPr/>
          </p:nvSpPr>
          <p:spPr bwMode="auto">
            <a:xfrm>
              <a:off x="748" y="1583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2325" name="Rectangle 277"/>
            <p:cNvSpPr>
              <a:spLocks noChangeArrowheads="1"/>
            </p:cNvSpPr>
            <p:nvPr/>
          </p:nvSpPr>
          <p:spPr bwMode="auto">
            <a:xfrm>
              <a:off x="915" y="169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326" name="Rectangle 278"/>
            <p:cNvSpPr>
              <a:spLocks noChangeArrowheads="1"/>
            </p:cNvSpPr>
            <p:nvPr/>
          </p:nvSpPr>
          <p:spPr bwMode="auto">
            <a:xfrm>
              <a:off x="989" y="169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27" name="Rectangle 279"/>
            <p:cNvSpPr>
              <a:spLocks noChangeArrowheads="1"/>
            </p:cNvSpPr>
            <p:nvPr/>
          </p:nvSpPr>
          <p:spPr bwMode="auto">
            <a:xfrm>
              <a:off x="1063" y="1741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2328" name="Rectangle 280"/>
            <p:cNvSpPr>
              <a:spLocks noChangeArrowheads="1"/>
            </p:cNvSpPr>
            <p:nvPr/>
          </p:nvSpPr>
          <p:spPr bwMode="auto">
            <a:xfrm>
              <a:off x="1109" y="159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329" name="Rectangle 281"/>
            <p:cNvSpPr>
              <a:spLocks noChangeArrowheads="1"/>
            </p:cNvSpPr>
            <p:nvPr/>
          </p:nvSpPr>
          <p:spPr bwMode="auto">
            <a:xfrm>
              <a:off x="1183" y="159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30" name="Rectangle 282"/>
            <p:cNvSpPr>
              <a:spLocks noChangeArrowheads="1"/>
            </p:cNvSpPr>
            <p:nvPr/>
          </p:nvSpPr>
          <p:spPr bwMode="auto">
            <a:xfrm>
              <a:off x="1362" y="159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331" name="Rectangle 283"/>
            <p:cNvSpPr>
              <a:spLocks noChangeArrowheads="1"/>
            </p:cNvSpPr>
            <p:nvPr/>
          </p:nvSpPr>
          <p:spPr bwMode="auto">
            <a:xfrm>
              <a:off x="1436" y="159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32" name="Rectangle 284"/>
            <p:cNvSpPr>
              <a:spLocks noChangeArrowheads="1"/>
            </p:cNvSpPr>
            <p:nvPr/>
          </p:nvSpPr>
          <p:spPr bwMode="auto">
            <a:xfrm>
              <a:off x="1511" y="1638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2333" name="Line 285"/>
            <p:cNvSpPr>
              <a:spLocks noChangeShapeType="1"/>
            </p:cNvSpPr>
            <p:nvPr/>
          </p:nvSpPr>
          <p:spPr bwMode="auto">
            <a:xfrm flipV="1">
              <a:off x="1063" y="1699"/>
              <a:ext cx="44" cy="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34" name="Line 286"/>
            <p:cNvSpPr>
              <a:spLocks noChangeShapeType="1"/>
            </p:cNvSpPr>
            <p:nvPr/>
          </p:nvSpPr>
          <p:spPr bwMode="auto">
            <a:xfrm>
              <a:off x="877" y="1679"/>
              <a:ext cx="36" cy="2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35" name="Line 287"/>
            <p:cNvSpPr>
              <a:spLocks noChangeShapeType="1"/>
            </p:cNvSpPr>
            <p:nvPr/>
          </p:nvSpPr>
          <p:spPr bwMode="auto">
            <a:xfrm>
              <a:off x="1258" y="1653"/>
              <a:ext cx="9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36" name="Line 288"/>
            <p:cNvSpPr>
              <a:spLocks noChangeShapeType="1"/>
            </p:cNvSpPr>
            <p:nvPr/>
          </p:nvSpPr>
          <p:spPr bwMode="auto">
            <a:xfrm>
              <a:off x="1157" y="1533"/>
              <a:ext cx="0" cy="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37" name="Line 289"/>
            <p:cNvSpPr>
              <a:spLocks noChangeShapeType="1"/>
            </p:cNvSpPr>
            <p:nvPr/>
          </p:nvSpPr>
          <p:spPr bwMode="auto">
            <a:xfrm>
              <a:off x="1135" y="1554"/>
              <a:ext cx="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38" name="Oval 290"/>
            <p:cNvSpPr>
              <a:spLocks noChangeArrowheads="1"/>
            </p:cNvSpPr>
            <p:nvPr/>
          </p:nvSpPr>
          <p:spPr bwMode="auto">
            <a:xfrm>
              <a:off x="1118" y="1515"/>
              <a:ext cx="78" cy="78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39" name="Group 291"/>
          <p:cNvGrpSpPr>
            <a:grpSpLocks/>
          </p:cNvGrpSpPr>
          <p:nvPr/>
        </p:nvGrpSpPr>
        <p:grpSpPr bwMode="auto">
          <a:xfrm>
            <a:off x="2943225" y="2513013"/>
            <a:ext cx="2000250" cy="971550"/>
            <a:chOff x="1854" y="1583"/>
            <a:chExt cx="1260" cy="612"/>
          </a:xfrm>
        </p:grpSpPr>
        <p:sp>
          <p:nvSpPr>
            <p:cNvPr id="2340" name="Line 292"/>
            <p:cNvSpPr>
              <a:spLocks noChangeShapeType="1"/>
            </p:cNvSpPr>
            <p:nvPr/>
          </p:nvSpPr>
          <p:spPr bwMode="auto">
            <a:xfrm>
              <a:off x="1854" y="1825"/>
              <a:ext cx="41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41" name="Freeform 293"/>
            <p:cNvSpPr>
              <a:spLocks/>
            </p:cNvSpPr>
            <p:nvPr/>
          </p:nvSpPr>
          <p:spPr bwMode="auto">
            <a:xfrm>
              <a:off x="2189" y="1802"/>
              <a:ext cx="78" cy="47"/>
            </a:xfrm>
            <a:custGeom>
              <a:avLst/>
              <a:gdLst>
                <a:gd name="T0" fmla="*/ 155 w 155"/>
                <a:gd name="T1" fmla="*/ 47 h 93"/>
                <a:gd name="T2" fmla="*/ 0 w 155"/>
                <a:gd name="T3" fmla="*/ 93 h 93"/>
                <a:gd name="T4" fmla="*/ 31 w 155"/>
                <a:gd name="T5" fmla="*/ 47 h 93"/>
                <a:gd name="T6" fmla="*/ 0 w 155"/>
                <a:gd name="T7" fmla="*/ 0 h 93"/>
                <a:gd name="T8" fmla="*/ 155 w 155"/>
                <a:gd name="T9" fmla="*/ 47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5" h="93">
                  <a:moveTo>
                    <a:pt x="155" y="47"/>
                  </a:moveTo>
                  <a:lnTo>
                    <a:pt x="0" y="93"/>
                  </a:lnTo>
                  <a:lnTo>
                    <a:pt x="31" y="47"/>
                  </a:lnTo>
                  <a:lnTo>
                    <a:pt x="0" y="0"/>
                  </a:lnTo>
                  <a:lnTo>
                    <a:pt x="155" y="47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42" name="Rectangle 294"/>
            <p:cNvSpPr>
              <a:spLocks noChangeArrowheads="1"/>
            </p:cNvSpPr>
            <p:nvPr/>
          </p:nvSpPr>
          <p:spPr bwMode="auto">
            <a:xfrm>
              <a:off x="2867" y="1919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2343" name="Line 295"/>
            <p:cNvSpPr>
              <a:spLocks noChangeShapeType="1"/>
            </p:cNvSpPr>
            <p:nvPr/>
          </p:nvSpPr>
          <p:spPr bwMode="auto">
            <a:xfrm>
              <a:off x="2907" y="2046"/>
              <a:ext cx="0" cy="14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44" name="Line 296"/>
            <p:cNvSpPr>
              <a:spLocks noChangeShapeType="1"/>
            </p:cNvSpPr>
            <p:nvPr/>
          </p:nvSpPr>
          <p:spPr bwMode="auto">
            <a:xfrm>
              <a:off x="2907" y="2195"/>
              <a:ext cx="20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45" name="Line 297"/>
            <p:cNvSpPr>
              <a:spLocks noChangeShapeType="1"/>
            </p:cNvSpPr>
            <p:nvPr/>
          </p:nvSpPr>
          <p:spPr bwMode="auto">
            <a:xfrm flipH="1">
              <a:off x="2700" y="2195"/>
              <a:ext cx="20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46" name="Rectangle 298"/>
            <p:cNvSpPr>
              <a:spLocks noChangeArrowheads="1"/>
            </p:cNvSpPr>
            <p:nvPr/>
          </p:nvSpPr>
          <p:spPr bwMode="auto">
            <a:xfrm>
              <a:off x="2426" y="1583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2347" name="Rectangle 299"/>
            <p:cNvSpPr>
              <a:spLocks noChangeArrowheads="1"/>
            </p:cNvSpPr>
            <p:nvPr/>
          </p:nvSpPr>
          <p:spPr bwMode="auto">
            <a:xfrm>
              <a:off x="2595" y="169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348" name="Rectangle 300"/>
            <p:cNvSpPr>
              <a:spLocks noChangeArrowheads="1"/>
            </p:cNvSpPr>
            <p:nvPr/>
          </p:nvSpPr>
          <p:spPr bwMode="auto">
            <a:xfrm>
              <a:off x="2696" y="159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349" name="Rectangle 301"/>
            <p:cNvSpPr>
              <a:spLocks noChangeArrowheads="1"/>
            </p:cNvSpPr>
            <p:nvPr/>
          </p:nvSpPr>
          <p:spPr bwMode="auto">
            <a:xfrm>
              <a:off x="2771" y="1592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50" name="Rectangle 302"/>
            <p:cNvSpPr>
              <a:spLocks noChangeArrowheads="1"/>
            </p:cNvSpPr>
            <p:nvPr/>
          </p:nvSpPr>
          <p:spPr bwMode="auto">
            <a:xfrm>
              <a:off x="2845" y="1638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2351" name="Rectangle 303"/>
            <p:cNvSpPr>
              <a:spLocks noChangeArrowheads="1"/>
            </p:cNvSpPr>
            <p:nvPr/>
          </p:nvSpPr>
          <p:spPr bwMode="auto">
            <a:xfrm>
              <a:off x="2583" y="191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352" name="Rectangle 304"/>
            <p:cNvSpPr>
              <a:spLocks noChangeArrowheads="1"/>
            </p:cNvSpPr>
            <p:nvPr/>
          </p:nvSpPr>
          <p:spPr bwMode="auto">
            <a:xfrm>
              <a:off x="2658" y="1910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53" name="Rectangle 305"/>
            <p:cNvSpPr>
              <a:spLocks noChangeArrowheads="1"/>
            </p:cNvSpPr>
            <p:nvPr/>
          </p:nvSpPr>
          <p:spPr bwMode="auto">
            <a:xfrm>
              <a:off x="2732" y="1955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2354" name="Line 306"/>
            <p:cNvSpPr>
              <a:spLocks noChangeShapeType="1"/>
            </p:cNvSpPr>
            <p:nvPr/>
          </p:nvSpPr>
          <p:spPr bwMode="auto">
            <a:xfrm flipV="1">
              <a:off x="2666" y="1699"/>
              <a:ext cx="28" cy="1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5" name="Line 307"/>
            <p:cNvSpPr>
              <a:spLocks noChangeShapeType="1"/>
            </p:cNvSpPr>
            <p:nvPr/>
          </p:nvSpPr>
          <p:spPr bwMode="auto">
            <a:xfrm>
              <a:off x="2541" y="1679"/>
              <a:ext cx="47" cy="2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6" name="Line 308"/>
            <p:cNvSpPr>
              <a:spLocks noChangeShapeType="1"/>
            </p:cNvSpPr>
            <p:nvPr/>
          </p:nvSpPr>
          <p:spPr bwMode="auto">
            <a:xfrm>
              <a:off x="2627" y="1806"/>
              <a:ext cx="0" cy="9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7" name="Line 309"/>
            <p:cNvSpPr>
              <a:spLocks noChangeShapeType="1"/>
            </p:cNvSpPr>
            <p:nvPr/>
          </p:nvSpPr>
          <p:spPr bwMode="auto">
            <a:xfrm>
              <a:off x="2738" y="1749"/>
              <a:ext cx="0" cy="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8" name="Line 310"/>
            <p:cNvSpPr>
              <a:spLocks noChangeShapeType="1"/>
            </p:cNvSpPr>
            <p:nvPr/>
          </p:nvSpPr>
          <p:spPr bwMode="auto">
            <a:xfrm>
              <a:off x="2716" y="1771"/>
              <a:ext cx="4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9" name="Oval 311"/>
            <p:cNvSpPr>
              <a:spLocks noChangeArrowheads="1"/>
            </p:cNvSpPr>
            <p:nvPr/>
          </p:nvSpPr>
          <p:spPr bwMode="auto">
            <a:xfrm>
              <a:off x="2699" y="1732"/>
              <a:ext cx="77" cy="78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60" name="Group 312"/>
          <p:cNvGrpSpPr>
            <a:grpSpLocks/>
          </p:cNvGrpSpPr>
          <p:nvPr/>
        </p:nvGrpSpPr>
        <p:grpSpPr bwMode="auto">
          <a:xfrm>
            <a:off x="5475288" y="2173288"/>
            <a:ext cx="2233612" cy="1311275"/>
            <a:chOff x="3449" y="1369"/>
            <a:chExt cx="1407" cy="826"/>
          </a:xfrm>
        </p:grpSpPr>
        <p:sp>
          <p:nvSpPr>
            <p:cNvPr id="2361" name="Line 313"/>
            <p:cNvSpPr>
              <a:spLocks noChangeShapeType="1"/>
            </p:cNvSpPr>
            <p:nvPr/>
          </p:nvSpPr>
          <p:spPr bwMode="auto">
            <a:xfrm>
              <a:off x="3449" y="1825"/>
              <a:ext cx="41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2" name="Freeform 314"/>
            <p:cNvSpPr>
              <a:spLocks/>
            </p:cNvSpPr>
            <p:nvPr/>
          </p:nvSpPr>
          <p:spPr bwMode="auto">
            <a:xfrm>
              <a:off x="3784" y="1802"/>
              <a:ext cx="78" cy="47"/>
            </a:xfrm>
            <a:custGeom>
              <a:avLst/>
              <a:gdLst>
                <a:gd name="T0" fmla="*/ 154 w 154"/>
                <a:gd name="T1" fmla="*/ 47 h 93"/>
                <a:gd name="T2" fmla="*/ 0 w 154"/>
                <a:gd name="T3" fmla="*/ 93 h 93"/>
                <a:gd name="T4" fmla="*/ 30 w 154"/>
                <a:gd name="T5" fmla="*/ 47 h 93"/>
                <a:gd name="T6" fmla="*/ 0 w 154"/>
                <a:gd name="T7" fmla="*/ 0 h 93"/>
                <a:gd name="T8" fmla="*/ 154 w 154"/>
                <a:gd name="T9" fmla="*/ 47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" h="93">
                  <a:moveTo>
                    <a:pt x="154" y="47"/>
                  </a:moveTo>
                  <a:lnTo>
                    <a:pt x="0" y="93"/>
                  </a:lnTo>
                  <a:lnTo>
                    <a:pt x="30" y="47"/>
                  </a:lnTo>
                  <a:lnTo>
                    <a:pt x="0" y="0"/>
                  </a:lnTo>
                  <a:lnTo>
                    <a:pt x="154" y="47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3" name="Rectangle 315"/>
            <p:cNvSpPr>
              <a:spLocks noChangeArrowheads="1"/>
            </p:cNvSpPr>
            <p:nvPr/>
          </p:nvSpPr>
          <p:spPr bwMode="auto">
            <a:xfrm>
              <a:off x="3521" y="1617"/>
              <a:ext cx="4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-</a:t>
              </a:r>
              <a:endParaRPr lang="ru-RU" altLang="ru-RU"/>
            </a:p>
          </p:txBody>
        </p:sp>
        <p:sp>
          <p:nvSpPr>
            <p:cNvPr id="2364" name="Rectangle 316"/>
            <p:cNvSpPr>
              <a:spLocks noChangeArrowheads="1"/>
            </p:cNvSpPr>
            <p:nvPr/>
          </p:nvSpPr>
          <p:spPr bwMode="auto">
            <a:xfrm>
              <a:off x="3562" y="1617"/>
              <a:ext cx="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 </a:t>
              </a:r>
              <a:endParaRPr lang="ru-RU" altLang="ru-RU"/>
            </a:p>
          </p:txBody>
        </p:sp>
        <p:sp>
          <p:nvSpPr>
            <p:cNvPr id="2365" name="Rectangle 317"/>
            <p:cNvSpPr>
              <a:spLocks noChangeArrowheads="1"/>
            </p:cNvSpPr>
            <p:nvPr/>
          </p:nvSpPr>
          <p:spPr bwMode="auto">
            <a:xfrm>
              <a:off x="3588" y="161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66" name="Line 318"/>
            <p:cNvSpPr>
              <a:spLocks noChangeShapeType="1"/>
            </p:cNvSpPr>
            <p:nvPr/>
          </p:nvSpPr>
          <p:spPr bwMode="auto">
            <a:xfrm>
              <a:off x="3743" y="1610"/>
              <a:ext cx="0" cy="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7" name="Line 319"/>
            <p:cNvSpPr>
              <a:spLocks noChangeShapeType="1"/>
            </p:cNvSpPr>
            <p:nvPr/>
          </p:nvSpPr>
          <p:spPr bwMode="auto">
            <a:xfrm>
              <a:off x="3722" y="1632"/>
              <a:ext cx="4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8" name="Oval 320"/>
            <p:cNvSpPr>
              <a:spLocks noChangeArrowheads="1"/>
            </p:cNvSpPr>
            <p:nvPr/>
          </p:nvSpPr>
          <p:spPr bwMode="auto">
            <a:xfrm>
              <a:off x="3704" y="1593"/>
              <a:ext cx="78" cy="77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9" name="Rectangle 321"/>
            <p:cNvSpPr>
              <a:spLocks noChangeArrowheads="1"/>
            </p:cNvSpPr>
            <p:nvPr/>
          </p:nvSpPr>
          <p:spPr bwMode="auto">
            <a:xfrm>
              <a:off x="4516" y="1919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70" name="Rectangle 322"/>
            <p:cNvSpPr>
              <a:spLocks noChangeArrowheads="1"/>
            </p:cNvSpPr>
            <p:nvPr/>
          </p:nvSpPr>
          <p:spPr bwMode="auto">
            <a:xfrm>
              <a:off x="4606" y="1919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B</a:t>
              </a:r>
              <a:endParaRPr lang="ru-RU" altLang="ru-RU"/>
            </a:p>
          </p:txBody>
        </p:sp>
        <p:sp>
          <p:nvSpPr>
            <p:cNvPr id="2371" name="Line 323"/>
            <p:cNvSpPr>
              <a:spLocks noChangeShapeType="1"/>
            </p:cNvSpPr>
            <p:nvPr/>
          </p:nvSpPr>
          <p:spPr bwMode="auto">
            <a:xfrm>
              <a:off x="4649" y="2046"/>
              <a:ext cx="0" cy="14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72" name="Line 324"/>
            <p:cNvSpPr>
              <a:spLocks noChangeShapeType="1"/>
            </p:cNvSpPr>
            <p:nvPr/>
          </p:nvSpPr>
          <p:spPr bwMode="auto">
            <a:xfrm>
              <a:off x="4649" y="2195"/>
              <a:ext cx="20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73" name="Line 325"/>
            <p:cNvSpPr>
              <a:spLocks noChangeShapeType="1"/>
            </p:cNvSpPr>
            <p:nvPr/>
          </p:nvSpPr>
          <p:spPr bwMode="auto">
            <a:xfrm flipH="1">
              <a:off x="4442" y="2195"/>
              <a:ext cx="20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74" name="Line 326"/>
            <p:cNvSpPr>
              <a:spLocks noChangeShapeType="1"/>
            </p:cNvSpPr>
            <p:nvPr/>
          </p:nvSpPr>
          <p:spPr bwMode="auto">
            <a:xfrm>
              <a:off x="4471" y="1889"/>
              <a:ext cx="0" cy="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75" name="Line 327"/>
            <p:cNvSpPr>
              <a:spLocks noChangeShapeType="1"/>
            </p:cNvSpPr>
            <p:nvPr/>
          </p:nvSpPr>
          <p:spPr bwMode="auto">
            <a:xfrm>
              <a:off x="4449" y="1911"/>
              <a:ext cx="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76" name="Oval 328"/>
            <p:cNvSpPr>
              <a:spLocks noChangeArrowheads="1"/>
            </p:cNvSpPr>
            <p:nvPr/>
          </p:nvSpPr>
          <p:spPr bwMode="auto">
            <a:xfrm>
              <a:off x="4432" y="1872"/>
              <a:ext cx="78" cy="77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77" name="Rectangle 329"/>
            <p:cNvSpPr>
              <a:spLocks noChangeArrowheads="1"/>
            </p:cNvSpPr>
            <p:nvPr/>
          </p:nvSpPr>
          <p:spPr bwMode="auto">
            <a:xfrm>
              <a:off x="4241" y="1539"/>
              <a:ext cx="1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R</a:t>
              </a:r>
              <a:r>
                <a:rPr lang="en-US" altLang="ru-RU" sz="16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2378" name="Rectangle 330"/>
            <p:cNvSpPr>
              <a:spLocks noChangeArrowheads="1"/>
            </p:cNvSpPr>
            <p:nvPr/>
          </p:nvSpPr>
          <p:spPr bwMode="auto">
            <a:xfrm>
              <a:off x="4552" y="1548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379" name="Rectangle 331"/>
            <p:cNvSpPr>
              <a:spLocks noChangeArrowheads="1"/>
            </p:cNvSpPr>
            <p:nvPr/>
          </p:nvSpPr>
          <p:spPr bwMode="auto">
            <a:xfrm>
              <a:off x="4655" y="1369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380" name="Rectangle 332"/>
            <p:cNvSpPr>
              <a:spLocks noChangeArrowheads="1"/>
            </p:cNvSpPr>
            <p:nvPr/>
          </p:nvSpPr>
          <p:spPr bwMode="auto">
            <a:xfrm>
              <a:off x="4730" y="1369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81" name="Rectangle 333"/>
            <p:cNvSpPr>
              <a:spLocks noChangeArrowheads="1"/>
            </p:cNvSpPr>
            <p:nvPr/>
          </p:nvSpPr>
          <p:spPr bwMode="auto">
            <a:xfrm>
              <a:off x="4804" y="1414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2382" name="Rectangle 334"/>
            <p:cNvSpPr>
              <a:spLocks noChangeArrowheads="1"/>
            </p:cNvSpPr>
            <p:nvPr/>
          </p:nvSpPr>
          <p:spPr bwMode="auto">
            <a:xfrm>
              <a:off x="4655" y="172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2383" name="Rectangle 335"/>
            <p:cNvSpPr>
              <a:spLocks noChangeArrowheads="1"/>
            </p:cNvSpPr>
            <p:nvPr/>
          </p:nvSpPr>
          <p:spPr bwMode="auto">
            <a:xfrm>
              <a:off x="4730" y="1727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2384" name="Rectangle 336"/>
            <p:cNvSpPr>
              <a:spLocks noChangeArrowheads="1"/>
            </p:cNvSpPr>
            <p:nvPr/>
          </p:nvSpPr>
          <p:spPr bwMode="auto">
            <a:xfrm>
              <a:off x="4804" y="1772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2385" name="Line 337"/>
            <p:cNvSpPr>
              <a:spLocks noChangeShapeType="1"/>
            </p:cNvSpPr>
            <p:nvPr/>
          </p:nvSpPr>
          <p:spPr bwMode="auto">
            <a:xfrm>
              <a:off x="4370" y="1621"/>
              <a:ext cx="16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86" name="Line 338"/>
            <p:cNvSpPr>
              <a:spLocks noChangeShapeType="1"/>
            </p:cNvSpPr>
            <p:nvPr/>
          </p:nvSpPr>
          <p:spPr bwMode="auto">
            <a:xfrm>
              <a:off x="4370" y="1596"/>
              <a:ext cx="16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87" name="Line 339"/>
            <p:cNvSpPr>
              <a:spLocks noChangeShapeType="1"/>
            </p:cNvSpPr>
            <p:nvPr/>
          </p:nvSpPr>
          <p:spPr bwMode="auto">
            <a:xfrm flipV="1">
              <a:off x="4614" y="1480"/>
              <a:ext cx="44" cy="7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88" name="Line 340"/>
            <p:cNvSpPr>
              <a:spLocks noChangeShapeType="1"/>
            </p:cNvSpPr>
            <p:nvPr/>
          </p:nvSpPr>
          <p:spPr bwMode="auto">
            <a:xfrm>
              <a:off x="4611" y="1655"/>
              <a:ext cx="44" cy="7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389" name="Rectangle 341"/>
          <p:cNvSpPr>
            <a:spLocks noChangeArrowheads="1"/>
          </p:cNvSpPr>
          <p:nvPr/>
        </p:nvSpPr>
        <p:spPr bwMode="auto">
          <a:xfrm>
            <a:off x="2068513" y="3763963"/>
            <a:ext cx="5024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400" b="1"/>
              <a:t>Алкилирование углеводородов</a:t>
            </a:r>
          </a:p>
        </p:txBody>
      </p:sp>
      <p:graphicFrame>
        <p:nvGraphicFramePr>
          <p:cNvPr id="2390" name="Object 342"/>
          <p:cNvGraphicFramePr>
            <a:graphicFrameLocks noChangeAspect="1"/>
          </p:cNvGraphicFramePr>
          <p:nvPr/>
        </p:nvGraphicFramePr>
        <p:xfrm>
          <a:off x="2051050" y="4391025"/>
          <a:ext cx="3765550" cy="191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Document" r:id="rId5" imgW="3067200" imgH="1562040" progId="ChemWindow.Document">
                  <p:embed/>
                </p:oleObj>
              </mc:Choice>
              <mc:Fallback>
                <p:oleObj name="Document" r:id="rId5" imgW="3067200" imgH="1562040" progId="ChemWindow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391025"/>
                        <a:ext cx="3765550" cy="191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91" name="Group 343"/>
          <p:cNvGrpSpPr>
            <a:grpSpLocks/>
          </p:cNvGrpSpPr>
          <p:nvPr/>
        </p:nvGrpSpPr>
        <p:grpSpPr bwMode="auto">
          <a:xfrm>
            <a:off x="7092950" y="4508500"/>
            <a:ext cx="863600" cy="1728788"/>
            <a:chOff x="4468" y="2840"/>
            <a:chExt cx="544" cy="1089"/>
          </a:xfrm>
        </p:grpSpPr>
        <p:graphicFrame>
          <p:nvGraphicFramePr>
            <p:cNvPr id="2392" name="Object 344"/>
            <p:cNvGraphicFramePr>
              <a:graphicFrameLocks noChangeAspect="1"/>
            </p:cNvGraphicFramePr>
            <p:nvPr/>
          </p:nvGraphicFramePr>
          <p:xfrm>
            <a:off x="4468" y="2840"/>
            <a:ext cx="544" cy="4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8" name="Document" r:id="rId7" imgW="571680" imgH="447840" progId="ChemWindow.Document">
                    <p:embed/>
                  </p:oleObj>
                </mc:Choice>
                <mc:Fallback>
                  <p:oleObj name="Document" r:id="rId7" imgW="571680" imgH="44784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8" y="2840"/>
                          <a:ext cx="544" cy="4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93" name="Object 345"/>
            <p:cNvGraphicFramePr>
              <a:graphicFrameLocks noChangeAspect="1"/>
            </p:cNvGraphicFramePr>
            <p:nvPr/>
          </p:nvGraphicFramePr>
          <p:xfrm>
            <a:off x="4612" y="3475"/>
            <a:ext cx="400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9" name="Document" r:id="rId9" imgW="495360" imgH="561960" progId="ChemWindow.Document">
                    <p:embed/>
                  </p:oleObj>
                </mc:Choice>
                <mc:Fallback>
                  <p:oleObj name="Document" r:id="rId9" imgW="495360" imgH="56196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12" y="3475"/>
                          <a:ext cx="400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54550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7" name="Group 11"/>
          <p:cNvGrpSpPr>
            <a:grpSpLocks/>
          </p:cNvGrpSpPr>
          <p:nvPr/>
        </p:nvGrpSpPr>
        <p:grpSpPr bwMode="auto">
          <a:xfrm>
            <a:off x="2784475" y="182563"/>
            <a:ext cx="3516313" cy="798512"/>
            <a:chOff x="1754" y="115"/>
            <a:chExt cx="2215" cy="503"/>
          </a:xfrm>
        </p:grpSpPr>
        <p:sp>
          <p:nvSpPr>
            <p:cNvPr id="9228" name="Text Box 12"/>
            <p:cNvSpPr txBox="1">
              <a:spLocks noChangeArrowheads="1"/>
            </p:cNvSpPr>
            <p:nvPr/>
          </p:nvSpPr>
          <p:spPr bwMode="auto">
            <a:xfrm>
              <a:off x="1833" y="426"/>
              <a:ext cx="20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Электрофильное присоединение (Еа)</a:t>
              </a:r>
            </a:p>
          </p:txBody>
        </p:sp>
        <p:sp>
          <p:nvSpPr>
            <p:cNvPr id="9229" name="Text Box 13"/>
            <p:cNvSpPr txBox="1">
              <a:spLocks noChangeArrowheads="1"/>
            </p:cNvSpPr>
            <p:nvPr/>
          </p:nvSpPr>
          <p:spPr bwMode="auto">
            <a:xfrm>
              <a:off x="1754" y="115"/>
              <a:ext cx="22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А. Алкилирование олефинов</a:t>
              </a:r>
            </a:p>
          </p:txBody>
        </p:sp>
      </p:grp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1255713" y="1573213"/>
            <a:ext cx="1055687" cy="1171575"/>
            <a:chOff x="791" y="991"/>
            <a:chExt cx="665" cy="738"/>
          </a:xfrm>
        </p:grpSpPr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>
              <a:off x="996" y="1483"/>
              <a:ext cx="4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Oval 16"/>
            <p:cNvSpPr>
              <a:spLocks noChangeArrowheads="1"/>
            </p:cNvSpPr>
            <p:nvPr/>
          </p:nvSpPr>
          <p:spPr bwMode="auto">
            <a:xfrm>
              <a:off x="979" y="1445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1058" y="1464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>
              <a:off x="897" y="1729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>
              <a:off x="1096" y="1729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6" name="Line 20"/>
            <p:cNvSpPr>
              <a:spLocks noChangeShapeType="1"/>
            </p:cNvSpPr>
            <p:nvPr/>
          </p:nvSpPr>
          <p:spPr bwMode="auto">
            <a:xfrm flipV="1">
              <a:off x="1096" y="1585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903" y="1201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975" y="1201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239" name="Rectangle 23"/>
            <p:cNvSpPr>
              <a:spLocks noChangeArrowheads="1"/>
            </p:cNvSpPr>
            <p:nvPr/>
          </p:nvSpPr>
          <p:spPr bwMode="auto">
            <a:xfrm>
              <a:off x="1066" y="1245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9240" name="Rectangle 24"/>
            <p:cNvSpPr>
              <a:spLocks noChangeArrowheads="1"/>
            </p:cNvSpPr>
            <p:nvPr/>
          </p:nvSpPr>
          <p:spPr bwMode="auto">
            <a:xfrm>
              <a:off x="1150" y="1087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1221" y="1087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1367" y="1186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1438" y="1186"/>
              <a:ext cx="1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9244" name="Rectangle 28"/>
            <p:cNvSpPr>
              <a:spLocks noChangeArrowheads="1"/>
            </p:cNvSpPr>
            <p:nvPr/>
          </p:nvSpPr>
          <p:spPr bwMode="auto">
            <a:xfrm>
              <a:off x="791" y="1102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245" name="Line 29"/>
            <p:cNvSpPr>
              <a:spLocks noChangeShapeType="1"/>
            </p:cNvSpPr>
            <p:nvPr/>
          </p:nvSpPr>
          <p:spPr bwMode="auto">
            <a:xfrm flipV="1">
              <a:off x="1046" y="1186"/>
              <a:ext cx="98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6" name="Line 30"/>
            <p:cNvSpPr>
              <a:spLocks noChangeShapeType="1"/>
            </p:cNvSpPr>
            <p:nvPr/>
          </p:nvSpPr>
          <p:spPr bwMode="auto">
            <a:xfrm>
              <a:off x="1293" y="1184"/>
              <a:ext cx="60" cy="3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7" name="Line 31"/>
            <p:cNvSpPr>
              <a:spLocks noChangeShapeType="1"/>
            </p:cNvSpPr>
            <p:nvPr/>
          </p:nvSpPr>
          <p:spPr bwMode="auto">
            <a:xfrm flipH="1" flipV="1">
              <a:off x="859" y="1182"/>
              <a:ext cx="43" cy="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8" name="Freeform 32"/>
            <p:cNvSpPr>
              <a:spLocks/>
            </p:cNvSpPr>
            <p:nvPr/>
          </p:nvSpPr>
          <p:spPr bwMode="auto">
            <a:xfrm>
              <a:off x="1180" y="1275"/>
              <a:ext cx="87" cy="169"/>
            </a:xfrm>
            <a:custGeom>
              <a:avLst/>
              <a:gdLst>
                <a:gd name="T0" fmla="*/ 36 w 116"/>
                <a:gd name="T1" fmla="*/ 224 h 227"/>
                <a:gd name="T2" fmla="*/ 46 w 116"/>
                <a:gd name="T3" fmla="*/ 218 h 227"/>
                <a:gd name="T4" fmla="*/ 53 w 116"/>
                <a:gd name="T5" fmla="*/ 214 h 227"/>
                <a:gd name="T6" fmla="*/ 61 w 116"/>
                <a:gd name="T7" fmla="*/ 208 h 227"/>
                <a:gd name="T8" fmla="*/ 67 w 116"/>
                <a:gd name="T9" fmla="*/ 203 h 227"/>
                <a:gd name="T10" fmla="*/ 75 w 116"/>
                <a:gd name="T11" fmla="*/ 197 h 227"/>
                <a:gd name="T12" fmla="*/ 79 w 116"/>
                <a:gd name="T13" fmla="*/ 193 h 227"/>
                <a:gd name="T14" fmla="*/ 86 w 116"/>
                <a:gd name="T15" fmla="*/ 186 h 227"/>
                <a:gd name="T16" fmla="*/ 90 w 116"/>
                <a:gd name="T17" fmla="*/ 181 h 227"/>
                <a:gd name="T18" fmla="*/ 96 w 116"/>
                <a:gd name="T19" fmla="*/ 175 h 227"/>
                <a:gd name="T20" fmla="*/ 99 w 116"/>
                <a:gd name="T21" fmla="*/ 170 h 227"/>
                <a:gd name="T22" fmla="*/ 103 w 116"/>
                <a:gd name="T23" fmla="*/ 163 h 227"/>
                <a:gd name="T24" fmla="*/ 106 w 116"/>
                <a:gd name="T25" fmla="*/ 158 h 227"/>
                <a:gd name="T26" fmla="*/ 109 w 116"/>
                <a:gd name="T27" fmla="*/ 151 h 227"/>
                <a:gd name="T28" fmla="*/ 111 w 116"/>
                <a:gd name="T29" fmla="*/ 146 h 227"/>
                <a:gd name="T30" fmla="*/ 113 w 116"/>
                <a:gd name="T31" fmla="*/ 139 h 227"/>
                <a:gd name="T32" fmla="*/ 115 w 116"/>
                <a:gd name="T33" fmla="*/ 134 h 227"/>
                <a:gd name="T34" fmla="*/ 116 w 116"/>
                <a:gd name="T35" fmla="*/ 127 h 227"/>
                <a:gd name="T36" fmla="*/ 116 w 116"/>
                <a:gd name="T37" fmla="*/ 122 h 227"/>
                <a:gd name="T38" fmla="*/ 116 w 116"/>
                <a:gd name="T39" fmla="*/ 115 h 227"/>
                <a:gd name="T40" fmla="*/ 116 w 116"/>
                <a:gd name="T41" fmla="*/ 110 h 227"/>
                <a:gd name="T42" fmla="*/ 115 w 116"/>
                <a:gd name="T43" fmla="*/ 103 h 227"/>
                <a:gd name="T44" fmla="*/ 114 w 116"/>
                <a:gd name="T45" fmla="*/ 98 h 227"/>
                <a:gd name="T46" fmla="*/ 112 w 116"/>
                <a:gd name="T47" fmla="*/ 91 h 227"/>
                <a:gd name="T48" fmla="*/ 110 w 116"/>
                <a:gd name="T49" fmla="*/ 86 h 227"/>
                <a:gd name="T50" fmla="*/ 107 w 116"/>
                <a:gd name="T51" fmla="*/ 79 h 227"/>
                <a:gd name="T52" fmla="*/ 105 w 116"/>
                <a:gd name="T53" fmla="*/ 75 h 227"/>
                <a:gd name="T54" fmla="*/ 101 w 116"/>
                <a:gd name="T55" fmla="*/ 68 h 227"/>
                <a:gd name="T56" fmla="*/ 98 w 116"/>
                <a:gd name="T57" fmla="*/ 64 h 227"/>
                <a:gd name="T58" fmla="*/ 93 w 116"/>
                <a:gd name="T59" fmla="*/ 57 h 227"/>
                <a:gd name="T60" fmla="*/ 89 w 116"/>
                <a:gd name="T61" fmla="*/ 53 h 227"/>
                <a:gd name="T62" fmla="*/ 83 w 116"/>
                <a:gd name="T63" fmla="*/ 47 h 227"/>
                <a:gd name="T64" fmla="*/ 78 w 116"/>
                <a:gd name="T65" fmla="*/ 43 h 227"/>
                <a:gd name="T66" fmla="*/ 71 w 116"/>
                <a:gd name="T67" fmla="*/ 37 h 227"/>
                <a:gd name="T68" fmla="*/ 66 w 116"/>
                <a:gd name="T69" fmla="*/ 33 h 227"/>
                <a:gd name="T70" fmla="*/ 58 w 116"/>
                <a:gd name="T71" fmla="*/ 27 h 227"/>
                <a:gd name="T72" fmla="*/ 52 w 116"/>
                <a:gd name="T73" fmla="*/ 23 h 227"/>
                <a:gd name="T74" fmla="*/ 42 w 116"/>
                <a:gd name="T75" fmla="*/ 18 h 227"/>
                <a:gd name="T76" fmla="*/ 36 w 116"/>
                <a:gd name="T77" fmla="*/ 15 h 227"/>
                <a:gd name="T78" fmla="*/ 26 w 116"/>
                <a:gd name="T79" fmla="*/ 10 h 227"/>
                <a:gd name="T80" fmla="*/ 18 w 116"/>
                <a:gd name="T81" fmla="*/ 7 h 227"/>
                <a:gd name="T82" fmla="*/ 7 w 116"/>
                <a:gd name="T83" fmla="*/ 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6" h="227">
                  <a:moveTo>
                    <a:pt x="30" y="227"/>
                  </a:moveTo>
                  <a:lnTo>
                    <a:pt x="35" y="224"/>
                  </a:lnTo>
                  <a:lnTo>
                    <a:pt x="36" y="224"/>
                  </a:lnTo>
                  <a:lnTo>
                    <a:pt x="41" y="221"/>
                  </a:lnTo>
                  <a:lnTo>
                    <a:pt x="42" y="220"/>
                  </a:lnTo>
                  <a:lnTo>
                    <a:pt x="46" y="218"/>
                  </a:lnTo>
                  <a:lnTo>
                    <a:pt x="47" y="217"/>
                  </a:lnTo>
                  <a:lnTo>
                    <a:pt x="52" y="214"/>
                  </a:lnTo>
                  <a:lnTo>
                    <a:pt x="53" y="214"/>
                  </a:lnTo>
                  <a:lnTo>
                    <a:pt x="57" y="211"/>
                  </a:lnTo>
                  <a:lnTo>
                    <a:pt x="58" y="210"/>
                  </a:lnTo>
                  <a:lnTo>
                    <a:pt x="61" y="208"/>
                  </a:lnTo>
                  <a:lnTo>
                    <a:pt x="62" y="207"/>
                  </a:lnTo>
                  <a:lnTo>
                    <a:pt x="66" y="204"/>
                  </a:lnTo>
                  <a:lnTo>
                    <a:pt x="67" y="203"/>
                  </a:lnTo>
                  <a:lnTo>
                    <a:pt x="70" y="201"/>
                  </a:lnTo>
                  <a:lnTo>
                    <a:pt x="71" y="200"/>
                  </a:lnTo>
                  <a:lnTo>
                    <a:pt x="75" y="197"/>
                  </a:lnTo>
                  <a:lnTo>
                    <a:pt x="75" y="196"/>
                  </a:lnTo>
                  <a:lnTo>
                    <a:pt x="79" y="193"/>
                  </a:lnTo>
                  <a:lnTo>
                    <a:pt x="79" y="193"/>
                  </a:lnTo>
                  <a:lnTo>
                    <a:pt x="82" y="190"/>
                  </a:lnTo>
                  <a:lnTo>
                    <a:pt x="83" y="189"/>
                  </a:lnTo>
                  <a:lnTo>
                    <a:pt x="86" y="186"/>
                  </a:lnTo>
                  <a:lnTo>
                    <a:pt x="87" y="185"/>
                  </a:lnTo>
                  <a:lnTo>
                    <a:pt x="89" y="182"/>
                  </a:lnTo>
                  <a:lnTo>
                    <a:pt x="90" y="181"/>
                  </a:lnTo>
                  <a:lnTo>
                    <a:pt x="93" y="178"/>
                  </a:lnTo>
                  <a:lnTo>
                    <a:pt x="93" y="178"/>
                  </a:lnTo>
                  <a:lnTo>
                    <a:pt x="96" y="175"/>
                  </a:lnTo>
                  <a:lnTo>
                    <a:pt x="96" y="174"/>
                  </a:lnTo>
                  <a:lnTo>
                    <a:pt x="98" y="171"/>
                  </a:lnTo>
                  <a:lnTo>
                    <a:pt x="99" y="170"/>
                  </a:lnTo>
                  <a:lnTo>
                    <a:pt x="101" y="167"/>
                  </a:lnTo>
                  <a:lnTo>
                    <a:pt x="102" y="166"/>
                  </a:lnTo>
                  <a:lnTo>
                    <a:pt x="103" y="163"/>
                  </a:lnTo>
                  <a:lnTo>
                    <a:pt x="104" y="162"/>
                  </a:lnTo>
                  <a:lnTo>
                    <a:pt x="106" y="159"/>
                  </a:lnTo>
                  <a:lnTo>
                    <a:pt x="106" y="158"/>
                  </a:lnTo>
                  <a:lnTo>
                    <a:pt x="108" y="155"/>
                  </a:lnTo>
                  <a:lnTo>
                    <a:pt x="108" y="154"/>
                  </a:lnTo>
                  <a:lnTo>
                    <a:pt x="109" y="151"/>
                  </a:lnTo>
                  <a:lnTo>
                    <a:pt x="110" y="150"/>
                  </a:lnTo>
                  <a:lnTo>
                    <a:pt x="111" y="147"/>
                  </a:lnTo>
                  <a:lnTo>
                    <a:pt x="111" y="146"/>
                  </a:lnTo>
                  <a:lnTo>
                    <a:pt x="112" y="143"/>
                  </a:lnTo>
                  <a:lnTo>
                    <a:pt x="113" y="142"/>
                  </a:lnTo>
                  <a:lnTo>
                    <a:pt x="113" y="139"/>
                  </a:lnTo>
                  <a:lnTo>
                    <a:pt x="114" y="138"/>
                  </a:lnTo>
                  <a:lnTo>
                    <a:pt x="114" y="135"/>
                  </a:lnTo>
                  <a:lnTo>
                    <a:pt x="115" y="134"/>
                  </a:lnTo>
                  <a:lnTo>
                    <a:pt x="115" y="131"/>
                  </a:lnTo>
                  <a:lnTo>
                    <a:pt x="115" y="130"/>
                  </a:lnTo>
                  <a:lnTo>
                    <a:pt x="116" y="127"/>
                  </a:lnTo>
                  <a:lnTo>
                    <a:pt x="116" y="126"/>
                  </a:lnTo>
                  <a:lnTo>
                    <a:pt x="116" y="123"/>
                  </a:lnTo>
                  <a:lnTo>
                    <a:pt x="116" y="122"/>
                  </a:lnTo>
                  <a:lnTo>
                    <a:pt x="116" y="119"/>
                  </a:lnTo>
                  <a:lnTo>
                    <a:pt x="116" y="118"/>
                  </a:lnTo>
                  <a:lnTo>
                    <a:pt x="116" y="115"/>
                  </a:lnTo>
                  <a:lnTo>
                    <a:pt x="116" y="114"/>
                  </a:lnTo>
                  <a:lnTo>
                    <a:pt x="116" y="111"/>
                  </a:lnTo>
                  <a:lnTo>
                    <a:pt x="116" y="110"/>
                  </a:lnTo>
                  <a:lnTo>
                    <a:pt x="116" y="107"/>
                  </a:lnTo>
                  <a:lnTo>
                    <a:pt x="116" y="106"/>
                  </a:lnTo>
                  <a:lnTo>
                    <a:pt x="115" y="103"/>
                  </a:lnTo>
                  <a:lnTo>
                    <a:pt x="115" y="102"/>
                  </a:lnTo>
                  <a:lnTo>
                    <a:pt x="114" y="99"/>
                  </a:lnTo>
                  <a:lnTo>
                    <a:pt x="114" y="98"/>
                  </a:lnTo>
                  <a:lnTo>
                    <a:pt x="113" y="95"/>
                  </a:lnTo>
                  <a:lnTo>
                    <a:pt x="113" y="94"/>
                  </a:lnTo>
                  <a:lnTo>
                    <a:pt x="112" y="91"/>
                  </a:lnTo>
                  <a:lnTo>
                    <a:pt x="112" y="90"/>
                  </a:lnTo>
                  <a:lnTo>
                    <a:pt x="111" y="87"/>
                  </a:lnTo>
                  <a:lnTo>
                    <a:pt x="110" y="86"/>
                  </a:lnTo>
                  <a:lnTo>
                    <a:pt x="109" y="83"/>
                  </a:lnTo>
                  <a:lnTo>
                    <a:pt x="109" y="83"/>
                  </a:lnTo>
                  <a:lnTo>
                    <a:pt x="107" y="79"/>
                  </a:lnTo>
                  <a:lnTo>
                    <a:pt x="107" y="79"/>
                  </a:lnTo>
                  <a:lnTo>
                    <a:pt x="105" y="76"/>
                  </a:lnTo>
                  <a:lnTo>
                    <a:pt x="105" y="75"/>
                  </a:lnTo>
                  <a:lnTo>
                    <a:pt x="103" y="72"/>
                  </a:lnTo>
                  <a:lnTo>
                    <a:pt x="103" y="71"/>
                  </a:lnTo>
                  <a:lnTo>
                    <a:pt x="101" y="68"/>
                  </a:lnTo>
                  <a:lnTo>
                    <a:pt x="100" y="67"/>
                  </a:lnTo>
                  <a:lnTo>
                    <a:pt x="98" y="64"/>
                  </a:lnTo>
                  <a:lnTo>
                    <a:pt x="98" y="64"/>
                  </a:lnTo>
                  <a:lnTo>
                    <a:pt x="96" y="61"/>
                  </a:lnTo>
                  <a:lnTo>
                    <a:pt x="95" y="60"/>
                  </a:lnTo>
                  <a:lnTo>
                    <a:pt x="93" y="57"/>
                  </a:lnTo>
                  <a:lnTo>
                    <a:pt x="92" y="56"/>
                  </a:lnTo>
                  <a:lnTo>
                    <a:pt x="89" y="54"/>
                  </a:lnTo>
                  <a:lnTo>
                    <a:pt x="89" y="53"/>
                  </a:lnTo>
                  <a:lnTo>
                    <a:pt x="86" y="50"/>
                  </a:lnTo>
                  <a:lnTo>
                    <a:pt x="85" y="49"/>
                  </a:lnTo>
                  <a:lnTo>
                    <a:pt x="83" y="47"/>
                  </a:lnTo>
                  <a:lnTo>
                    <a:pt x="82" y="46"/>
                  </a:lnTo>
                  <a:lnTo>
                    <a:pt x="79" y="43"/>
                  </a:lnTo>
                  <a:lnTo>
                    <a:pt x="78" y="43"/>
                  </a:lnTo>
                  <a:lnTo>
                    <a:pt x="75" y="40"/>
                  </a:lnTo>
                  <a:lnTo>
                    <a:pt x="74" y="39"/>
                  </a:lnTo>
                  <a:lnTo>
                    <a:pt x="71" y="37"/>
                  </a:lnTo>
                  <a:lnTo>
                    <a:pt x="70" y="36"/>
                  </a:lnTo>
                  <a:lnTo>
                    <a:pt x="67" y="33"/>
                  </a:lnTo>
                  <a:lnTo>
                    <a:pt x="66" y="33"/>
                  </a:lnTo>
                  <a:lnTo>
                    <a:pt x="62" y="30"/>
                  </a:lnTo>
                  <a:lnTo>
                    <a:pt x="61" y="30"/>
                  </a:lnTo>
                  <a:lnTo>
                    <a:pt x="58" y="27"/>
                  </a:lnTo>
                  <a:lnTo>
                    <a:pt x="57" y="26"/>
                  </a:lnTo>
                  <a:lnTo>
                    <a:pt x="53" y="24"/>
                  </a:lnTo>
                  <a:lnTo>
                    <a:pt x="52" y="23"/>
                  </a:lnTo>
                  <a:lnTo>
                    <a:pt x="48" y="21"/>
                  </a:lnTo>
                  <a:lnTo>
                    <a:pt x="47" y="21"/>
                  </a:lnTo>
                  <a:lnTo>
                    <a:pt x="42" y="18"/>
                  </a:lnTo>
                  <a:lnTo>
                    <a:pt x="41" y="18"/>
                  </a:lnTo>
                  <a:lnTo>
                    <a:pt x="37" y="15"/>
                  </a:lnTo>
                  <a:lnTo>
                    <a:pt x="36" y="15"/>
                  </a:lnTo>
                  <a:lnTo>
                    <a:pt x="31" y="13"/>
                  </a:lnTo>
                  <a:lnTo>
                    <a:pt x="30" y="12"/>
                  </a:lnTo>
                  <a:lnTo>
                    <a:pt x="26" y="10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18" y="7"/>
                  </a:lnTo>
                  <a:lnTo>
                    <a:pt x="14" y="5"/>
                  </a:lnTo>
                  <a:lnTo>
                    <a:pt x="12" y="5"/>
                  </a:lnTo>
                  <a:lnTo>
                    <a:pt x="7" y="3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9" name="Freeform 33"/>
            <p:cNvSpPr>
              <a:spLocks/>
            </p:cNvSpPr>
            <p:nvPr/>
          </p:nvSpPr>
          <p:spPr bwMode="auto">
            <a:xfrm>
              <a:off x="1127" y="1256"/>
              <a:ext cx="77" cy="38"/>
            </a:xfrm>
            <a:custGeom>
              <a:avLst/>
              <a:gdLst>
                <a:gd name="T0" fmla="*/ 0 w 153"/>
                <a:gd name="T1" fmla="*/ 0 h 76"/>
                <a:gd name="T2" fmla="*/ 153 w 153"/>
                <a:gd name="T3" fmla="*/ 18 h 76"/>
                <a:gd name="T4" fmla="*/ 107 w 153"/>
                <a:gd name="T5" fmla="*/ 38 h 76"/>
                <a:gd name="T6" fmla="*/ 114 w 153"/>
                <a:gd name="T7" fmla="*/ 76 h 76"/>
                <a:gd name="T8" fmla="*/ 0 w 153"/>
                <a:gd name="T9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" h="76">
                  <a:moveTo>
                    <a:pt x="0" y="0"/>
                  </a:moveTo>
                  <a:lnTo>
                    <a:pt x="153" y="18"/>
                  </a:lnTo>
                  <a:lnTo>
                    <a:pt x="107" y="38"/>
                  </a:lnTo>
                  <a:lnTo>
                    <a:pt x="114" y="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0" name="Line 34"/>
            <p:cNvSpPr>
              <a:spLocks noChangeShapeType="1"/>
            </p:cNvSpPr>
            <p:nvPr/>
          </p:nvSpPr>
          <p:spPr bwMode="auto">
            <a:xfrm>
              <a:off x="1195" y="1007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51" name="Line 35"/>
            <p:cNvSpPr>
              <a:spLocks noChangeShapeType="1"/>
            </p:cNvSpPr>
            <p:nvPr/>
          </p:nvSpPr>
          <p:spPr bwMode="auto">
            <a:xfrm>
              <a:off x="1175" y="1028"/>
              <a:ext cx="4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52" name="Oval 36"/>
            <p:cNvSpPr>
              <a:spLocks noChangeArrowheads="1"/>
            </p:cNvSpPr>
            <p:nvPr/>
          </p:nvSpPr>
          <p:spPr bwMode="auto">
            <a:xfrm>
              <a:off x="1158" y="991"/>
              <a:ext cx="75" cy="74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53" name="Group 37"/>
          <p:cNvGrpSpPr>
            <a:grpSpLocks/>
          </p:cNvGrpSpPr>
          <p:nvPr/>
        </p:nvGrpSpPr>
        <p:grpSpPr bwMode="auto">
          <a:xfrm>
            <a:off x="2746375" y="1866900"/>
            <a:ext cx="1055688" cy="546100"/>
            <a:chOff x="1730" y="1176"/>
            <a:chExt cx="665" cy="344"/>
          </a:xfrm>
        </p:grpSpPr>
        <p:sp>
          <p:nvSpPr>
            <p:cNvPr id="9254" name="Line 38"/>
            <p:cNvSpPr>
              <a:spLocks noChangeShapeType="1"/>
            </p:cNvSpPr>
            <p:nvPr/>
          </p:nvSpPr>
          <p:spPr bwMode="auto">
            <a:xfrm>
              <a:off x="1918" y="1498"/>
              <a:ext cx="39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55" name="Freeform 39"/>
            <p:cNvSpPr>
              <a:spLocks/>
            </p:cNvSpPr>
            <p:nvPr/>
          </p:nvSpPr>
          <p:spPr bwMode="auto">
            <a:xfrm>
              <a:off x="2241" y="1475"/>
              <a:ext cx="74" cy="45"/>
            </a:xfrm>
            <a:custGeom>
              <a:avLst/>
              <a:gdLst>
                <a:gd name="T0" fmla="*/ 149 w 149"/>
                <a:gd name="T1" fmla="*/ 45 h 90"/>
                <a:gd name="T2" fmla="*/ 0 w 149"/>
                <a:gd name="T3" fmla="*/ 90 h 90"/>
                <a:gd name="T4" fmla="*/ 30 w 149"/>
                <a:gd name="T5" fmla="*/ 45 h 90"/>
                <a:gd name="T6" fmla="*/ 0 w 149"/>
                <a:gd name="T7" fmla="*/ 0 h 90"/>
                <a:gd name="T8" fmla="*/ 149 w 149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90">
                  <a:moveTo>
                    <a:pt x="149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49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6" name="Rectangle 40"/>
            <p:cNvSpPr>
              <a:spLocks noChangeArrowheads="1"/>
            </p:cNvSpPr>
            <p:nvPr/>
          </p:nvSpPr>
          <p:spPr bwMode="auto">
            <a:xfrm>
              <a:off x="1857" y="129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257" name="Rectangle 41"/>
            <p:cNvSpPr>
              <a:spLocks noChangeArrowheads="1"/>
            </p:cNvSpPr>
            <p:nvPr/>
          </p:nvSpPr>
          <p:spPr bwMode="auto">
            <a:xfrm>
              <a:off x="1929" y="1290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258" name="Rectangle 42"/>
            <p:cNvSpPr>
              <a:spLocks noChangeArrowheads="1"/>
            </p:cNvSpPr>
            <p:nvPr/>
          </p:nvSpPr>
          <p:spPr bwMode="auto">
            <a:xfrm>
              <a:off x="2089" y="1176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2160" y="1176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2306" y="1275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2377" y="1275"/>
              <a:ext cx="1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1730" y="1191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263" name="Line 47"/>
            <p:cNvSpPr>
              <a:spLocks noChangeShapeType="1"/>
            </p:cNvSpPr>
            <p:nvPr/>
          </p:nvSpPr>
          <p:spPr bwMode="auto">
            <a:xfrm flipV="1">
              <a:off x="2007" y="1289"/>
              <a:ext cx="83" cy="4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64" name="Line 48"/>
            <p:cNvSpPr>
              <a:spLocks noChangeShapeType="1"/>
            </p:cNvSpPr>
            <p:nvPr/>
          </p:nvSpPr>
          <p:spPr bwMode="auto">
            <a:xfrm flipV="1">
              <a:off x="1993" y="1261"/>
              <a:ext cx="83" cy="4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65" name="Line 49"/>
            <p:cNvSpPr>
              <a:spLocks noChangeShapeType="1"/>
            </p:cNvSpPr>
            <p:nvPr/>
          </p:nvSpPr>
          <p:spPr bwMode="auto">
            <a:xfrm>
              <a:off x="2232" y="1273"/>
              <a:ext cx="60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66" name="Line 50"/>
            <p:cNvSpPr>
              <a:spLocks noChangeShapeType="1"/>
            </p:cNvSpPr>
            <p:nvPr/>
          </p:nvSpPr>
          <p:spPr bwMode="auto">
            <a:xfrm flipH="1" flipV="1">
              <a:off x="1798" y="1271"/>
              <a:ext cx="52" cy="3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67" name="Group 51"/>
          <p:cNvGrpSpPr>
            <a:grpSpLocks/>
          </p:cNvGrpSpPr>
          <p:nvPr/>
        </p:nvGrpSpPr>
        <p:grpSpPr bwMode="auto">
          <a:xfrm>
            <a:off x="4283075" y="1063625"/>
            <a:ext cx="1208088" cy="1681163"/>
            <a:chOff x="2698" y="670"/>
            <a:chExt cx="761" cy="1059"/>
          </a:xfrm>
        </p:grpSpPr>
        <p:sp>
          <p:nvSpPr>
            <p:cNvPr id="9268" name="Line 52"/>
            <p:cNvSpPr>
              <a:spLocks noChangeShapeType="1"/>
            </p:cNvSpPr>
            <p:nvPr/>
          </p:nvSpPr>
          <p:spPr bwMode="auto">
            <a:xfrm>
              <a:off x="2926" y="1483"/>
              <a:ext cx="4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69" name="Oval 53"/>
            <p:cNvSpPr>
              <a:spLocks noChangeArrowheads="1"/>
            </p:cNvSpPr>
            <p:nvPr/>
          </p:nvSpPr>
          <p:spPr bwMode="auto">
            <a:xfrm>
              <a:off x="2909" y="1445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70" name="Rectangle 54"/>
            <p:cNvSpPr>
              <a:spLocks noChangeArrowheads="1"/>
            </p:cNvSpPr>
            <p:nvPr/>
          </p:nvSpPr>
          <p:spPr bwMode="auto">
            <a:xfrm>
              <a:off x="2988" y="1464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9271" name="Line 55"/>
            <p:cNvSpPr>
              <a:spLocks noChangeShapeType="1"/>
            </p:cNvSpPr>
            <p:nvPr/>
          </p:nvSpPr>
          <p:spPr bwMode="auto">
            <a:xfrm>
              <a:off x="2827" y="1729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72" name="Line 56"/>
            <p:cNvSpPr>
              <a:spLocks noChangeShapeType="1"/>
            </p:cNvSpPr>
            <p:nvPr/>
          </p:nvSpPr>
          <p:spPr bwMode="auto">
            <a:xfrm>
              <a:off x="3026" y="1729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73" name="Line 57"/>
            <p:cNvSpPr>
              <a:spLocks noChangeShapeType="1"/>
            </p:cNvSpPr>
            <p:nvPr/>
          </p:nvSpPr>
          <p:spPr bwMode="auto">
            <a:xfrm flipV="1">
              <a:off x="3026" y="1585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74" name="Rectangle 58"/>
            <p:cNvSpPr>
              <a:spLocks noChangeArrowheads="1"/>
            </p:cNvSpPr>
            <p:nvPr/>
          </p:nvSpPr>
          <p:spPr bwMode="auto">
            <a:xfrm>
              <a:off x="2811" y="1201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275" name="Rectangle 59"/>
            <p:cNvSpPr>
              <a:spLocks noChangeArrowheads="1"/>
            </p:cNvSpPr>
            <p:nvPr/>
          </p:nvSpPr>
          <p:spPr bwMode="auto">
            <a:xfrm>
              <a:off x="2882" y="1201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276" name="Rectangle 60"/>
            <p:cNvSpPr>
              <a:spLocks noChangeArrowheads="1"/>
            </p:cNvSpPr>
            <p:nvPr/>
          </p:nvSpPr>
          <p:spPr bwMode="auto">
            <a:xfrm>
              <a:off x="2954" y="1245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9277" name="Rectangle 61"/>
            <p:cNvSpPr>
              <a:spLocks noChangeArrowheads="1"/>
            </p:cNvSpPr>
            <p:nvPr/>
          </p:nvSpPr>
          <p:spPr bwMode="auto">
            <a:xfrm>
              <a:off x="3058" y="1087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278" name="Rectangle 62"/>
            <p:cNvSpPr>
              <a:spLocks noChangeArrowheads="1"/>
            </p:cNvSpPr>
            <p:nvPr/>
          </p:nvSpPr>
          <p:spPr bwMode="auto">
            <a:xfrm>
              <a:off x="3129" y="1087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279" name="Rectangle 63"/>
            <p:cNvSpPr>
              <a:spLocks noChangeArrowheads="1"/>
            </p:cNvSpPr>
            <p:nvPr/>
          </p:nvSpPr>
          <p:spPr bwMode="auto">
            <a:xfrm>
              <a:off x="3274" y="1186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280" name="Rectangle 64"/>
            <p:cNvSpPr>
              <a:spLocks noChangeArrowheads="1"/>
            </p:cNvSpPr>
            <p:nvPr/>
          </p:nvSpPr>
          <p:spPr bwMode="auto">
            <a:xfrm>
              <a:off x="3346" y="1186"/>
              <a:ext cx="1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9281" name="Rectangle 65"/>
            <p:cNvSpPr>
              <a:spLocks noChangeArrowheads="1"/>
            </p:cNvSpPr>
            <p:nvPr/>
          </p:nvSpPr>
          <p:spPr bwMode="auto">
            <a:xfrm>
              <a:off x="2698" y="1102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282" name="Rectangle 66"/>
            <p:cNvSpPr>
              <a:spLocks noChangeArrowheads="1"/>
            </p:cNvSpPr>
            <p:nvPr/>
          </p:nvSpPr>
          <p:spPr bwMode="auto">
            <a:xfrm>
              <a:off x="3013" y="88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283" name="Rectangle 67"/>
            <p:cNvSpPr>
              <a:spLocks noChangeArrowheads="1"/>
            </p:cNvSpPr>
            <p:nvPr/>
          </p:nvSpPr>
          <p:spPr bwMode="auto">
            <a:xfrm>
              <a:off x="3084" y="88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284" name="Rectangle 68"/>
            <p:cNvSpPr>
              <a:spLocks noChangeArrowheads="1"/>
            </p:cNvSpPr>
            <p:nvPr/>
          </p:nvSpPr>
          <p:spPr bwMode="auto">
            <a:xfrm>
              <a:off x="2885" y="789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285" name="Rectangle 69"/>
            <p:cNvSpPr>
              <a:spLocks noChangeArrowheads="1"/>
            </p:cNvSpPr>
            <p:nvPr/>
          </p:nvSpPr>
          <p:spPr bwMode="auto">
            <a:xfrm>
              <a:off x="3153" y="747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286" name="Rectangle 70"/>
            <p:cNvSpPr>
              <a:spLocks noChangeArrowheads="1"/>
            </p:cNvSpPr>
            <p:nvPr/>
          </p:nvSpPr>
          <p:spPr bwMode="auto">
            <a:xfrm>
              <a:off x="3225" y="747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287" name="Rectangle 71"/>
            <p:cNvSpPr>
              <a:spLocks noChangeArrowheads="1"/>
            </p:cNvSpPr>
            <p:nvPr/>
          </p:nvSpPr>
          <p:spPr bwMode="auto">
            <a:xfrm>
              <a:off x="3370" y="847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288" name="Rectangle 72"/>
            <p:cNvSpPr>
              <a:spLocks noChangeArrowheads="1"/>
            </p:cNvSpPr>
            <p:nvPr/>
          </p:nvSpPr>
          <p:spPr bwMode="auto">
            <a:xfrm>
              <a:off x="3441" y="847"/>
              <a:ext cx="1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9289" name="Line 73"/>
            <p:cNvSpPr>
              <a:spLocks noChangeShapeType="1"/>
            </p:cNvSpPr>
            <p:nvPr/>
          </p:nvSpPr>
          <p:spPr bwMode="auto">
            <a:xfrm flipV="1">
              <a:off x="2954" y="1186"/>
              <a:ext cx="98" cy="4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0" name="Line 74"/>
            <p:cNvSpPr>
              <a:spLocks noChangeShapeType="1"/>
            </p:cNvSpPr>
            <p:nvPr/>
          </p:nvSpPr>
          <p:spPr bwMode="auto">
            <a:xfrm>
              <a:off x="3201" y="1184"/>
              <a:ext cx="60" cy="3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1" name="Line 75"/>
            <p:cNvSpPr>
              <a:spLocks noChangeShapeType="1"/>
            </p:cNvSpPr>
            <p:nvPr/>
          </p:nvSpPr>
          <p:spPr bwMode="auto">
            <a:xfrm flipH="1" flipV="1">
              <a:off x="2767" y="1182"/>
              <a:ext cx="42" cy="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2" name="Line 76"/>
            <p:cNvSpPr>
              <a:spLocks noChangeShapeType="1"/>
            </p:cNvSpPr>
            <p:nvPr/>
          </p:nvSpPr>
          <p:spPr bwMode="auto">
            <a:xfrm flipV="1">
              <a:off x="3089" y="995"/>
              <a:ext cx="0" cy="9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3" name="Line 77"/>
            <p:cNvSpPr>
              <a:spLocks noChangeShapeType="1"/>
            </p:cNvSpPr>
            <p:nvPr/>
          </p:nvSpPr>
          <p:spPr bwMode="auto">
            <a:xfrm flipH="1" flipV="1">
              <a:off x="2954" y="869"/>
              <a:ext cx="52" cy="2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4" name="Line 78"/>
            <p:cNvSpPr>
              <a:spLocks noChangeShapeType="1"/>
            </p:cNvSpPr>
            <p:nvPr/>
          </p:nvSpPr>
          <p:spPr bwMode="auto">
            <a:xfrm flipV="1">
              <a:off x="3145" y="854"/>
              <a:ext cx="36" cy="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5" name="Line 79"/>
            <p:cNvSpPr>
              <a:spLocks noChangeShapeType="1"/>
            </p:cNvSpPr>
            <p:nvPr/>
          </p:nvSpPr>
          <p:spPr bwMode="auto">
            <a:xfrm>
              <a:off x="3296" y="844"/>
              <a:ext cx="60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6" name="Line 80"/>
            <p:cNvSpPr>
              <a:spLocks noChangeShapeType="1"/>
            </p:cNvSpPr>
            <p:nvPr/>
          </p:nvSpPr>
          <p:spPr bwMode="auto">
            <a:xfrm>
              <a:off x="3192" y="687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7" name="Line 81"/>
            <p:cNvSpPr>
              <a:spLocks noChangeShapeType="1"/>
            </p:cNvSpPr>
            <p:nvPr/>
          </p:nvSpPr>
          <p:spPr bwMode="auto">
            <a:xfrm>
              <a:off x="3172" y="708"/>
              <a:ext cx="4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98" name="Oval 82"/>
            <p:cNvSpPr>
              <a:spLocks noChangeArrowheads="1"/>
            </p:cNvSpPr>
            <p:nvPr/>
          </p:nvSpPr>
          <p:spPr bwMode="auto">
            <a:xfrm>
              <a:off x="3155" y="670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99" name="Group 83"/>
          <p:cNvGrpSpPr>
            <a:grpSpLocks/>
          </p:cNvGrpSpPr>
          <p:nvPr/>
        </p:nvGrpSpPr>
        <p:grpSpPr bwMode="auto">
          <a:xfrm>
            <a:off x="5848350" y="2057400"/>
            <a:ext cx="630238" cy="355600"/>
            <a:chOff x="3684" y="1296"/>
            <a:chExt cx="397" cy="224"/>
          </a:xfrm>
        </p:grpSpPr>
        <p:sp>
          <p:nvSpPr>
            <p:cNvPr id="9300" name="Line 84"/>
            <p:cNvSpPr>
              <a:spLocks noChangeShapeType="1"/>
            </p:cNvSpPr>
            <p:nvPr/>
          </p:nvSpPr>
          <p:spPr bwMode="auto">
            <a:xfrm>
              <a:off x="3684" y="1498"/>
              <a:ext cx="39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01" name="Freeform 85"/>
            <p:cNvSpPr>
              <a:spLocks/>
            </p:cNvSpPr>
            <p:nvPr/>
          </p:nvSpPr>
          <p:spPr bwMode="auto">
            <a:xfrm>
              <a:off x="4007" y="1475"/>
              <a:ext cx="74" cy="45"/>
            </a:xfrm>
            <a:custGeom>
              <a:avLst/>
              <a:gdLst>
                <a:gd name="T0" fmla="*/ 149 w 149"/>
                <a:gd name="T1" fmla="*/ 45 h 90"/>
                <a:gd name="T2" fmla="*/ 0 w 149"/>
                <a:gd name="T3" fmla="*/ 90 h 90"/>
                <a:gd name="T4" fmla="*/ 30 w 149"/>
                <a:gd name="T5" fmla="*/ 45 h 90"/>
                <a:gd name="T6" fmla="*/ 0 w 149"/>
                <a:gd name="T7" fmla="*/ 0 h 90"/>
                <a:gd name="T8" fmla="*/ 149 w 149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90">
                  <a:moveTo>
                    <a:pt x="149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49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02" name="Rectangle 86"/>
            <p:cNvSpPr>
              <a:spLocks noChangeArrowheads="1"/>
            </p:cNvSpPr>
            <p:nvPr/>
          </p:nvSpPr>
          <p:spPr bwMode="auto">
            <a:xfrm>
              <a:off x="3746" y="1327"/>
              <a:ext cx="4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-</a:t>
              </a:r>
              <a:endParaRPr lang="ru-RU" altLang="ru-RU"/>
            </a:p>
          </p:txBody>
        </p:sp>
        <p:sp>
          <p:nvSpPr>
            <p:cNvPr id="9303" name="Rectangle 87"/>
            <p:cNvSpPr>
              <a:spLocks noChangeArrowheads="1"/>
            </p:cNvSpPr>
            <p:nvPr/>
          </p:nvSpPr>
          <p:spPr bwMode="auto">
            <a:xfrm>
              <a:off x="3786" y="1327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 </a:t>
              </a:r>
              <a:endParaRPr lang="ru-RU" altLang="ru-RU"/>
            </a:p>
          </p:txBody>
        </p:sp>
        <p:sp>
          <p:nvSpPr>
            <p:cNvPr id="9304" name="Rectangle 88"/>
            <p:cNvSpPr>
              <a:spLocks noChangeArrowheads="1"/>
            </p:cNvSpPr>
            <p:nvPr/>
          </p:nvSpPr>
          <p:spPr bwMode="auto">
            <a:xfrm>
              <a:off x="3818" y="1327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305" name="Line 89"/>
            <p:cNvSpPr>
              <a:spLocks noChangeShapeType="1"/>
            </p:cNvSpPr>
            <p:nvPr/>
          </p:nvSpPr>
          <p:spPr bwMode="auto">
            <a:xfrm>
              <a:off x="3945" y="1313"/>
              <a:ext cx="0" cy="4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06" name="Line 90"/>
            <p:cNvSpPr>
              <a:spLocks noChangeShapeType="1"/>
            </p:cNvSpPr>
            <p:nvPr/>
          </p:nvSpPr>
          <p:spPr bwMode="auto">
            <a:xfrm>
              <a:off x="3924" y="1334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07" name="Oval 91"/>
            <p:cNvSpPr>
              <a:spLocks noChangeArrowheads="1"/>
            </p:cNvSpPr>
            <p:nvPr/>
          </p:nvSpPr>
          <p:spPr bwMode="auto">
            <a:xfrm>
              <a:off x="3908" y="1296"/>
              <a:ext cx="74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308" name="Group 92"/>
          <p:cNvGrpSpPr>
            <a:grpSpLocks/>
          </p:cNvGrpSpPr>
          <p:nvPr/>
        </p:nvGrpSpPr>
        <p:grpSpPr bwMode="auto">
          <a:xfrm>
            <a:off x="6913563" y="1196975"/>
            <a:ext cx="1322387" cy="1547813"/>
            <a:chOff x="4355" y="754"/>
            <a:chExt cx="833" cy="975"/>
          </a:xfrm>
        </p:grpSpPr>
        <p:sp>
          <p:nvSpPr>
            <p:cNvPr id="9309" name="Rectangle 93"/>
            <p:cNvSpPr>
              <a:spLocks noChangeArrowheads="1"/>
            </p:cNvSpPr>
            <p:nvPr/>
          </p:nvSpPr>
          <p:spPr bwMode="auto">
            <a:xfrm>
              <a:off x="4515" y="1464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9310" name="Rectangle 94"/>
            <p:cNvSpPr>
              <a:spLocks noChangeArrowheads="1"/>
            </p:cNvSpPr>
            <p:nvPr/>
          </p:nvSpPr>
          <p:spPr bwMode="auto">
            <a:xfrm>
              <a:off x="4595" y="1464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311" name="Line 95"/>
            <p:cNvSpPr>
              <a:spLocks noChangeShapeType="1"/>
            </p:cNvSpPr>
            <p:nvPr/>
          </p:nvSpPr>
          <p:spPr bwMode="auto">
            <a:xfrm>
              <a:off x="4355" y="1729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12" name="Line 96"/>
            <p:cNvSpPr>
              <a:spLocks noChangeShapeType="1"/>
            </p:cNvSpPr>
            <p:nvPr/>
          </p:nvSpPr>
          <p:spPr bwMode="auto">
            <a:xfrm>
              <a:off x="4554" y="1729"/>
              <a:ext cx="19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13" name="Line 97"/>
            <p:cNvSpPr>
              <a:spLocks noChangeShapeType="1"/>
            </p:cNvSpPr>
            <p:nvPr/>
          </p:nvSpPr>
          <p:spPr bwMode="auto">
            <a:xfrm flipV="1">
              <a:off x="4554" y="1585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14" name="Rectangle 98"/>
            <p:cNvSpPr>
              <a:spLocks noChangeArrowheads="1"/>
            </p:cNvSpPr>
            <p:nvPr/>
          </p:nvSpPr>
          <p:spPr bwMode="auto">
            <a:xfrm>
              <a:off x="4540" y="120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315" name="Rectangle 99"/>
            <p:cNvSpPr>
              <a:spLocks noChangeArrowheads="1"/>
            </p:cNvSpPr>
            <p:nvPr/>
          </p:nvSpPr>
          <p:spPr bwMode="auto">
            <a:xfrm>
              <a:off x="4611" y="1208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316" name="Rectangle 100"/>
            <p:cNvSpPr>
              <a:spLocks noChangeArrowheads="1"/>
            </p:cNvSpPr>
            <p:nvPr/>
          </p:nvSpPr>
          <p:spPr bwMode="auto">
            <a:xfrm>
              <a:off x="4683" y="1252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9317" name="Rectangle 101"/>
            <p:cNvSpPr>
              <a:spLocks noChangeArrowheads="1"/>
            </p:cNvSpPr>
            <p:nvPr/>
          </p:nvSpPr>
          <p:spPr bwMode="auto">
            <a:xfrm>
              <a:off x="4786" y="109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318" name="Rectangle 102"/>
            <p:cNvSpPr>
              <a:spLocks noChangeArrowheads="1"/>
            </p:cNvSpPr>
            <p:nvPr/>
          </p:nvSpPr>
          <p:spPr bwMode="auto">
            <a:xfrm>
              <a:off x="4858" y="109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319" name="Rectangle 103"/>
            <p:cNvSpPr>
              <a:spLocks noChangeArrowheads="1"/>
            </p:cNvSpPr>
            <p:nvPr/>
          </p:nvSpPr>
          <p:spPr bwMode="auto">
            <a:xfrm>
              <a:off x="5003" y="1193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320" name="Rectangle 104"/>
            <p:cNvSpPr>
              <a:spLocks noChangeArrowheads="1"/>
            </p:cNvSpPr>
            <p:nvPr/>
          </p:nvSpPr>
          <p:spPr bwMode="auto">
            <a:xfrm>
              <a:off x="5075" y="1193"/>
              <a:ext cx="1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9321" name="Rectangle 105"/>
            <p:cNvSpPr>
              <a:spLocks noChangeArrowheads="1"/>
            </p:cNvSpPr>
            <p:nvPr/>
          </p:nvSpPr>
          <p:spPr bwMode="auto">
            <a:xfrm>
              <a:off x="4427" y="1109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322" name="Rectangle 106"/>
            <p:cNvSpPr>
              <a:spLocks noChangeArrowheads="1"/>
            </p:cNvSpPr>
            <p:nvPr/>
          </p:nvSpPr>
          <p:spPr bwMode="auto">
            <a:xfrm>
              <a:off x="4786" y="895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323" name="Rectangle 107"/>
            <p:cNvSpPr>
              <a:spLocks noChangeArrowheads="1"/>
            </p:cNvSpPr>
            <p:nvPr/>
          </p:nvSpPr>
          <p:spPr bwMode="auto">
            <a:xfrm>
              <a:off x="4614" y="796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324" name="Rectangle 108"/>
            <p:cNvSpPr>
              <a:spLocks noChangeArrowheads="1"/>
            </p:cNvSpPr>
            <p:nvPr/>
          </p:nvSpPr>
          <p:spPr bwMode="auto">
            <a:xfrm>
              <a:off x="4882" y="75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325" name="Rectangle 109"/>
            <p:cNvSpPr>
              <a:spLocks noChangeArrowheads="1"/>
            </p:cNvSpPr>
            <p:nvPr/>
          </p:nvSpPr>
          <p:spPr bwMode="auto">
            <a:xfrm>
              <a:off x="4953" y="75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326" name="Rectangle 110"/>
            <p:cNvSpPr>
              <a:spLocks noChangeArrowheads="1"/>
            </p:cNvSpPr>
            <p:nvPr/>
          </p:nvSpPr>
          <p:spPr bwMode="auto">
            <a:xfrm>
              <a:off x="5099" y="854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327" name="Rectangle 111"/>
            <p:cNvSpPr>
              <a:spLocks noChangeArrowheads="1"/>
            </p:cNvSpPr>
            <p:nvPr/>
          </p:nvSpPr>
          <p:spPr bwMode="auto">
            <a:xfrm>
              <a:off x="5170" y="854"/>
              <a:ext cx="1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9328" name="Line 112"/>
            <p:cNvSpPr>
              <a:spLocks noChangeShapeType="1"/>
            </p:cNvSpPr>
            <p:nvPr/>
          </p:nvSpPr>
          <p:spPr bwMode="auto">
            <a:xfrm flipV="1">
              <a:off x="4683" y="1194"/>
              <a:ext cx="97" cy="4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9" name="Line 113"/>
            <p:cNvSpPr>
              <a:spLocks noChangeShapeType="1"/>
            </p:cNvSpPr>
            <p:nvPr/>
          </p:nvSpPr>
          <p:spPr bwMode="auto">
            <a:xfrm>
              <a:off x="4929" y="1191"/>
              <a:ext cx="6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30" name="Line 114"/>
            <p:cNvSpPr>
              <a:spLocks noChangeShapeType="1"/>
            </p:cNvSpPr>
            <p:nvPr/>
          </p:nvSpPr>
          <p:spPr bwMode="auto">
            <a:xfrm flipH="1" flipV="1">
              <a:off x="4496" y="1189"/>
              <a:ext cx="42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31" name="Line 115"/>
            <p:cNvSpPr>
              <a:spLocks noChangeShapeType="1"/>
            </p:cNvSpPr>
            <p:nvPr/>
          </p:nvSpPr>
          <p:spPr bwMode="auto">
            <a:xfrm flipV="1">
              <a:off x="4818" y="1002"/>
              <a:ext cx="0" cy="9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32" name="Line 116"/>
            <p:cNvSpPr>
              <a:spLocks noChangeShapeType="1"/>
            </p:cNvSpPr>
            <p:nvPr/>
          </p:nvSpPr>
          <p:spPr bwMode="auto">
            <a:xfrm flipH="1" flipV="1">
              <a:off x="4683" y="876"/>
              <a:ext cx="90" cy="5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33" name="Line 117"/>
            <p:cNvSpPr>
              <a:spLocks noChangeShapeType="1"/>
            </p:cNvSpPr>
            <p:nvPr/>
          </p:nvSpPr>
          <p:spPr bwMode="auto">
            <a:xfrm flipV="1">
              <a:off x="4863" y="870"/>
              <a:ext cx="55" cy="5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34" name="Line 118"/>
            <p:cNvSpPr>
              <a:spLocks noChangeShapeType="1"/>
            </p:cNvSpPr>
            <p:nvPr/>
          </p:nvSpPr>
          <p:spPr bwMode="auto">
            <a:xfrm flipV="1">
              <a:off x="4846" y="853"/>
              <a:ext cx="55" cy="5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35" name="Line 119"/>
            <p:cNvSpPr>
              <a:spLocks noChangeShapeType="1"/>
            </p:cNvSpPr>
            <p:nvPr/>
          </p:nvSpPr>
          <p:spPr bwMode="auto">
            <a:xfrm>
              <a:off x="5025" y="852"/>
              <a:ext cx="60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336" name="Text Box 120"/>
          <p:cNvSpPr txBox="1">
            <a:spLocks noChangeArrowheads="1"/>
          </p:cNvSpPr>
          <p:nvPr/>
        </p:nvSpPr>
        <p:spPr bwMode="auto">
          <a:xfrm>
            <a:off x="2425700" y="2997200"/>
            <a:ext cx="4233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1400"/>
              <a:t>Предельный случай – полимеризация олефинов</a:t>
            </a:r>
          </a:p>
        </p:txBody>
      </p:sp>
      <p:sp>
        <p:nvSpPr>
          <p:cNvPr id="9337" name="Text Box 121"/>
          <p:cNvSpPr txBox="1">
            <a:spLocks noChangeArrowheads="1"/>
          </p:cNvSpPr>
          <p:nvPr/>
        </p:nvSpPr>
        <p:spPr bwMode="auto">
          <a:xfrm>
            <a:off x="1625600" y="3644900"/>
            <a:ext cx="5899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Б. Алкилирование ароматических углеводородов</a:t>
            </a:r>
          </a:p>
        </p:txBody>
      </p:sp>
      <p:grpSp>
        <p:nvGrpSpPr>
          <p:cNvPr id="9338" name="Group 122"/>
          <p:cNvGrpSpPr>
            <a:grpSpLocks/>
          </p:cNvGrpSpPr>
          <p:nvPr/>
        </p:nvGrpSpPr>
        <p:grpSpPr bwMode="auto">
          <a:xfrm>
            <a:off x="1816100" y="4997450"/>
            <a:ext cx="862013" cy="942975"/>
            <a:chOff x="1144" y="3148"/>
            <a:chExt cx="543" cy="594"/>
          </a:xfrm>
        </p:grpSpPr>
        <p:sp>
          <p:nvSpPr>
            <p:cNvPr id="9339" name="Line 123"/>
            <p:cNvSpPr>
              <a:spLocks noChangeShapeType="1"/>
            </p:cNvSpPr>
            <p:nvPr/>
          </p:nvSpPr>
          <p:spPr bwMode="auto">
            <a:xfrm>
              <a:off x="1315" y="3544"/>
              <a:ext cx="34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40" name="Oval 124"/>
            <p:cNvSpPr>
              <a:spLocks noChangeArrowheads="1"/>
            </p:cNvSpPr>
            <p:nvPr/>
          </p:nvSpPr>
          <p:spPr bwMode="auto">
            <a:xfrm>
              <a:off x="1302" y="3514"/>
              <a:ext cx="60" cy="60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41" name="Rectangle 125"/>
            <p:cNvSpPr>
              <a:spLocks noChangeArrowheads="1"/>
            </p:cNvSpPr>
            <p:nvPr/>
          </p:nvSpPr>
          <p:spPr bwMode="auto">
            <a:xfrm>
              <a:off x="1365" y="3529"/>
              <a:ext cx="6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9342" name="Line 126"/>
            <p:cNvSpPr>
              <a:spLocks noChangeShapeType="1"/>
            </p:cNvSpPr>
            <p:nvPr/>
          </p:nvSpPr>
          <p:spPr bwMode="auto">
            <a:xfrm>
              <a:off x="1236" y="3742"/>
              <a:ext cx="160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43" name="Line 127"/>
            <p:cNvSpPr>
              <a:spLocks noChangeShapeType="1"/>
            </p:cNvSpPr>
            <p:nvPr/>
          </p:nvSpPr>
          <p:spPr bwMode="auto">
            <a:xfrm>
              <a:off x="1396" y="3742"/>
              <a:ext cx="160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44" name="Line 128"/>
            <p:cNvSpPr>
              <a:spLocks noChangeShapeType="1"/>
            </p:cNvSpPr>
            <p:nvPr/>
          </p:nvSpPr>
          <p:spPr bwMode="auto">
            <a:xfrm flipV="1">
              <a:off x="1396" y="3627"/>
              <a:ext cx="0" cy="1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45" name="Rectangle 129"/>
            <p:cNvSpPr>
              <a:spLocks noChangeArrowheads="1"/>
            </p:cNvSpPr>
            <p:nvPr/>
          </p:nvSpPr>
          <p:spPr bwMode="auto">
            <a:xfrm>
              <a:off x="1241" y="3318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346" name="Rectangle 130"/>
            <p:cNvSpPr>
              <a:spLocks noChangeArrowheads="1"/>
            </p:cNvSpPr>
            <p:nvPr/>
          </p:nvSpPr>
          <p:spPr bwMode="auto">
            <a:xfrm>
              <a:off x="1298" y="3318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347" name="Rectangle 131"/>
            <p:cNvSpPr>
              <a:spLocks noChangeArrowheads="1"/>
            </p:cNvSpPr>
            <p:nvPr/>
          </p:nvSpPr>
          <p:spPr bwMode="auto">
            <a:xfrm>
              <a:off x="1356" y="3353"/>
              <a:ext cx="3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8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9348" name="Rectangle 132"/>
            <p:cNvSpPr>
              <a:spLocks noChangeArrowheads="1"/>
            </p:cNvSpPr>
            <p:nvPr/>
          </p:nvSpPr>
          <p:spPr bwMode="auto">
            <a:xfrm>
              <a:off x="1439" y="3226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349" name="Rectangle 133"/>
            <p:cNvSpPr>
              <a:spLocks noChangeArrowheads="1"/>
            </p:cNvSpPr>
            <p:nvPr/>
          </p:nvSpPr>
          <p:spPr bwMode="auto">
            <a:xfrm>
              <a:off x="1497" y="3226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350" name="Rectangle 134"/>
            <p:cNvSpPr>
              <a:spLocks noChangeArrowheads="1"/>
            </p:cNvSpPr>
            <p:nvPr/>
          </p:nvSpPr>
          <p:spPr bwMode="auto">
            <a:xfrm>
              <a:off x="1614" y="3306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351" name="Rectangle 135"/>
            <p:cNvSpPr>
              <a:spLocks noChangeArrowheads="1"/>
            </p:cNvSpPr>
            <p:nvPr/>
          </p:nvSpPr>
          <p:spPr bwMode="auto">
            <a:xfrm>
              <a:off x="1672" y="3306"/>
              <a:ext cx="1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9352" name="Rectangle 136"/>
            <p:cNvSpPr>
              <a:spLocks noChangeArrowheads="1"/>
            </p:cNvSpPr>
            <p:nvPr/>
          </p:nvSpPr>
          <p:spPr bwMode="auto">
            <a:xfrm>
              <a:off x="1144" y="3238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353" name="Line 137"/>
            <p:cNvSpPr>
              <a:spLocks noChangeShapeType="1"/>
            </p:cNvSpPr>
            <p:nvPr/>
          </p:nvSpPr>
          <p:spPr bwMode="auto">
            <a:xfrm flipV="1">
              <a:off x="1356" y="3305"/>
              <a:ext cx="79" cy="3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54" name="Line 138"/>
            <p:cNvSpPr>
              <a:spLocks noChangeShapeType="1"/>
            </p:cNvSpPr>
            <p:nvPr/>
          </p:nvSpPr>
          <p:spPr bwMode="auto">
            <a:xfrm>
              <a:off x="1555" y="3303"/>
              <a:ext cx="48" cy="2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55" name="Line 139"/>
            <p:cNvSpPr>
              <a:spLocks noChangeShapeType="1"/>
            </p:cNvSpPr>
            <p:nvPr/>
          </p:nvSpPr>
          <p:spPr bwMode="auto">
            <a:xfrm flipH="1" flipV="1">
              <a:off x="1205" y="3302"/>
              <a:ext cx="35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56" name="Freeform 140"/>
            <p:cNvSpPr>
              <a:spLocks/>
            </p:cNvSpPr>
            <p:nvPr/>
          </p:nvSpPr>
          <p:spPr bwMode="auto">
            <a:xfrm>
              <a:off x="1464" y="3377"/>
              <a:ext cx="70" cy="136"/>
            </a:xfrm>
            <a:custGeom>
              <a:avLst/>
              <a:gdLst>
                <a:gd name="T0" fmla="*/ 36 w 116"/>
                <a:gd name="T1" fmla="*/ 224 h 227"/>
                <a:gd name="T2" fmla="*/ 46 w 116"/>
                <a:gd name="T3" fmla="*/ 218 h 227"/>
                <a:gd name="T4" fmla="*/ 53 w 116"/>
                <a:gd name="T5" fmla="*/ 214 h 227"/>
                <a:gd name="T6" fmla="*/ 61 w 116"/>
                <a:gd name="T7" fmla="*/ 208 h 227"/>
                <a:gd name="T8" fmla="*/ 67 w 116"/>
                <a:gd name="T9" fmla="*/ 203 h 227"/>
                <a:gd name="T10" fmla="*/ 75 w 116"/>
                <a:gd name="T11" fmla="*/ 197 h 227"/>
                <a:gd name="T12" fmla="*/ 79 w 116"/>
                <a:gd name="T13" fmla="*/ 193 h 227"/>
                <a:gd name="T14" fmla="*/ 86 w 116"/>
                <a:gd name="T15" fmla="*/ 186 h 227"/>
                <a:gd name="T16" fmla="*/ 90 w 116"/>
                <a:gd name="T17" fmla="*/ 181 h 227"/>
                <a:gd name="T18" fmla="*/ 96 w 116"/>
                <a:gd name="T19" fmla="*/ 175 h 227"/>
                <a:gd name="T20" fmla="*/ 99 w 116"/>
                <a:gd name="T21" fmla="*/ 170 h 227"/>
                <a:gd name="T22" fmla="*/ 103 w 116"/>
                <a:gd name="T23" fmla="*/ 163 h 227"/>
                <a:gd name="T24" fmla="*/ 106 w 116"/>
                <a:gd name="T25" fmla="*/ 158 h 227"/>
                <a:gd name="T26" fmla="*/ 109 w 116"/>
                <a:gd name="T27" fmla="*/ 151 h 227"/>
                <a:gd name="T28" fmla="*/ 111 w 116"/>
                <a:gd name="T29" fmla="*/ 146 h 227"/>
                <a:gd name="T30" fmla="*/ 113 w 116"/>
                <a:gd name="T31" fmla="*/ 139 h 227"/>
                <a:gd name="T32" fmla="*/ 115 w 116"/>
                <a:gd name="T33" fmla="*/ 134 h 227"/>
                <a:gd name="T34" fmla="*/ 116 w 116"/>
                <a:gd name="T35" fmla="*/ 127 h 227"/>
                <a:gd name="T36" fmla="*/ 116 w 116"/>
                <a:gd name="T37" fmla="*/ 122 h 227"/>
                <a:gd name="T38" fmla="*/ 116 w 116"/>
                <a:gd name="T39" fmla="*/ 115 h 227"/>
                <a:gd name="T40" fmla="*/ 116 w 116"/>
                <a:gd name="T41" fmla="*/ 110 h 227"/>
                <a:gd name="T42" fmla="*/ 115 w 116"/>
                <a:gd name="T43" fmla="*/ 103 h 227"/>
                <a:gd name="T44" fmla="*/ 114 w 116"/>
                <a:gd name="T45" fmla="*/ 98 h 227"/>
                <a:gd name="T46" fmla="*/ 112 w 116"/>
                <a:gd name="T47" fmla="*/ 91 h 227"/>
                <a:gd name="T48" fmla="*/ 110 w 116"/>
                <a:gd name="T49" fmla="*/ 86 h 227"/>
                <a:gd name="T50" fmla="*/ 107 w 116"/>
                <a:gd name="T51" fmla="*/ 79 h 227"/>
                <a:gd name="T52" fmla="*/ 105 w 116"/>
                <a:gd name="T53" fmla="*/ 75 h 227"/>
                <a:gd name="T54" fmla="*/ 101 w 116"/>
                <a:gd name="T55" fmla="*/ 68 h 227"/>
                <a:gd name="T56" fmla="*/ 98 w 116"/>
                <a:gd name="T57" fmla="*/ 64 h 227"/>
                <a:gd name="T58" fmla="*/ 93 w 116"/>
                <a:gd name="T59" fmla="*/ 57 h 227"/>
                <a:gd name="T60" fmla="*/ 89 w 116"/>
                <a:gd name="T61" fmla="*/ 53 h 227"/>
                <a:gd name="T62" fmla="*/ 83 w 116"/>
                <a:gd name="T63" fmla="*/ 47 h 227"/>
                <a:gd name="T64" fmla="*/ 78 w 116"/>
                <a:gd name="T65" fmla="*/ 43 h 227"/>
                <a:gd name="T66" fmla="*/ 71 w 116"/>
                <a:gd name="T67" fmla="*/ 37 h 227"/>
                <a:gd name="T68" fmla="*/ 66 w 116"/>
                <a:gd name="T69" fmla="*/ 33 h 227"/>
                <a:gd name="T70" fmla="*/ 58 w 116"/>
                <a:gd name="T71" fmla="*/ 27 h 227"/>
                <a:gd name="T72" fmla="*/ 52 w 116"/>
                <a:gd name="T73" fmla="*/ 23 h 227"/>
                <a:gd name="T74" fmla="*/ 42 w 116"/>
                <a:gd name="T75" fmla="*/ 18 h 227"/>
                <a:gd name="T76" fmla="*/ 36 w 116"/>
                <a:gd name="T77" fmla="*/ 15 h 227"/>
                <a:gd name="T78" fmla="*/ 26 w 116"/>
                <a:gd name="T79" fmla="*/ 10 h 227"/>
                <a:gd name="T80" fmla="*/ 18 w 116"/>
                <a:gd name="T81" fmla="*/ 7 h 227"/>
                <a:gd name="T82" fmla="*/ 7 w 116"/>
                <a:gd name="T83" fmla="*/ 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6" h="227">
                  <a:moveTo>
                    <a:pt x="30" y="227"/>
                  </a:moveTo>
                  <a:lnTo>
                    <a:pt x="35" y="224"/>
                  </a:lnTo>
                  <a:lnTo>
                    <a:pt x="36" y="224"/>
                  </a:lnTo>
                  <a:lnTo>
                    <a:pt x="41" y="221"/>
                  </a:lnTo>
                  <a:lnTo>
                    <a:pt x="42" y="220"/>
                  </a:lnTo>
                  <a:lnTo>
                    <a:pt x="46" y="218"/>
                  </a:lnTo>
                  <a:lnTo>
                    <a:pt x="47" y="217"/>
                  </a:lnTo>
                  <a:lnTo>
                    <a:pt x="52" y="214"/>
                  </a:lnTo>
                  <a:lnTo>
                    <a:pt x="53" y="214"/>
                  </a:lnTo>
                  <a:lnTo>
                    <a:pt x="57" y="211"/>
                  </a:lnTo>
                  <a:lnTo>
                    <a:pt x="58" y="210"/>
                  </a:lnTo>
                  <a:lnTo>
                    <a:pt x="61" y="208"/>
                  </a:lnTo>
                  <a:lnTo>
                    <a:pt x="62" y="207"/>
                  </a:lnTo>
                  <a:lnTo>
                    <a:pt x="66" y="204"/>
                  </a:lnTo>
                  <a:lnTo>
                    <a:pt x="67" y="203"/>
                  </a:lnTo>
                  <a:lnTo>
                    <a:pt x="70" y="201"/>
                  </a:lnTo>
                  <a:lnTo>
                    <a:pt x="71" y="200"/>
                  </a:lnTo>
                  <a:lnTo>
                    <a:pt x="75" y="197"/>
                  </a:lnTo>
                  <a:lnTo>
                    <a:pt x="75" y="196"/>
                  </a:lnTo>
                  <a:lnTo>
                    <a:pt x="79" y="193"/>
                  </a:lnTo>
                  <a:lnTo>
                    <a:pt x="79" y="193"/>
                  </a:lnTo>
                  <a:lnTo>
                    <a:pt x="82" y="190"/>
                  </a:lnTo>
                  <a:lnTo>
                    <a:pt x="83" y="189"/>
                  </a:lnTo>
                  <a:lnTo>
                    <a:pt x="86" y="186"/>
                  </a:lnTo>
                  <a:lnTo>
                    <a:pt x="87" y="185"/>
                  </a:lnTo>
                  <a:lnTo>
                    <a:pt x="89" y="182"/>
                  </a:lnTo>
                  <a:lnTo>
                    <a:pt x="90" y="181"/>
                  </a:lnTo>
                  <a:lnTo>
                    <a:pt x="93" y="178"/>
                  </a:lnTo>
                  <a:lnTo>
                    <a:pt x="93" y="178"/>
                  </a:lnTo>
                  <a:lnTo>
                    <a:pt x="96" y="175"/>
                  </a:lnTo>
                  <a:lnTo>
                    <a:pt x="96" y="174"/>
                  </a:lnTo>
                  <a:lnTo>
                    <a:pt x="98" y="171"/>
                  </a:lnTo>
                  <a:lnTo>
                    <a:pt x="99" y="170"/>
                  </a:lnTo>
                  <a:lnTo>
                    <a:pt x="101" y="167"/>
                  </a:lnTo>
                  <a:lnTo>
                    <a:pt x="102" y="166"/>
                  </a:lnTo>
                  <a:lnTo>
                    <a:pt x="103" y="163"/>
                  </a:lnTo>
                  <a:lnTo>
                    <a:pt x="104" y="162"/>
                  </a:lnTo>
                  <a:lnTo>
                    <a:pt x="106" y="159"/>
                  </a:lnTo>
                  <a:lnTo>
                    <a:pt x="106" y="158"/>
                  </a:lnTo>
                  <a:lnTo>
                    <a:pt x="108" y="155"/>
                  </a:lnTo>
                  <a:lnTo>
                    <a:pt x="108" y="154"/>
                  </a:lnTo>
                  <a:lnTo>
                    <a:pt x="109" y="151"/>
                  </a:lnTo>
                  <a:lnTo>
                    <a:pt x="110" y="150"/>
                  </a:lnTo>
                  <a:lnTo>
                    <a:pt x="111" y="147"/>
                  </a:lnTo>
                  <a:lnTo>
                    <a:pt x="111" y="146"/>
                  </a:lnTo>
                  <a:lnTo>
                    <a:pt x="112" y="143"/>
                  </a:lnTo>
                  <a:lnTo>
                    <a:pt x="113" y="142"/>
                  </a:lnTo>
                  <a:lnTo>
                    <a:pt x="113" y="139"/>
                  </a:lnTo>
                  <a:lnTo>
                    <a:pt x="114" y="138"/>
                  </a:lnTo>
                  <a:lnTo>
                    <a:pt x="114" y="135"/>
                  </a:lnTo>
                  <a:lnTo>
                    <a:pt x="115" y="134"/>
                  </a:lnTo>
                  <a:lnTo>
                    <a:pt x="115" y="131"/>
                  </a:lnTo>
                  <a:lnTo>
                    <a:pt x="115" y="130"/>
                  </a:lnTo>
                  <a:lnTo>
                    <a:pt x="116" y="127"/>
                  </a:lnTo>
                  <a:lnTo>
                    <a:pt x="116" y="126"/>
                  </a:lnTo>
                  <a:lnTo>
                    <a:pt x="116" y="123"/>
                  </a:lnTo>
                  <a:lnTo>
                    <a:pt x="116" y="122"/>
                  </a:lnTo>
                  <a:lnTo>
                    <a:pt x="116" y="119"/>
                  </a:lnTo>
                  <a:lnTo>
                    <a:pt x="116" y="118"/>
                  </a:lnTo>
                  <a:lnTo>
                    <a:pt x="116" y="115"/>
                  </a:lnTo>
                  <a:lnTo>
                    <a:pt x="116" y="114"/>
                  </a:lnTo>
                  <a:lnTo>
                    <a:pt x="116" y="111"/>
                  </a:lnTo>
                  <a:lnTo>
                    <a:pt x="116" y="110"/>
                  </a:lnTo>
                  <a:lnTo>
                    <a:pt x="116" y="107"/>
                  </a:lnTo>
                  <a:lnTo>
                    <a:pt x="116" y="106"/>
                  </a:lnTo>
                  <a:lnTo>
                    <a:pt x="115" y="103"/>
                  </a:lnTo>
                  <a:lnTo>
                    <a:pt x="115" y="102"/>
                  </a:lnTo>
                  <a:lnTo>
                    <a:pt x="114" y="99"/>
                  </a:lnTo>
                  <a:lnTo>
                    <a:pt x="114" y="98"/>
                  </a:lnTo>
                  <a:lnTo>
                    <a:pt x="113" y="95"/>
                  </a:lnTo>
                  <a:lnTo>
                    <a:pt x="113" y="94"/>
                  </a:lnTo>
                  <a:lnTo>
                    <a:pt x="112" y="91"/>
                  </a:lnTo>
                  <a:lnTo>
                    <a:pt x="112" y="90"/>
                  </a:lnTo>
                  <a:lnTo>
                    <a:pt x="111" y="87"/>
                  </a:lnTo>
                  <a:lnTo>
                    <a:pt x="110" y="86"/>
                  </a:lnTo>
                  <a:lnTo>
                    <a:pt x="109" y="83"/>
                  </a:lnTo>
                  <a:lnTo>
                    <a:pt x="109" y="83"/>
                  </a:lnTo>
                  <a:lnTo>
                    <a:pt x="107" y="79"/>
                  </a:lnTo>
                  <a:lnTo>
                    <a:pt x="107" y="79"/>
                  </a:lnTo>
                  <a:lnTo>
                    <a:pt x="105" y="76"/>
                  </a:lnTo>
                  <a:lnTo>
                    <a:pt x="105" y="75"/>
                  </a:lnTo>
                  <a:lnTo>
                    <a:pt x="103" y="72"/>
                  </a:lnTo>
                  <a:lnTo>
                    <a:pt x="103" y="71"/>
                  </a:lnTo>
                  <a:lnTo>
                    <a:pt x="101" y="68"/>
                  </a:lnTo>
                  <a:lnTo>
                    <a:pt x="100" y="67"/>
                  </a:lnTo>
                  <a:lnTo>
                    <a:pt x="98" y="64"/>
                  </a:lnTo>
                  <a:lnTo>
                    <a:pt x="98" y="64"/>
                  </a:lnTo>
                  <a:lnTo>
                    <a:pt x="96" y="61"/>
                  </a:lnTo>
                  <a:lnTo>
                    <a:pt x="95" y="60"/>
                  </a:lnTo>
                  <a:lnTo>
                    <a:pt x="93" y="57"/>
                  </a:lnTo>
                  <a:lnTo>
                    <a:pt x="92" y="56"/>
                  </a:lnTo>
                  <a:lnTo>
                    <a:pt x="89" y="54"/>
                  </a:lnTo>
                  <a:lnTo>
                    <a:pt x="89" y="53"/>
                  </a:lnTo>
                  <a:lnTo>
                    <a:pt x="86" y="50"/>
                  </a:lnTo>
                  <a:lnTo>
                    <a:pt x="85" y="49"/>
                  </a:lnTo>
                  <a:lnTo>
                    <a:pt x="83" y="47"/>
                  </a:lnTo>
                  <a:lnTo>
                    <a:pt x="82" y="46"/>
                  </a:lnTo>
                  <a:lnTo>
                    <a:pt x="79" y="43"/>
                  </a:lnTo>
                  <a:lnTo>
                    <a:pt x="78" y="43"/>
                  </a:lnTo>
                  <a:lnTo>
                    <a:pt x="75" y="40"/>
                  </a:lnTo>
                  <a:lnTo>
                    <a:pt x="74" y="39"/>
                  </a:lnTo>
                  <a:lnTo>
                    <a:pt x="71" y="37"/>
                  </a:lnTo>
                  <a:lnTo>
                    <a:pt x="70" y="36"/>
                  </a:lnTo>
                  <a:lnTo>
                    <a:pt x="67" y="33"/>
                  </a:lnTo>
                  <a:lnTo>
                    <a:pt x="66" y="33"/>
                  </a:lnTo>
                  <a:lnTo>
                    <a:pt x="62" y="30"/>
                  </a:lnTo>
                  <a:lnTo>
                    <a:pt x="61" y="30"/>
                  </a:lnTo>
                  <a:lnTo>
                    <a:pt x="58" y="27"/>
                  </a:lnTo>
                  <a:lnTo>
                    <a:pt x="57" y="26"/>
                  </a:lnTo>
                  <a:lnTo>
                    <a:pt x="53" y="24"/>
                  </a:lnTo>
                  <a:lnTo>
                    <a:pt x="52" y="23"/>
                  </a:lnTo>
                  <a:lnTo>
                    <a:pt x="48" y="21"/>
                  </a:lnTo>
                  <a:lnTo>
                    <a:pt x="47" y="21"/>
                  </a:lnTo>
                  <a:lnTo>
                    <a:pt x="42" y="18"/>
                  </a:lnTo>
                  <a:lnTo>
                    <a:pt x="41" y="18"/>
                  </a:lnTo>
                  <a:lnTo>
                    <a:pt x="37" y="15"/>
                  </a:lnTo>
                  <a:lnTo>
                    <a:pt x="36" y="15"/>
                  </a:lnTo>
                  <a:lnTo>
                    <a:pt x="31" y="13"/>
                  </a:lnTo>
                  <a:lnTo>
                    <a:pt x="30" y="12"/>
                  </a:lnTo>
                  <a:lnTo>
                    <a:pt x="26" y="10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18" y="7"/>
                  </a:lnTo>
                  <a:lnTo>
                    <a:pt x="14" y="5"/>
                  </a:lnTo>
                  <a:lnTo>
                    <a:pt x="12" y="5"/>
                  </a:lnTo>
                  <a:lnTo>
                    <a:pt x="7" y="3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57" name="Freeform 141"/>
            <p:cNvSpPr>
              <a:spLocks/>
            </p:cNvSpPr>
            <p:nvPr/>
          </p:nvSpPr>
          <p:spPr bwMode="auto">
            <a:xfrm>
              <a:off x="1421" y="3362"/>
              <a:ext cx="62" cy="30"/>
            </a:xfrm>
            <a:custGeom>
              <a:avLst/>
              <a:gdLst>
                <a:gd name="T0" fmla="*/ 0 w 123"/>
                <a:gd name="T1" fmla="*/ 0 h 61"/>
                <a:gd name="T2" fmla="*/ 123 w 123"/>
                <a:gd name="T3" fmla="*/ 15 h 61"/>
                <a:gd name="T4" fmla="*/ 86 w 123"/>
                <a:gd name="T5" fmla="*/ 30 h 61"/>
                <a:gd name="T6" fmla="*/ 92 w 123"/>
                <a:gd name="T7" fmla="*/ 61 h 61"/>
                <a:gd name="T8" fmla="*/ 0 w 123"/>
                <a:gd name="T9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" h="61">
                  <a:moveTo>
                    <a:pt x="0" y="0"/>
                  </a:moveTo>
                  <a:lnTo>
                    <a:pt x="123" y="15"/>
                  </a:lnTo>
                  <a:lnTo>
                    <a:pt x="86" y="30"/>
                  </a:lnTo>
                  <a:lnTo>
                    <a:pt x="92" y="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58" name="Line 142"/>
            <p:cNvSpPr>
              <a:spLocks noChangeShapeType="1"/>
            </p:cNvSpPr>
            <p:nvPr/>
          </p:nvSpPr>
          <p:spPr bwMode="auto">
            <a:xfrm>
              <a:off x="1476" y="3161"/>
              <a:ext cx="0" cy="34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59" name="Line 143"/>
            <p:cNvSpPr>
              <a:spLocks noChangeShapeType="1"/>
            </p:cNvSpPr>
            <p:nvPr/>
          </p:nvSpPr>
          <p:spPr bwMode="auto">
            <a:xfrm>
              <a:off x="1459" y="3178"/>
              <a:ext cx="34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60" name="Oval 144"/>
            <p:cNvSpPr>
              <a:spLocks noChangeArrowheads="1"/>
            </p:cNvSpPr>
            <p:nvPr/>
          </p:nvSpPr>
          <p:spPr bwMode="auto">
            <a:xfrm>
              <a:off x="1446" y="3148"/>
              <a:ext cx="60" cy="60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361" name="Group 145"/>
          <p:cNvGrpSpPr>
            <a:grpSpLocks/>
          </p:cNvGrpSpPr>
          <p:nvPr/>
        </p:nvGrpSpPr>
        <p:grpSpPr bwMode="auto">
          <a:xfrm>
            <a:off x="3267075" y="5022850"/>
            <a:ext cx="508000" cy="650875"/>
            <a:chOff x="2058" y="3164"/>
            <a:chExt cx="320" cy="410"/>
          </a:xfrm>
        </p:grpSpPr>
        <p:sp>
          <p:nvSpPr>
            <p:cNvPr id="9362" name="Line 146"/>
            <p:cNvSpPr>
              <a:spLocks noChangeShapeType="1"/>
            </p:cNvSpPr>
            <p:nvPr/>
          </p:nvSpPr>
          <p:spPr bwMode="auto">
            <a:xfrm>
              <a:off x="2058" y="3556"/>
              <a:ext cx="320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63" name="Freeform 147"/>
            <p:cNvSpPr>
              <a:spLocks/>
            </p:cNvSpPr>
            <p:nvPr/>
          </p:nvSpPr>
          <p:spPr bwMode="auto">
            <a:xfrm>
              <a:off x="2318" y="3538"/>
              <a:ext cx="60" cy="36"/>
            </a:xfrm>
            <a:custGeom>
              <a:avLst/>
              <a:gdLst>
                <a:gd name="T0" fmla="*/ 120 w 120"/>
                <a:gd name="T1" fmla="*/ 36 h 72"/>
                <a:gd name="T2" fmla="*/ 0 w 120"/>
                <a:gd name="T3" fmla="*/ 72 h 72"/>
                <a:gd name="T4" fmla="*/ 24 w 120"/>
                <a:gd name="T5" fmla="*/ 36 h 72"/>
                <a:gd name="T6" fmla="*/ 0 w 120"/>
                <a:gd name="T7" fmla="*/ 0 h 72"/>
                <a:gd name="T8" fmla="*/ 120 w 120"/>
                <a:gd name="T9" fmla="*/ 36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72">
                  <a:moveTo>
                    <a:pt x="120" y="36"/>
                  </a:moveTo>
                  <a:lnTo>
                    <a:pt x="0" y="72"/>
                  </a:lnTo>
                  <a:lnTo>
                    <a:pt x="24" y="36"/>
                  </a:lnTo>
                  <a:lnTo>
                    <a:pt x="0" y="0"/>
                  </a:lnTo>
                  <a:lnTo>
                    <a:pt x="120" y="36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364" name="Group 148"/>
            <p:cNvGrpSpPr>
              <a:grpSpLocks/>
            </p:cNvGrpSpPr>
            <p:nvPr/>
          </p:nvGrpSpPr>
          <p:grpSpPr bwMode="auto">
            <a:xfrm>
              <a:off x="2064" y="3164"/>
              <a:ext cx="277" cy="320"/>
              <a:chOff x="2046" y="3164"/>
              <a:chExt cx="277" cy="320"/>
            </a:xfrm>
          </p:grpSpPr>
          <p:sp>
            <p:nvSpPr>
              <p:cNvPr id="9365" name="Line 149"/>
              <p:cNvSpPr>
                <a:spLocks noChangeShapeType="1"/>
              </p:cNvSpPr>
              <p:nvPr/>
            </p:nvSpPr>
            <p:spPr bwMode="auto">
              <a:xfrm flipH="1">
                <a:off x="2046" y="3164"/>
                <a:ext cx="139" cy="8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6" name="Line 150"/>
              <p:cNvSpPr>
                <a:spLocks noChangeShapeType="1"/>
              </p:cNvSpPr>
              <p:nvPr/>
            </p:nvSpPr>
            <p:spPr bwMode="auto">
              <a:xfrm flipH="1">
                <a:off x="2072" y="3191"/>
                <a:ext cx="105" cy="6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7" name="Line 151"/>
              <p:cNvSpPr>
                <a:spLocks noChangeShapeType="1"/>
              </p:cNvSpPr>
              <p:nvPr/>
            </p:nvSpPr>
            <p:spPr bwMode="auto">
              <a:xfrm flipH="1" flipV="1">
                <a:off x="2185" y="3164"/>
                <a:ext cx="138" cy="8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8" name="Line 152"/>
              <p:cNvSpPr>
                <a:spLocks noChangeShapeType="1"/>
              </p:cNvSpPr>
              <p:nvPr/>
            </p:nvSpPr>
            <p:spPr bwMode="auto">
              <a:xfrm flipV="1">
                <a:off x="2323" y="3244"/>
                <a:ext cx="0" cy="16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9" name="Line 153"/>
              <p:cNvSpPr>
                <a:spLocks noChangeShapeType="1"/>
              </p:cNvSpPr>
              <p:nvPr/>
            </p:nvSpPr>
            <p:spPr bwMode="auto">
              <a:xfrm flipV="1">
                <a:off x="2304" y="3263"/>
                <a:ext cx="0" cy="122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0" name="Line 154"/>
              <p:cNvSpPr>
                <a:spLocks noChangeShapeType="1"/>
              </p:cNvSpPr>
              <p:nvPr/>
            </p:nvSpPr>
            <p:spPr bwMode="auto">
              <a:xfrm flipV="1">
                <a:off x="2185" y="3404"/>
                <a:ext cx="138" cy="8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1" name="Line 155"/>
              <p:cNvSpPr>
                <a:spLocks noChangeShapeType="1"/>
              </p:cNvSpPr>
              <p:nvPr/>
            </p:nvSpPr>
            <p:spPr bwMode="auto">
              <a:xfrm>
                <a:off x="2046" y="3404"/>
                <a:ext cx="139" cy="8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2" name="Line 156"/>
              <p:cNvSpPr>
                <a:spLocks noChangeShapeType="1"/>
              </p:cNvSpPr>
              <p:nvPr/>
            </p:nvSpPr>
            <p:spPr bwMode="auto">
              <a:xfrm>
                <a:off x="2072" y="3397"/>
                <a:ext cx="105" cy="61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73" name="Line 157"/>
              <p:cNvSpPr>
                <a:spLocks noChangeShapeType="1"/>
              </p:cNvSpPr>
              <p:nvPr/>
            </p:nvSpPr>
            <p:spPr bwMode="auto">
              <a:xfrm>
                <a:off x="2046" y="3244"/>
                <a:ext cx="0" cy="16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9374" name="Group 158"/>
          <p:cNvGrpSpPr>
            <a:grpSpLocks/>
          </p:cNvGrpSpPr>
          <p:nvPr/>
        </p:nvGrpSpPr>
        <p:grpSpPr bwMode="auto">
          <a:xfrm>
            <a:off x="4292600" y="4376738"/>
            <a:ext cx="777875" cy="1563687"/>
            <a:chOff x="2704" y="2757"/>
            <a:chExt cx="490" cy="985"/>
          </a:xfrm>
        </p:grpSpPr>
        <p:sp>
          <p:nvSpPr>
            <p:cNvPr id="9375" name="Line 159"/>
            <p:cNvSpPr>
              <a:spLocks noChangeShapeType="1"/>
            </p:cNvSpPr>
            <p:nvPr/>
          </p:nvSpPr>
          <p:spPr bwMode="auto">
            <a:xfrm>
              <a:off x="2869" y="3544"/>
              <a:ext cx="34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76" name="Oval 160"/>
            <p:cNvSpPr>
              <a:spLocks noChangeArrowheads="1"/>
            </p:cNvSpPr>
            <p:nvPr/>
          </p:nvSpPr>
          <p:spPr bwMode="auto">
            <a:xfrm>
              <a:off x="2856" y="3514"/>
              <a:ext cx="60" cy="60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77" name="Rectangle 161"/>
            <p:cNvSpPr>
              <a:spLocks noChangeArrowheads="1"/>
            </p:cNvSpPr>
            <p:nvPr/>
          </p:nvSpPr>
          <p:spPr bwMode="auto">
            <a:xfrm>
              <a:off x="2919" y="3529"/>
              <a:ext cx="6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9378" name="Line 162"/>
            <p:cNvSpPr>
              <a:spLocks noChangeShapeType="1"/>
            </p:cNvSpPr>
            <p:nvPr/>
          </p:nvSpPr>
          <p:spPr bwMode="auto">
            <a:xfrm>
              <a:off x="2790" y="3742"/>
              <a:ext cx="160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79" name="Line 163"/>
            <p:cNvSpPr>
              <a:spLocks noChangeShapeType="1"/>
            </p:cNvSpPr>
            <p:nvPr/>
          </p:nvSpPr>
          <p:spPr bwMode="auto">
            <a:xfrm>
              <a:off x="2950" y="3742"/>
              <a:ext cx="160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80" name="Line 164"/>
            <p:cNvSpPr>
              <a:spLocks noChangeShapeType="1"/>
            </p:cNvSpPr>
            <p:nvPr/>
          </p:nvSpPr>
          <p:spPr bwMode="auto">
            <a:xfrm flipV="1">
              <a:off x="2950" y="3627"/>
              <a:ext cx="0" cy="1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81" name="Line 165"/>
            <p:cNvSpPr>
              <a:spLocks noChangeShapeType="1"/>
            </p:cNvSpPr>
            <p:nvPr/>
          </p:nvSpPr>
          <p:spPr bwMode="auto">
            <a:xfrm>
              <a:off x="3006" y="3437"/>
              <a:ext cx="0" cy="34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82" name="Line 166"/>
            <p:cNvSpPr>
              <a:spLocks noChangeShapeType="1"/>
            </p:cNvSpPr>
            <p:nvPr/>
          </p:nvSpPr>
          <p:spPr bwMode="auto">
            <a:xfrm>
              <a:off x="2989" y="3454"/>
              <a:ext cx="34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83" name="Oval 167"/>
            <p:cNvSpPr>
              <a:spLocks noChangeArrowheads="1"/>
            </p:cNvSpPr>
            <p:nvPr/>
          </p:nvSpPr>
          <p:spPr bwMode="auto">
            <a:xfrm>
              <a:off x="2976" y="3424"/>
              <a:ext cx="60" cy="60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84" name="Rectangle 168"/>
            <p:cNvSpPr>
              <a:spLocks noChangeArrowheads="1"/>
            </p:cNvSpPr>
            <p:nvPr/>
          </p:nvSpPr>
          <p:spPr bwMode="auto">
            <a:xfrm>
              <a:off x="2945" y="2869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385" name="Rectangle 169"/>
            <p:cNvSpPr>
              <a:spLocks noChangeArrowheads="1"/>
            </p:cNvSpPr>
            <p:nvPr/>
          </p:nvSpPr>
          <p:spPr bwMode="auto">
            <a:xfrm>
              <a:off x="3002" y="2869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386" name="Rectangle 170"/>
            <p:cNvSpPr>
              <a:spLocks noChangeArrowheads="1"/>
            </p:cNvSpPr>
            <p:nvPr/>
          </p:nvSpPr>
          <p:spPr bwMode="auto">
            <a:xfrm>
              <a:off x="3094" y="2757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387" name="Rectangle 171"/>
            <p:cNvSpPr>
              <a:spLocks noChangeArrowheads="1"/>
            </p:cNvSpPr>
            <p:nvPr/>
          </p:nvSpPr>
          <p:spPr bwMode="auto">
            <a:xfrm>
              <a:off x="3152" y="2757"/>
              <a:ext cx="1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9388" name="Rectangle 172"/>
            <p:cNvSpPr>
              <a:spLocks noChangeArrowheads="1"/>
            </p:cNvSpPr>
            <p:nvPr/>
          </p:nvSpPr>
          <p:spPr bwMode="auto">
            <a:xfrm>
              <a:off x="2794" y="2790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389" name="Rectangle 173"/>
            <p:cNvSpPr>
              <a:spLocks noChangeArrowheads="1"/>
            </p:cNvSpPr>
            <p:nvPr/>
          </p:nvSpPr>
          <p:spPr bwMode="auto">
            <a:xfrm>
              <a:off x="2852" y="2790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390" name="Rectangle 174"/>
            <p:cNvSpPr>
              <a:spLocks noChangeArrowheads="1"/>
            </p:cNvSpPr>
            <p:nvPr/>
          </p:nvSpPr>
          <p:spPr bwMode="auto">
            <a:xfrm>
              <a:off x="2909" y="2825"/>
              <a:ext cx="3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8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9391" name="Rectangle 175"/>
            <p:cNvSpPr>
              <a:spLocks noChangeArrowheads="1"/>
            </p:cNvSpPr>
            <p:nvPr/>
          </p:nvSpPr>
          <p:spPr bwMode="auto">
            <a:xfrm>
              <a:off x="2704" y="2869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392" name="Rectangle 176"/>
            <p:cNvSpPr>
              <a:spLocks noChangeArrowheads="1"/>
            </p:cNvSpPr>
            <p:nvPr/>
          </p:nvSpPr>
          <p:spPr bwMode="auto">
            <a:xfrm>
              <a:off x="3136" y="2988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393" name="Line 177"/>
            <p:cNvSpPr>
              <a:spLocks noChangeShapeType="1"/>
            </p:cNvSpPr>
            <p:nvPr/>
          </p:nvSpPr>
          <p:spPr bwMode="auto">
            <a:xfrm flipH="1" flipV="1">
              <a:off x="3006" y="3076"/>
              <a:ext cx="139" cy="8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94" name="Line 178"/>
            <p:cNvSpPr>
              <a:spLocks noChangeShapeType="1"/>
            </p:cNvSpPr>
            <p:nvPr/>
          </p:nvSpPr>
          <p:spPr bwMode="auto">
            <a:xfrm flipV="1">
              <a:off x="3154" y="3156"/>
              <a:ext cx="0" cy="16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95" name="Line 179"/>
            <p:cNvSpPr>
              <a:spLocks noChangeShapeType="1"/>
            </p:cNvSpPr>
            <p:nvPr/>
          </p:nvSpPr>
          <p:spPr bwMode="auto">
            <a:xfrm flipV="1">
              <a:off x="3135" y="3156"/>
              <a:ext cx="0" cy="16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96" name="Line 180"/>
            <p:cNvSpPr>
              <a:spLocks noChangeShapeType="1"/>
            </p:cNvSpPr>
            <p:nvPr/>
          </p:nvSpPr>
          <p:spPr bwMode="auto">
            <a:xfrm flipV="1">
              <a:off x="3006" y="3316"/>
              <a:ext cx="139" cy="8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97" name="Line 181"/>
            <p:cNvSpPr>
              <a:spLocks noChangeShapeType="1"/>
            </p:cNvSpPr>
            <p:nvPr/>
          </p:nvSpPr>
          <p:spPr bwMode="auto">
            <a:xfrm>
              <a:off x="2867" y="3316"/>
              <a:ext cx="139" cy="8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98" name="Line 182"/>
            <p:cNvSpPr>
              <a:spLocks noChangeShapeType="1"/>
            </p:cNvSpPr>
            <p:nvPr/>
          </p:nvSpPr>
          <p:spPr bwMode="auto">
            <a:xfrm>
              <a:off x="2858" y="3156"/>
              <a:ext cx="0" cy="16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99" name="Line 183"/>
            <p:cNvSpPr>
              <a:spLocks noChangeShapeType="1"/>
            </p:cNvSpPr>
            <p:nvPr/>
          </p:nvSpPr>
          <p:spPr bwMode="auto">
            <a:xfrm>
              <a:off x="2877" y="3156"/>
              <a:ext cx="0" cy="16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00" name="Line 184"/>
            <p:cNvSpPr>
              <a:spLocks noChangeShapeType="1"/>
            </p:cNvSpPr>
            <p:nvPr/>
          </p:nvSpPr>
          <p:spPr bwMode="auto">
            <a:xfrm flipH="1">
              <a:off x="2867" y="3076"/>
              <a:ext cx="139" cy="8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01" name="Line 185"/>
            <p:cNvSpPr>
              <a:spLocks noChangeShapeType="1"/>
            </p:cNvSpPr>
            <p:nvPr/>
          </p:nvSpPr>
          <p:spPr bwMode="auto">
            <a:xfrm flipV="1">
              <a:off x="3006" y="2955"/>
              <a:ext cx="0" cy="12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02" name="Line 186"/>
            <p:cNvSpPr>
              <a:spLocks noChangeShapeType="1"/>
            </p:cNvSpPr>
            <p:nvPr/>
          </p:nvSpPr>
          <p:spPr bwMode="auto">
            <a:xfrm flipV="1">
              <a:off x="3051" y="2839"/>
              <a:ext cx="32" cy="32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03" name="Line 187"/>
            <p:cNvSpPr>
              <a:spLocks noChangeShapeType="1"/>
            </p:cNvSpPr>
            <p:nvPr/>
          </p:nvSpPr>
          <p:spPr bwMode="auto">
            <a:xfrm>
              <a:off x="2939" y="2877"/>
              <a:ext cx="0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04" name="Line 188"/>
            <p:cNvSpPr>
              <a:spLocks noChangeShapeType="1"/>
            </p:cNvSpPr>
            <p:nvPr/>
          </p:nvSpPr>
          <p:spPr bwMode="auto">
            <a:xfrm flipH="1">
              <a:off x="2759" y="2875"/>
              <a:ext cx="41" cy="23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05" name="Line 189"/>
            <p:cNvSpPr>
              <a:spLocks noChangeShapeType="1"/>
            </p:cNvSpPr>
            <p:nvPr/>
          </p:nvSpPr>
          <p:spPr bwMode="auto">
            <a:xfrm flipV="1">
              <a:off x="3006" y="3044"/>
              <a:ext cx="119" cy="32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406" name="Group 190"/>
          <p:cNvGrpSpPr>
            <a:grpSpLocks/>
          </p:cNvGrpSpPr>
          <p:nvPr/>
        </p:nvGrpSpPr>
        <p:grpSpPr bwMode="auto">
          <a:xfrm>
            <a:off x="5524500" y="5387975"/>
            <a:ext cx="508000" cy="285750"/>
            <a:chOff x="3480" y="3394"/>
            <a:chExt cx="320" cy="180"/>
          </a:xfrm>
        </p:grpSpPr>
        <p:sp>
          <p:nvSpPr>
            <p:cNvPr id="9407" name="Line 191"/>
            <p:cNvSpPr>
              <a:spLocks noChangeShapeType="1"/>
            </p:cNvSpPr>
            <p:nvPr/>
          </p:nvSpPr>
          <p:spPr bwMode="auto">
            <a:xfrm>
              <a:off x="3480" y="3556"/>
              <a:ext cx="320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08" name="Freeform 192"/>
            <p:cNvSpPr>
              <a:spLocks/>
            </p:cNvSpPr>
            <p:nvPr/>
          </p:nvSpPr>
          <p:spPr bwMode="auto">
            <a:xfrm>
              <a:off x="3740" y="3538"/>
              <a:ext cx="60" cy="36"/>
            </a:xfrm>
            <a:custGeom>
              <a:avLst/>
              <a:gdLst>
                <a:gd name="T0" fmla="*/ 120 w 120"/>
                <a:gd name="T1" fmla="*/ 36 h 72"/>
                <a:gd name="T2" fmla="*/ 0 w 120"/>
                <a:gd name="T3" fmla="*/ 72 h 72"/>
                <a:gd name="T4" fmla="*/ 24 w 120"/>
                <a:gd name="T5" fmla="*/ 36 h 72"/>
                <a:gd name="T6" fmla="*/ 0 w 120"/>
                <a:gd name="T7" fmla="*/ 0 h 72"/>
                <a:gd name="T8" fmla="*/ 120 w 120"/>
                <a:gd name="T9" fmla="*/ 36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" h="72">
                  <a:moveTo>
                    <a:pt x="120" y="36"/>
                  </a:moveTo>
                  <a:lnTo>
                    <a:pt x="0" y="72"/>
                  </a:lnTo>
                  <a:lnTo>
                    <a:pt x="24" y="36"/>
                  </a:lnTo>
                  <a:lnTo>
                    <a:pt x="0" y="0"/>
                  </a:lnTo>
                  <a:lnTo>
                    <a:pt x="120" y="36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09" name="Rectangle 193"/>
            <p:cNvSpPr>
              <a:spLocks noChangeArrowheads="1"/>
            </p:cNvSpPr>
            <p:nvPr/>
          </p:nvSpPr>
          <p:spPr bwMode="auto">
            <a:xfrm>
              <a:off x="3530" y="3419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-</a:t>
              </a:r>
              <a:endParaRPr lang="ru-RU" altLang="ru-RU"/>
            </a:p>
          </p:txBody>
        </p:sp>
        <p:sp>
          <p:nvSpPr>
            <p:cNvPr id="9410" name="Rectangle 194"/>
            <p:cNvSpPr>
              <a:spLocks noChangeArrowheads="1"/>
            </p:cNvSpPr>
            <p:nvPr/>
          </p:nvSpPr>
          <p:spPr bwMode="auto">
            <a:xfrm>
              <a:off x="3562" y="3419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 </a:t>
              </a:r>
              <a:endParaRPr lang="ru-RU" altLang="ru-RU"/>
            </a:p>
          </p:txBody>
        </p:sp>
        <p:sp>
          <p:nvSpPr>
            <p:cNvPr id="9411" name="Rectangle 195"/>
            <p:cNvSpPr>
              <a:spLocks noChangeArrowheads="1"/>
            </p:cNvSpPr>
            <p:nvPr/>
          </p:nvSpPr>
          <p:spPr bwMode="auto">
            <a:xfrm>
              <a:off x="3588" y="3419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412" name="Line 196"/>
            <p:cNvSpPr>
              <a:spLocks noChangeShapeType="1"/>
            </p:cNvSpPr>
            <p:nvPr/>
          </p:nvSpPr>
          <p:spPr bwMode="auto">
            <a:xfrm>
              <a:off x="3690" y="3407"/>
              <a:ext cx="0" cy="34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13" name="Line 197"/>
            <p:cNvSpPr>
              <a:spLocks noChangeShapeType="1"/>
            </p:cNvSpPr>
            <p:nvPr/>
          </p:nvSpPr>
          <p:spPr bwMode="auto">
            <a:xfrm>
              <a:off x="3673" y="3424"/>
              <a:ext cx="34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14" name="Oval 198"/>
            <p:cNvSpPr>
              <a:spLocks noChangeArrowheads="1"/>
            </p:cNvSpPr>
            <p:nvPr/>
          </p:nvSpPr>
          <p:spPr bwMode="auto">
            <a:xfrm>
              <a:off x="3660" y="3394"/>
              <a:ext cx="60" cy="60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415" name="Group 199"/>
          <p:cNvGrpSpPr>
            <a:grpSpLocks/>
          </p:cNvGrpSpPr>
          <p:nvPr/>
        </p:nvGrpSpPr>
        <p:grpSpPr bwMode="auto">
          <a:xfrm>
            <a:off x="6381750" y="4367213"/>
            <a:ext cx="922338" cy="1573212"/>
            <a:chOff x="4020" y="2751"/>
            <a:chExt cx="581" cy="991"/>
          </a:xfrm>
        </p:grpSpPr>
        <p:sp>
          <p:nvSpPr>
            <p:cNvPr id="9416" name="Rectangle 200"/>
            <p:cNvSpPr>
              <a:spLocks noChangeArrowheads="1"/>
            </p:cNvSpPr>
            <p:nvPr/>
          </p:nvSpPr>
          <p:spPr bwMode="auto">
            <a:xfrm>
              <a:off x="4149" y="3529"/>
              <a:ext cx="6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9417" name="Rectangle 201"/>
            <p:cNvSpPr>
              <a:spLocks noChangeArrowheads="1"/>
            </p:cNvSpPr>
            <p:nvPr/>
          </p:nvSpPr>
          <p:spPr bwMode="auto">
            <a:xfrm>
              <a:off x="4213" y="3529"/>
              <a:ext cx="6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418" name="Line 202"/>
            <p:cNvSpPr>
              <a:spLocks noChangeShapeType="1"/>
            </p:cNvSpPr>
            <p:nvPr/>
          </p:nvSpPr>
          <p:spPr bwMode="auto">
            <a:xfrm>
              <a:off x="4020" y="3742"/>
              <a:ext cx="160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19" name="Line 203"/>
            <p:cNvSpPr>
              <a:spLocks noChangeShapeType="1"/>
            </p:cNvSpPr>
            <p:nvPr/>
          </p:nvSpPr>
          <p:spPr bwMode="auto">
            <a:xfrm>
              <a:off x="4180" y="3742"/>
              <a:ext cx="160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20" name="Line 204"/>
            <p:cNvSpPr>
              <a:spLocks noChangeShapeType="1"/>
            </p:cNvSpPr>
            <p:nvPr/>
          </p:nvSpPr>
          <p:spPr bwMode="auto">
            <a:xfrm flipV="1">
              <a:off x="4180" y="3627"/>
              <a:ext cx="0" cy="1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21" name="Rectangle 205"/>
            <p:cNvSpPr>
              <a:spLocks noChangeArrowheads="1"/>
            </p:cNvSpPr>
            <p:nvPr/>
          </p:nvSpPr>
          <p:spPr bwMode="auto">
            <a:xfrm>
              <a:off x="4379" y="2863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422" name="Rectangle 206"/>
            <p:cNvSpPr>
              <a:spLocks noChangeArrowheads="1"/>
            </p:cNvSpPr>
            <p:nvPr/>
          </p:nvSpPr>
          <p:spPr bwMode="auto">
            <a:xfrm>
              <a:off x="4436" y="2863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423" name="Rectangle 207"/>
            <p:cNvSpPr>
              <a:spLocks noChangeArrowheads="1"/>
            </p:cNvSpPr>
            <p:nvPr/>
          </p:nvSpPr>
          <p:spPr bwMode="auto">
            <a:xfrm>
              <a:off x="4528" y="2751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424" name="Rectangle 208"/>
            <p:cNvSpPr>
              <a:spLocks noChangeArrowheads="1"/>
            </p:cNvSpPr>
            <p:nvPr/>
          </p:nvSpPr>
          <p:spPr bwMode="auto">
            <a:xfrm>
              <a:off x="4586" y="2751"/>
              <a:ext cx="1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9425" name="Rectangle 209"/>
            <p:cNvSpPr>
              <a:spLocks noChangeArrowheads="1"/>
            </p:cNvSpPr>
            <p:nvPr/>
          </p:nvSpPr>
          <p:spPr bwMode="auto">
            <a:xfrm>
              <a:off x="4228" y="2784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9426" name="Rectangle 210"/>
            <p:cNvSpPr>
              <a:spLocks noChangeArrowheads="1"/>
            </p:cNvSpPr>
            <p:nvPr/>
          </p:nvSpPr>
          <p:spPr bwMode="auto">
            <a:xfrm>
              <a:off x="4286" y="2784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9427" name="Rectangle 211"/>
            <p:cNvSpPr>
              <a:spLocks noChangeArrowheads="1"/>
            </p:cNvSpPr>
            <p:nvPr/>
          </p:nvSpPr>
          <p:spPr bwMode="auto">
            <a:xfrm>
              <a:off x="4343" y="2819"/>
              <a:ext cx="3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8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9428" name="Rectangle 212"/>
            <p:cNvSpPr>
              <a:spLocks noChangeArrowheads="1"/>
            </p:cNvSpPr>
            <p:nvPr/>
          </p:nvSpPr>
          <p:spPr bwMode="auto">
            <a:xfrm>
              <a:off x="4138" y="2863"/>
              <a:ext cx="5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0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9429" name="Line 213"/>
            <p:cNvSpPr>
              <a:spLocks noChangeShapeType="1"/>
            </p:cNvSpPr>
            <p:nvPr/>
          </p:nvSpPr>
          <p:spPr bwMode="auto">
            <a:xfrm flipV="1">
              <a:off x="4440" y="2949"/>
              <a:ext cx="0" cy="12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30" name="Line 214"/>
            <p:cNvSpPr>
              <a:spLocks noChangeShapeType="1"/>
            </p:cNvSpPr>
            <p:nvPr/>
          </p:nvSpPr>
          <p:spPr bwMode="auto">
            <a:xfrm flipV="1">
              <a:off x="4485" y="2833"/>
              <a:ext cx="32" cy="32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31" name="Line 215"/>
            <p:cNvSpPr>
              <a:spLocks noChangeShapeType="1"/>
            </p:cNvSpPr>
            <p:nvPr/>
          </p:nvSpPr>
          <p:spPr bwMode="auto">
            <a:xfrm>
              <a:off x="4373" y="2871"/>
              <a:ext cx="0" cy="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32" name="Line 216"/>
            <p:cNvSpPr>
              <a:spLocks noChangeShapeType="1"/>
            </p:cNvSpPr>
            <p:nvPr/>
          </p:nvSpPr>
          <p:spPr bwMode="auto">
            <a:xfrm flipH="1">
              <a:off x="4193" y="2869"/>
              <a:ext cx="41" cy="23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33" name="Line 217"/>
            <p:cNvSpPr>
              <a:spLocks noChangeShapeType="1"/>
            </p:cNvSpPr>
            <p:nvPr/>
          </p:nvSpPr>
          <p:spPr bwMode="auto">
            <a:xfrm flipH="1" flipV="1">
              <a:off x="4440" y="3070"/>
              <a:ext cx="139" cy="8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34" name="Line 218"/>
            <p:cNvSpPr>
              <a:spLocks noChangeShapeType="1"/>
            </p:cNvSpPr>
            <p:nvPr/>
          </p:nvSpPr>
          <p:spPr bwMode="auto">
            <a:xfrm flipH="1" flipV="1">
              <a:off x="4447" y="3096"/>
              <a:ext cx="105" cy="6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35" name="Line 219"/>
            <p:cNvSpPr>
              <a:spLocks noChangeShapeType="1"/>
            </p:cNvSpPr>
            <p:nvPr/>
          </p:nvSpPr>
          <p:spPr bwMode="auto">
            <a:xfrm flipV="1">
              <a:off x="4579" y="3150"/>
              <a:ext cx="0" cy="16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36" name="Line 220"/>
            <p:cNvSpPr>
              <a:spLocks noChangeShapeType="1"/>
            </p:cNvSpPr>
            <p:nvPr/>
          </p:nvSpPr>
          <p:spPr bwMode="auto">
            <a:xfrm flipV="1">
              <a:off x="4440" y="3310"/>
              <a:ext cx="139" cy="8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37" name="Line 221"/>
            <p:cNvSpPr>
              <a:spLocks noChangeShapeType="1"/>
            </p:cNvSpPr>
            <p:nvPr/>
          </p:nvSpPr>
          <p:spPr bwMode="auto">
            <a:xfrm flipV="1">
              <a:off x="4447" y="3303"/>
              <a:ext cx="105" cy="6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38" name="Line 222"/>
            <p:cNvSpPr>
              <a:spLocks noChangeShapeType="1"/>
            </p:cNvSpPr>
            <p:nvPr/>
          </p:nvSpPr>
          <p:spPr bwMode="auto">
            <a:xfrm>
              <a:off x="4301" y="3310"/>
              <a:ext cx="139" cy="8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39" name="Line 223"/>
            <p:cNvSpPr>
              <a:spLocks noChangeShapeType="1"/>
            </p:cNvSpPr>
            <p:nvPr/>
          </p:nvSpPr>
          <p:spPr bwMode="auto">
            <a:xfrm>
              <a:off x="4301" y="3150"/>
              <a:ext cx="0" cy="16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40" name="Line 224"/>
            <p:cNvSpPr>
              <a:spLocks noChangeShapeType="1"/>
            </p:cNvSpPr>
            <p:nvPr/>
          </p:nvSpPr>
          <p:spPr bwMode="auto">
            <a:xfrm>
              <a:off x="4321" y="3169"/>
              <a:ext cx="0" cy="122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41" name="Line 225"/>
            <p:cNvSpPr>
              <a:spLocks noChangeShapeType="1"/>
            </p:cNvSpPr>
            <p:nvPr/>
          </p:nvSpPr>
          <p:spPr bwMode="auto">
            <a:xfrm flipH="1">
              <a:off x="4301" y="3070"/>
              <a:ext cx="139" cy="8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0196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4" name="Text Box 74"/>
          <p:cNvSpPr txBox="1">
            <a:spLocks noChangeArrowheads="1"/>
          </p:cNvSpPr>
          <p:nvPr/>
        </p:nvSpPr>
        <p:spPr bwMode="auto">
          <a:xfrm>
            <a:off x="3294063" y="84138"/>
            <a:ext cx="2549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000" b="1"/>
              <a:t>Получение кумола</a:t>
            </a:r>
          </a:p>
        </p:txBody>
      </p:sp>
      <p:graphicFrame>
        <p:nvGraphicFramePr>
          <p:cNvPr id="10315" name="Object 75"/>
          <p:cNvGraphicFramePr>
            <a:graphicFrameLocks noChangeAspect="1"/>
          </p:cNvGraphicFramePr>
          <p:nvPr/>
        </p:nvGraphicFramePr>
        <p:xfrm>
          <a:off x="1116013" y="692150"/>
          <a:ext cx="30194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Document" r:id="rId3" imgW="3019320" imgH="914400" progId="ChemWindow.Document">
                  <p:embed/>
                </p:oleObj>
              </mc:Choice>
              <mc:Fallback>
                <p:oleObj name="Document" r:id="rId3" imgW="3019320" imgH="914400" progId="ChemWindow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692150"/>
                        <a:ext cx="301942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6" name="Object 76"/>
          <p:cNvGraphicFramePr>
            <a:graphicFrameLocks noChangeAspect="1"/>
          </p:cNvGraphicFramePr>
          <p:nvPr/>
        </p:nvGraphicFramePr>
        <p:xfrm>
          <a:off x="5219700" y="714375"/>
          <a:ext cx="30670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Document" r:id="rId5" imgW="3067200" imgH="914400" progId="ChemWindow.Document">
                  <p:embed/>
                </p:oleObj>
              </mc:Choice>
              <mc:Fallback>
                <p:oleObj name="Document" r:id="rId5" imgW="3067200" imgH="914400" progId="ChemWindow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714375"/>
                        <a:ext cx="306705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7" name="Text Box 77"/>
          <p:cNvSpPr txBox="1">
            <a:spLocks noChangeArrowheads="1"/>
          </p:cNvSpPr>
          <p:nvPr/>
        </p:nvSpPr>
        <p:spPr bwMode="auto">
          <a:xfrm>
            <a:off x="1146175" y="1819275"/>
            <a:ext cx="68087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000" b="1"/>
              <a:t>Продукты органического синтеза на основе кумола </a:t>
            </a:r>
          </a:p>
          <a:p>
            <a:pPr algn="ctr"/>
            <a:r>
              <a:rPr lang="ru-RU" altLang="ru-RU" sz="2000" b="1"/>
              <a:t>с использованием цеолитных катализаторов</a:t>
            </a:r>
          </a:p>
        </p:txBody>
      </p:sp>
      <p:grpSp>
        <p:nvGrpSpPr>
          <p:cNvPr id="10318" name="Group 78"/>
          <p:cNvGrpSpPr>
            <a:grpSpLocks/>
          </p:cNvGrpSpPr>
          <p:nvPr/>
        </p:nvGrpSpPr>
        <p:grpSpPr bwMode="auto">
          <a:xfrm>
            <a:off x="360363" y="2711450"/>
            <a:ext cx="1619250" cy="1603375"/>
            <a:chOff x="227" y="1708"/>
            <a:chExt cx="1020" cy="1010"/>
          </a:xfrm>
        </p:grpSpPr>
        <p:sp>
          <p:nvSpPr>
            <p:cNvPr id="10319" name="Text Box 79"/>
            <p:cNvSpPr txBox="1">
              <a:spLocks noChangeArrowheads="1"/>
            </p:cNvSpPr>
            <p:nvPr/>
          </p:nvSpPr>
          <p:spPr bwMode="auto">
            <a:xfrm>
              <a:off x="227" y="1708"/>
              <a:ext cx="79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Реагенты</a:t>
              </a:r>
            </a:p>
          </p:txBody>
        </p:sp>
        <p:graphicFrame>
          <p:nvGraphicFramePr>
            <p:cNvPr id="10320" name="Object 80"/>
            <p:cNvGraphicFramePr>
              <a:graphicFrameLocks noChangeAspect="1"/>
            </p:cNvGraphicFramePr>
            <p:nvPr/>
          </p:nvGraphicFramePr>
          <p:xfrm>
            <a:off x="401" y="2523"/>
            <a:ext cx="846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6" name="Document" r:id="rId7" imgW="2228760" imgH="514440" progId="ChemWindow.Document">
                    <p:embed/>
                  </p:oleObj>
                </mc:Choice>
                <mc:Fallback>
                  <p:oleObj name="Document" r:id="rId7" imgW="2228760" imgH="51444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" y="2523"/>
                          <a:ext cx="846" cy="1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21" name="Group 81"/>
          <p:cNvGrpSpPr>
            <a:grpSpLocks/>
          </p:cNvGrpSpPr>
          <p:nvPr/>
        </p:nvGrpSpPr>
        <p:grpSpPr bwMode="auto">
          <a:xfrm>
            <a:off x="1863725" y="2713038"/>
            <a:ext cx="5419725" cy="1363662"/>
            <a:chOff x="1174" y="1709"/>
            <a:chExt cx="3414" cy="859"/>
          </a:xfrm>
        </p:grpSpPr>
        <p:sp>
          <p:nvSpPr>
            <p:cNvPr id="10322" name="Text Box 82"/>
            <p:cNvSpPr txBox="1">
              <a:spLocks noChangeArrowheads="1"/>
            </p:cNvSpPr>
            <p:nvPr/>
          </p:nvSpPr>
          <p:spPr bwMode="auto">
            <a:xfrm>
              <a:off x="1174" y="1709"/>
              <a:ext cx="341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Интермедиатные комплексы в порах цеолита</a:t>
              </a:r>
            </a:p>
          </p:txBody>
        </p:sp>
        <p:grpSp>
          <p:nvGrpSpPr>
            <p:cNvPr id="10323" name="Group 83"/>
            <p:cNvGrpSpPr>
              <a:grpSpLocks/>
            </p:cNvGrpSpPr>
            <p:nvPr/>
          </p:nvGrpSpPr>
          <p:grpSpPr bwMode="auto">
            <a:xfrm>
              <a:off x="2290" y="2114"/>
              <a:ext cx="1225" cy="272"/>
              <a:chOff x="2290" y="2568"/>
              <a:chExt cx="1225" cy="272"/>
            </a:xfrm>
          </p:grpSpPr>
          <p:graphicFrame>
            <p:nvGraphicFramePr>
              <p:cNvPr id="10324" name="Object 84"/>
              <p:cNvGraphicFramePr>
                <a:graphicFrameLocks noChangeAspect="1"/>
              </p:cNvGraphicFramePr>
              <p:nvPr/>
            </p:nvGraphicFramePr>
            <p:xfrm>
              <a:off x="2547" y="2614"/>
              <a:ext cx="666" cy="1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67" name="Document" r:id="rId9" imgW="1752480" imgH="495360" progId="ChemWindow.Document">
                      <p:embed/>
                    </p:oleObj>
                  </mc:Choice>
                  <mc:Fallback>
                    <p:oleObj name="Document" r:id="rId9" imgW="1752480" imgH="495360" progId="ChemWindow.Document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47" y="2614"/>
                            <a:ext cx="666" cy="1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325" name="Line 85"/>
              <p:cNvSpPr>
                <a:spLocks noChangeShapeType="1"/>
              </p:cNvSpPr>
              <p:nvPr/>
            </p:nvSpPr>
            <p:spPr bwMode="auto">
              <a:xfrm>
                <a:off x="2290" y="2568"/>
                <a:ext cx="122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26" name="Line 86"/>
              <p:cNvSpPr>
                <a:spLocks noChangeShapeType="1"/>
              </p:cNvSpPr>
              <p:nvPr/>
            </p:nvSpPr>
            <p:spPr bwMode="auto">
              <a:xfrm>
                <a:off x="2290" y="2840"/>
                <a:ext cx="122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27" name="Text Box 87"/>
            <p:cNvSpPr txBox="1">
              <a:spLocks noChangeArrowheads="1"/>
            </p:cNvSpPr>
            <p:nvPr/>
          </p:nvSpPr>
          <p:spPr bwMode="auto">
            <a:xfrm>
              <a:off x="2064" y="2376"/>
              <a:ext cx="18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средние поры </a:t>
              </a:r>
              <a:r>
                <a:rPr lang="en-US" altLang="ru-RU" sz="1400"/>
                <a:t>~ 5</a:t>
              </a:r>
              <a:r>
                <a:rPr lang="ru-RU" altLang="ru-RU" sz="1400"/>
                <a:t>,5 </a:t>
              </a:r>
              <a:r>
                <a:rPr lang="en-US" altLang="ru-RU" sz="1400"/>
                <a:t>Å</a:t>
              </a:r>
              <a:r>
                <a:rPr lang="ru-RU" altLang="ru-RU" sz="1400"/>
                <a:t> (пентасил)</a:t>
              </a:r>
              <a:endParaRPr lang="en-US" altLang="ru-RU" sz="1400"/>
            </a:p>
          </p:txBody>
        </p:sp>
        <p:sp>
          <p:nvSpPr>
            <p:cNvPr id="10328" name="Line 88"/>
            <p:cNvSpPr>
              <a:spLocks noChangeShapeType="1"/>
            </p:cNvSpPr>
            <p:nvPr/>
          </p:nvSpPr>
          <p:spPr bwMode="auto">
            <a:xfrm flipV="1">
              <a:off x="1429" y="2251"/>
              <a:ext cx="771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29" name="Group 89"/>
          <p:cNvGrpSpPr>
            <a:grpSpLocks/>
          </p:cNvGrpSpPr>
          <p:nvPr/>
        </p:nvGrpSpPr>
        <p:grpSpPr bwMode="auto">
          <a:xfrm>
            <a:off x="2268538" y="4292600"/>
            <a:ext cx="4702175" cy="1300163"/>
            <a:chOff x="1429" y="2704"/>
            <a:chExt cx="2962" cy="819"/>
          </a:xfrm>
        </p:grpSpPr>
        <p:grpSp>
          <p:nvGrpSpPr>
            <p:cNvPr id="10330" name="Group 90"/>
            <p:cNvGrpSpPr>
              <a:grpSpLocks/>
            </p:cNvGrpSpPr>
            <p:nvPr/>
          </p:nvGrpSpPr>
          <p:grpSpPr bwMode="auto">
            <a:xfrm>
              <a:off x="2427" y="2705"/>
              <a:ext cx="1043" cy="544"/>
              <a:chOff x="2427" y="2976"/>
              <a:chExt cx="1043" cy="544"/>
            </a:xfrm>
          </p:grpSpPr>
          <p:grpSp>
            <p:nvGrpSpPr>
              <p:cNvPr id="10331" name="Group 91"/>
              <p:cNvGrpSpPr>
                <a:grpSpLocks/>
              </p:cNvGrpSpPr>
              <p:nvPr/>
            </p:nvGrpSpPr>
            <p:grpSpPr bwMode="auto">
              <a:xfrm>
                <a:off x="2427" y="2976"/>
                <a:ext cx="1043" cy="136"/>
                <a:chOff x="2245" y="3294"/>
                <a:chExt cx="1043" cy="136"/>
              </a:xfrm>
            </p:grpSpPr>
            <p:sp>
              <p:nvSpPr>
                <p:cNvPr id="10332" name="Line 92"/>
                <p:cNvSpPr>
                  <a:spLocks noChangeShapeType="1"/>
                </p:cNvSpPr>
                <p:nvPr/>
              </p:nvSpPr>
              <p:spPr bwMode="auto">
                <a:xfrm>
                  <a:off x="2245" y="3430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33" name="Line 93"/>
                <p:cNvSpPr>
                  <a:spLocks noChangeShapeType="1"/>
                </p:cNvSpPr>
                <p:nvPr/>
              </p:nvSpPr>
              <p:spPr bwMode="auto">
                <a:xfrm flipV="1">
                  <a:off x="2426" y="3294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34" name="Line 94"/>
                <p:cNvSpPr>
                  <a:spLocks noChangeShapeType="1"/>
                </p:cNvSpPr>
                <p:nvPr/>
              </p:nvSpPr>
              <p:spPr bwMode="auto">
                <a:xfrm>
                  <a:off x="2562" y="3294"/>
                  <a:ext cx="40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35" name="Line 95"/>
                <p:cNvSpPr>
                  <a:spLocks noChangeShapeType="1"/>
                </p:cNvSpPr>
                <p:nvPr/>
              </p:nvSpPr>
              <p:spPr bwMode="auto">
                <a:xfrm flipH="1" flipV="1">
                  <a:off x="2971" y="3294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36" name="Line 96"/>
                <p:cNvSpPr>
                  <a:spLocks noChangeShapeType="1"/>
                </p:cNvSpPr>
                <p:nvPr/>
              </p:nvSpPr>
              <p:spPr bwMode="auto">
                <a:xfrm>
                  <a:off x="3107" y="3430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337" name="Group 97"/>
              <p:cNvGrpSpPr>
                <a:grpSpLocks/>
              </p:cNvGrpSpPr>
              <p:nvPr/>
            </p:nvGrpSpPr>
            <p:grpSpPr bwMode="auto">
              <a:xfrm flipV="1">
                <a:off x="2427" y="3384"/>
                <a:ext cx="1043" cy="136"/>
                <a:chOff x="2381" y="3521"/>
                <a:chExt cx="1043" cy="136"/>
              </a:xfrm>
            </p:grpSpPr>
            <p:sp>
              <p:nvSpPr>
                <p:cNvPr id="10338" name="Line 98"/>
                <p:cNvSpPr>
                  <a:spLocks noChangeShapeType="1"/>
                </p:cNvSpPr>
                <p:nvPr/>
              </p:nvSpPr>
              <p:spPr bwMode="auto">
                <a:xfrm>
                  <a:off x="2381" y="3657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39" name="Line 99"/>
                <p:cNvSpPr>
                  <a:spLocks noChangeShapeType="1"/>
                </p:cNvSpPr>
                <p:nvPr/>
              </p:nvSpPr>
              <p:spPr bwMode="auto">
                <a:xfrm flipV="1">
                  <a:off x="2562" y="3521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40" name="Line 100"/>
                <p:cNvSpPr>
                  <a:spLocks noChangeShapeType="1"/>
                </p:cNvSpPr>
                <p:nvPr/>
              </p:nvSpPr>
              <p:spPr bwMode="auto">
                <a:xfrm>
                  <a:off x="2698" y="3521"/>
                  <a:ext cx="40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41" name="Line 101"/>
                <p:cNvSpPr>
                  <a:spLocks noChangeShapeType="1"/>
                </p:cNvSpPr>
                <p:nvPr/>
              </p:nvSpPr>
              <p:spPr bwMode="auto">
                <a:xfrm flipH="1" flipV="1">
                  <a:off x="3107" y="3521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42" name="Line 102"/>
                <p:cNvSpPr>
                  <a:spLocks noChangeShapeType="1"/>
                </p:cNvSpPr>
                <p:nvPr/>
              </p:nvSpPr>
              <p:spPr bwMode="auto">
                <a:xfrm>
                  <a:off x="3243" y="3657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0343" name="Text Box 103"/>
            <p:cNvSpPr txBox="1">
              <a:spLocks noChangeArrowheads="1"/>
            </p:cNvSpPr>
            <p:nvPr/>
          </p:nvSpPr>
          <p:spPr bwMode="auto">
            <a:xfrm>
              <a:off x="1791" y="3331"/>
              <a:ext cx="26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1400"/>
                <a:t>большие поры 6,5 </a:t>
              </a:r>
              <a:r>
                <a:rPr lang="en-US" altLang="ru-RU" sz="1400"/>
                <a:t>Å</a:t>
              </a:r>
              <a:r>
                <a:rPr lang="ru-RU" altLang="ru-RU" sz="1400"/>
                <a:t> (морденит) 13 </a:t>
              </a:r>
              <a:r>
                <a:rPr lang="en-US" altLang="ru-RU" sz="1400"/>
                <a:t>Å</a:t>
              </a:r>
              <a:r>
                <a:rPr lang="ru-RU" altLang="ru-RU" sz="1400"/>
                <a:t> (фозажит)</a:t>
              </a:r>
              <a:endParaRPr lang="en-US" altLang="ru-RU" sz="1400"/>
            </a:p>
          </p:txBody>
        </p:sp>
        <p:graphicFrame>
          <p:nvGraphicFramePr>
            <p:cNvPr id="10344" name="Object 104"/>
            <p:cNvGraphicFramePr>
              <a:graphicFrameLocks noChangeAspect="1"/>
            </p:cNvGraphicFramePr>
            <p:nvPr/>
          </p:nvGraphicFramePr>
          <p:xfrm>
            <a:off x="2760" y="2795"/>
            <a:ext cx="438" cy="3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8" name="Document" r:id="rId11" imgW="1162080" imgH="914400" progId="ChemWindow.Document">
                    <p:embed/>
                  </p:oleObj>
                </mc:Choice>
                <mc:Fallback>
                  <p:oleObj name="Document" r:id="rId11" imgW="1162080" imgH="91440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60" y="2795"/>
                          <a:ext cx="438" cy="3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45" name="Line 105"/>
            <p:cNvSpPr>
              <a:spLocks noChangeShapeType="1"/>
            </p:cNvSpPr>
            <p:nvPr/>
          </p:nvSpPr>
          <p:spPr bwMode="auto">
            <a:xfrm>
              <a:off x="1429" y="2704"/>
              <a:ext cx="771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46" name="Group 106"/>
          <p:cNvGrpSpPr>
            <a:grpSpLocks/>
          </p:cNvGrpSpPr>
          <p:nvPr/>
        </p:nvGrpSpPr>
        <p:grpSpPr bwMode="auto">
          <a:xfrm>
            <a:off x="6011863" y="2713038"/>
            <a:ext cx="2944812" cy="1292225"/>
            <a:chOff x="3787" y="1709"/>
            <a:chExt cx="1855" cy="814"/>
          </a:xfrm>
        </p:grpSpPr>
        <p:sp>
          <p:nvSpPr>
            <p:cNvPr id="10347" name="Text Box 107"/>
            <p:cNvSpPr txBox="1">
              <a:spLocks noChangeArrowheads="1"/>
            </p:cNvSpPr>
            <p:nvPr/>
          </p:nvSpPr>
          <p:spPr bwMode="auto">
            <a:xfrm>
              <a:off x="4769" y="1709"/>
              <a:ext cx="8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Продукты</a:t>
              </a:r>
            </a:p>
          </p:txBody>
        </p:sp>
        <p:graphicFrame>
          <p:nvGraphicFramePr>
            <p:cNvPr id="10348" name="Object 108"/>
            <p:cNvGraphicFramePr>
              <a:graphicFrameLocks noChangeAspect="1"/>
            </p:cNvGraphicFramePr>
            <p:nvPr/>
          </p:nvGraphicFramePr>
          <p:xfrm>
            <a:off x="4785" y="2146"/>
            <a:ext cx="846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9" name="Document" r:id="rId13" imgW="2228760" imgH="514440" progId="ChemWindow.Document">
                    <p:embed/>
                  </p:oleObj>
                </mc:Choice>
                <mc:Fallback>
                  <p:oleObj name="Document" r:id="rId13" imgW="2228760" imgH="51444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85" y="2146"/>
                          <a:ext cx="846" cy="1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49" name="Text Box 109"/>
            <p:cNvSpPr txBox="1">
              <a:spLocks noChangeArrowheads="1"/>
            </p:cNvSpPr>
            <p:nvPr/>
          </p:nvSpPr>
          <p:spPr bwMode="auto">
            <a:xfrm>
              <a:off x="4785" y="2331"/>
              <a:ext cx="8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изомеризация</a:t>
              </a:r>
              <a:endParaRPr lang="en-US" altLang="ru-RU" sz="1400"/>
            </a:p>
          </p:txBody>
        </p:sp>
        <p:sp>
          <p:nvSpPr>
            <p:cNvPr id="10350" name="Line 110"/>
            <p:cNvSpPr>
              <a:spLocks noChangeShapeType="1"/>
            </p:cNvSpPr>
            <p:nvPr/>
          </p:nvSpPr>
          <p:spPr bwMode="auto">
            <a:xfrm flipV="1">
              <a:off x="3787" y="2251"/>
              <a:ext cx="68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51" name="Group 111"/>
          <p:cNvGrpSpPr>
            <a:grpSpLocks/>
          </p:cNvGrpSpPr>
          <p:nvPr/>
        </p:nvGrpSpPr>
        <p:grpSpPr bwMode="auto">
          <a:xfrm>
            <a:off x="6084888" y="4570413"/>
            <a:ext cx="2925762" cy="658812"/>
            <a:chOff x="3833" y="2879"/>
            <a:chExt cx="1843" cy="415"/>
          </a:xfrm>
        </p:grpSpPr>
        <p:graphicFrame>
          <p:nvGraphicFramePr>
            <p:cNvPr id="10352" name="Object 112"/>
            <p:cNvGraphicFramePr>
              <a:graphicFrameLocks noChangeAspect="1"/>
            </p:cNvGraphicFramePr>
            <p:nvPr/>
          </p:nvGraphicFramePr>
          <p:xfrm>
            <a:off x="4785" y="2879"/>
            <a:ext cx="891" cy="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0" name="Document" r:id="rId15" imgW="2343240" imgH="495360" progId="ChemWindow.Document">
                    <p:embed/>
                  </p:oleObj>
                </mc:Choice>
                <mc:Fallback>
                  <p:oleObj name="Document" r:id="rId15" imgW="2343240" imgH="49536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85" y="2879"/>
                          <a:ext cx="891" cy="1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53" name="Text Box 113"/>
            <p:cNvSpPr txBox="1">
              <a:spLocks noChangeArrowheads="1"/>
            </p:cNvSpPr>
            <p:nvPr/>
          </p:nvSpPr>
          <p:spPr bwMode="auto">
            <a:xfrm>
              <a:off x="4905" y="3102"/>
              <a:ext cx="65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метатезис</a:t>
              </a:r>
              <a:endParaRPr lang="en-US" altLang="ru-RU" sz="1400"/>
            </a:p>
          </p:txBody>
        </p:sp>
        <p:sp>
          <p:nvSpPr>
            <p:cNvPr id="10354" name="Line 114"/>
            <p:cNvSpPr>
              <a:spLocks noChangeShapeType="1"/>
            </p:cNvSpPr>
            <p:nvPr/>
          </p:nvSpPr>
          <p:spPr bwMode="auto">
            <a:xfrm flipV="1">
              <a:off x="3833" y="2976"/>
              <a:ext cx="68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55" name="Group 115"/>
          <p:cNvGrpSpPr>
            <a:grpSpLocks/>
          </p:cNvGrpSpPr>
          <p:nvPr/>
        </p:nvGrpSpPr>
        <p:grpSpPr bwMode="auto">
          <a:xfrm>
            <a:off x="492125" y="6092825"/>
            <a:ext cx="2495550" cy="309563"/>
            <a:chOff x="310" y="3838"/>
            <a:chExt cx="1572" cy="195"/>
          </a:xfrm>
        </p:grpSpPr>
        <p:graphicFrame>
          <p:nvGraphicFramePr>
            <p:cNvPr id="10356" name="Object 116"/>
            <p:cNvGraphicFramePr>
              <a:graphicFrameLocks noChangeAspect="1"/>
            </p:cNvGraphicFramePr>
            <p:nvPr/>
          </p:nvGraphicFramePr>
          <p:xfrm>
            <a:off x="310" y="3838"/>
            <a:ext cx="982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1" name="Document" r:id="rId17" imgW="2590920" imgH="514440" progId="ChemWindow.Document">
                    <p:embed/>
                  </p:oleObj>
                </mc:Choice>
                <mc:Fallback>
                  <p:oleObj name="Document" r:id="rId17" imgW="2590920" imgH="51444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" y="3838"/>
                          <a:ext cx="982" cy="1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57" name="Line 117"/>
            <p:cNvSpPr>
              <a:spLocks noChangeShapeType="1"/>
            </p:cNvSpPr>
            <p:nvPr/>
          </p:nvSpPr>
          <p:spPr bwMode="auto">
            <a:xfrm flipV="1">
              <a:off x="1474" y="3929"/>
              <a:ext cx="4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58" name="Group 118"/>
          <p:cNvGrpSpPr>
            <a:grpSpLocks/>
          </p:cNvGrpSpPr>
          <p:nvPr/>
        </p:nvGrpSpPr>
        <p:grpSpPr bwMode="auto">
          <a:xfrm>
            <a:off x="3132138" y="5805488"/>
            <a:ext cx="3238500" cy="863600"/>
            <a:chOff x="1973" y="3657"/>
            <a:chExt cx="2040" cy="544"/>
          </a:xfrm>
        </p:grpSpPr>
        <p:grpSp>
          <p:nvGrpSpPr>
            <p:cNvPr id="10359" name="Group 119"/>
            <p:cNvGrpSpPr>
              <a:grpSpLocks/>
            </p:cNvGrpSpPr>
            <p:nvPr/>
          </p:nvGrpSpPr>
          <p:grpSpPr bwMode="auto">
            <a:xfrm>
              <a:off x="1973" y="3657"/>
              <a:ext cx="2040" cy="544"/>
              <a:chOff x="2109" y="3657"/>
              <a:chExt cx="2040" cy="544"/>
            </a:xfrm>
          </p:grpSpPr>
          <p:grpSp>
            <p:nvGrpSpPr>
              <p:cNvPr id="10360" name="Group 120"/>
              <p:cNvGrpSpPr>
                <a:grpSpLocks/>
              </p:cNvGrpSpPr>
              <p:nvPr/>
            </p:nvGrpSpPr>
            <p:grpSpPr bwMode="auto">
              <a:xfrm>
                <a:off x="2109" y="3657"/>
                <a:ext cx="1043" cy="136"/>
                <a:chOff x="2245" y="3294"/>
                <a:chExt cx="1043" cy="136"/>
              </a:xfrm>
            </p:grpSpPr>
            <p:sp>
              <p:nvSpPr>
                <p:cNvPr id="10361" name="Line 121"/>
                <p:cNvSpPr>
                  <a:spLocks noChangeShapeType="1"/>
                </p:cNvSpPr>
                <p:nvPr/>
              </p:nvSpPr>
              <p:spPr bwMode="auto">
                <a:xfrm>
                  <a:off x="2245" y="3430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62" name="Line 122"/>
                <p:cNvSpPr>
                  <a:spLocks noChangeShapeType="1"/>
                </p:cNvSpPr>
                <p:nvPr/>
              </p:nvSpPr>
              <p:spPr bwMode="auto">
                <a:xfrm flipV="1">
                  <a:off x="2426" y="3294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63" name="Line 123"/>
                <p:cNvSpPr>
                  <a:spLocks noChangeShapeType="1"/>
                </p:cNvSpPr>
                <p:nvPr/>
              </p:nvSpPr>
              <p:spPr bwMode="auto">
                <a:xfrm>
                  <a:off x="2562" y="3294"/>
                  <a:ext cx="40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64" name="Line 124"/>
                <p:cNvSpPr>
                  <a:spLocks noChangeShapeType="1"/>
                </p:cNvSpPr>
                <p:nvPr/>
              </p:nvSpPr>
              <p:spPr bwMode="auto">
                <a:xfrm flipH="1" flipV="1">
                  <a:off x="2971" y="3294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65" name="Line 125"/>
                <p:cNvSpPr>
                  <a:spLocks noChangeShapeType="1"/>
                </p:cNvSpPr>
                <p:nvPr/>
              </p:nvSpPr>
              <p:spPr bwMode="auto">
                <a:xfrm>
                  <a:off x="3107" y="3430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366" name="Group 126"/>
              <p:cNvGrpSpPr>
                <a:grpSpLocks/>
              </p:cNvGrpSpPr>
              <p:nvPr/>
            </p:nvGrpSpPr>
            <p:grpSpPr bwMode="auto">
              <a:xfrm flipV="1">
                <a:off x="2109" y="4065"/>
                <a:ext cx="1043" cy="136"/>
                <a:chOff x="2381" y="3521"/>
                <a:chExt cx="1043" cy="136"/>
              </a:xfrm>
            </p:grpSpPr>
            <p:sp>
              <p:nvSpPr>
                <p:cNvPr id="10367" name="Line 127"/>
                <p:cNvSpPr>
                  <a:spLocks noChangeShapeType="1"/>
                </p:cNvSpPr>
                <p:nvPr/>
              </p:nvSpPr>
              <p:spPr bwMode="auto">
                <a:xfrm>
                  <a:off x="2381" y="3657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68" name="Line 128"/>
                <p:cNvSpPr>
                  <a:spLocks noChangeShapeType="1"/>
                </p:cNvSpPr>
                <p:nvPr/>
              </p:nvSpPr>
              <p:spPr bwMode="auto">
                <a:xfrm flipV="1">
                  <a:off x="2562" y="3521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69" name="Line 129"/>
                <p:cNvSpPr>
                  <a:spLocks noChangeShapeType="1"/>
                </p:cNvSpPr>
                <p:nvPr/>
              </p:nvSpPr>
              <p:spPr bwMode="auto">
                <a:xfrm>
                  <a:off x="2698" y="3521"/>
                  <a:ext cx="40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70" name="Line 130"/>
                <p:cNvSpPr>
                  <a:spLocks noChangeShapeType="1"/>
                </p:cNvSpPr>
                <p:nvPr/>
              </p:nvSpPr>
              <p:spPr bwMode="auto">
                <a:xfrm flipH="1" flipV="1">
                  <a:off x="3107" y="3521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71" name="Line 131"/>
                <p:cNvSpPr>
                  <a:spLocks noChangeShapeType="1"/>
                </p:cNvSpPr>
                <p:nvPr/>
              </p:nvSpPr>
              <p:spPr bwMode="auto">
                <a:xfrm>
                  <a:off x="3243" y="3657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372" name="Group 132"/>
              <p:cNvGrpSpPr>
                <a:grpSpLocks/>
              </p:cNvGrpSpPr>
              <p:nvPr/>
            </p:nvGrpSpPr>
            <p:grpSpPr bwMode="auto">
              <a:xfrm>
                <a:off x="3106" y="3657"/>
                <a:ext cx="1043" cy="136"/>
                <a:chOff x="2245" y="3294"/>
                <a:chExt cx="1043" cy="136"/>
              </a:xfrm>
            </p:grpSpPr>
            <p:sp>
              <p:nvSpPr>
                <p:cNvPr id="10373" name="Line 133"/>
                <p:cNvSpPr>
                  <a:spLocks noChangeShapeType="1"/>
                </p:cNvSpPr>
                <p:nvPr/>
              </p:nvSpPr>
              <p:spPr bwMode="auto">
                <a:xfrm>
                  <a:off x="2245" y="3430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74" name="Line 134"/>
                <p:cNvSpPr>
                  <a:spLocks noChangeShapeType="1"/>
                </p:cNvSpPr>
                <p:nvPr/>
              </p:nvSpPr>
              <p:spPr bwMode="auto">
                <a:xfrm flipV="1">
                  <a:off x="2426" y="3294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75" name="Line 135"/>
                <p:cNvSpPr>
                  <a:spLocks noChangeShapeType="1"/>
                </p:cNvSpPr>
                <p:nvPr/>
              </p:nvSpPr>
              <p:spPr bwMode="auto">
                <a:xfrm>
                  <a:off x="2562" y="3294"/>
                  <a:ext cx="40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76" name="Line 136"/>
                <p:cNvSpPr>
                  <a:spLocks noChangeShapeType="1"/>
                </p:cNvSpPr>
                <p:nvPr/>
              </p:nvSpPr>
              <p:spPr bwMode="auto">
                <a:xfrm flipH="1" flipV="1">
                  <a:off x="2971" y="3294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77" name="Line 137"/>
                <p:cNvSpPr>
                  <a:spLocks noChangeShapeType="1"/>
                </p:cNvSpPr>
                <p:nvPr/>
              </p:nvSpPr>
              <p:spPr bwMode="auto">
                <a:xfrm>
                  <a:off x="3107" y="3430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378" name="Group 138"/>
              <p:cNvGrpSpPr>
                <a:grpSpLocks/>
              </p:cNvGrpSpPr>
              <p:nvPr/>
            </p:nvGrpSpPr>
            <p:grpSpPr bwMode="auto">
              <a:xfrm flipV="1">
                <a:off x="3106" y="4065"/>
                <a:ext cx="1043" cy="136"/>
                <a:chOff x="2381" y="3521"/>
                <a:chExt cx="1043" cy="136"/>
              </a:xfrm>
            </p:grpSpPr>
            <p:sp>
              <p:nvSpPr>
                <p:cNvPr id="10379" name="Line 139"/>
                <p:cNvSpPr>
                  <a:spLocks noChangeShapeType="1"/>
                </p:cNvSpPr>
                <p:nvPr/>
              </p:nvSpPr>
              <p:spPr bwMode="auto">
                <a:xfrm>
                  <a:off x="2381" y="3657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80" name="Line 140"/>
                <p:cNvSpPr>
                  <a:spLocks noChangeShapeType="1"/>
                </p:cNvSpPr>
                <p:nvPr/>
              </p:nvSpPr>
              <p:spPr bwMode="auto">
                <a:xfrm flipV="1">
                  <a:off x="2562" y="3521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81" name="Line 141"/>
                <p:cNvSpPr>
                  <a:spLocks noChangeShapeType="1"/>
                </p:cNvSpPr>
                <p:nvPr/>
              </p:nvSpPr>
              <p:spPr bwMode="auto">
                <a:xfrm>
                  <a:off x="2698" y="3521"/>
                  <a:ext cx="40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82" name="Line 142"/>
                <p:cNvSpPr>
                  <a:spLocks noChangeShapeType="1"/>
                </p:cNvSpPr>
                <p:nvPr/>
              </p:nvSpPr>
              <p:spPr bwMode="auto">
                <a:xfrm flipH="1" flipV="1">
                  <a:off x="3107" y="3521"/>
                  <a:ext cx="136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83" name="Line 143"/>
                <p:cNvSpPr>
                  <a:spLocks noChangeShapeType="1"/>
                </p:cNvSpPr>
                <p:nvPr/>
              </p:nvSpPr>
              <p:spPr bwMode="auto">
                <a:xfrm>
                  <a:off x="3243" y="3657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aphicFrame>
          <p:nvGraphicFramePr>
            <p:cNvPr id="10384" name="Object 144"/>
            <p:cNvGraphicFramePr>
              <a:graphicFrameLocks noChangeAspect="1"/>
            </p:cNvGraphicFramePr>
            <p:nvPr/>
          </p:nvGraphicFramePr>
          <p:xfrm>
            <a:off x="2109" y="3748"/>
            <a:ext cx="771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2" name="Document" r:id="rId19" imgW="2038320" imgH="714240" progId="ChemWindow.Document">
                    <p:embed/>
                  </p:oleObj>
                </mc:Choice>
                <mc:Fallback>
                  <p:oleObj name="Document" r:id="rId19" imgW="2038320" imgH="71424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9" y="3748"/>
                          <a:ext cx="771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85" name="Group 145"/>
          <p:cNvGrpSpPr>
            <a:grpSpLocks/>
          </p:cNvGrpSpPr>
          <p:nvPr/>
        </p:nvGrpSpPr>
        <p:grpSpPr bwMode="auto">
          <a:xfrm>
            <a:off x="5003800" y="3716338"/>
            <a:ext cx="3384550" cy="2714625"/>
            <a:chOff x="3152" y="2341"/>
            <a:chExt cx="2132" cy="1710"/>
          </a:xfrm>
        </p:grpSpPr>
        <p:sp>
          <p:nvSpPr>
            <p:cNvPr id="10386" name="Arc 146"/>
            <p:cNvSpPr>
              <a:spLocks/>
            </p:cNvSpPr>
            <p:nvPr/>
          </p:nvSpPr>
          <p:spPr bwMode="auto">
            <a:xfrm flipH="1">
              <a:off x="3515" y="2341"/>
              <a:ext cx="1769" cy="122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387" name="Object 147"/>
            <p:cNvGraphicFramePr>
              <a:graphicFrameLocks noChangeAspect="1"/>
            </p:cNvGraphicFramePr>
            <p:nvPr/>
          </p:nvGraphicFramePr>
          <p:xfrm>
            <a:off x="3152" y="3702"/>
            <a:ext cx="850" cy="3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3" name="Document" r:id="rId21" imgW="2247840" imgH="923760" progId="ChemWindow.Document">
                    <p:embed/>
                  </p:oleObj>
                </mc:Choice>
                <mc:Fallback>
                  <p:oleObj name="Document" r:id="rId21" imgW="2247840" imgH="92376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52" y="3702"/>
                          <a:ext cx="850" cy="3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88" name="Group 148"/>
          <p:cNvGrpSpPr>
            <a:grpSpLocks/>
          </p:cNvGrpSpPr>
          <p:nvPr/>
        </p:nvGrpSpPr>
        <p:grpSpPr bwMode="auto">
          <a:xfrm>
            <a:off x="6516688" y="6083300"/>
            <a:ext cx="2592387" cy="585788"/>
            <a:chOff x="4105" y="3832"/>
            <a:chExt cx="1633" cy="369"/>
          </a:xfrm>
        </p:grpSpPr>
        <p:graphicFrame>
          <p:nvGraphicFramePr>
            <p:cNvPr id="10389" name="Object 149"/>
            <p:cNvGraphicFramePr>
              <a:graphicFrameLocks noChangeAspect="1"/>
            </p:cNvGraphicFramePr>
            <p:nvPr/>
          </p:nvGraphicFramePr>
          <p:xfrm>
            <a:off x="4391" y="3832"/>
            <a:ext cx="1347" cy="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4" name="Document" r:id="rId23" imgW="3543480" imgH="495360" progId="ChemWindow.Document">
                    <p:embed/>
                  </p:oleObj>
                </mc:Choice>
                <mc:Fallback>
                  <p:oleObj name="Document" r:id="rId23" imgW="3543480" imgH="49536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91" y="3832"/>
                          <a:ext cx="1347" cy="1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90" name="Text Box 150"/>
            <p:cNvSpPr txBox="1">
              <a:spLocks noChangeArrowheads="1"/>
            </p:cNvSpPr>
            <p:nvPr/>
          </p:nvSpPr>
          <p:spPr bwMode="auto">
            <a:xfrm>
              <a:off x="4468" y="4009"/>
              <a:ext cx="120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трансалкилирование</a:t>
              </a:r>
              <a:endParaRPr lang="en-US" altLang="ru-RU" sz="1400"/>
            </a:p>
          </p:txBody>
        </p:sp>
        <p:sp>
          <p:nvSpPr>
            <p:cNvPr id="10391" name="Line 151"/>
            <p:cNvSpPr>
              <a:spLocks noChangeShapeType="1"/>
            </p:cNvSpPr>
            <p:nvPr/>
          </p:nvSpPr>
          <p:spPr bwMode="auto">
            <a:xfrm flipV="1">
              <a:off x="4105" y="3929"/>
              <a:ext cx="22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92002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3878263" y="36513"/>
            <a:ext cx="1376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/>
              <a:t>Крекинг</a:t>
            </a:r>
          </a:p>
        </p:txBody>
      </p:sp>
      <p:grpSp>
        <p:nvGrpSpPr>
          <p:cNvPr id="11288" name="Group 24"/>
          <p:cNvGrpSpPr>
            <a:grpSpLocks/>
          </p:cNvGrpSpPr>
          <p:nvPr/>
        </p:nvGrpSpPr>
        <p:grpSpPr bwMode="auto">
          <a:xfrm>
            <a:off x="1185863" y="720725"/>
            <a:ext cx="1719262" cy="1135063"/>
            <a:chOff x="747" y="454"/>
            <a:chExt cx="1083" cy="715"/>
          </a:xfrm>
        </p:grpSpPr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747" y="554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915" y="454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1001" y="454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1088" y="504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11293" name="Line 29"/>
            <p:cNvSpPr>
              <a:spLocks noChangeShapeType="1"/>
            </p:cNvSpPr>
            <p:nvPr/>
          </p:nvSpPr>
          <p:spPr bwMode="auto">
            <a:xfrm flipV="1">
              <a:off x="830" y="552"/>
              <a:ext cx="72" cy="4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1273" y="57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1359" y="57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1446" y="627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11297" name="Line 33"/>
            <p:cNvSpPr>
              <a:spLocks noChangeShapeType="1"/>
            </p:cNvSpPr>
            <p:nvPr/>
          </p:nvSpPr>
          <p:spPr bwMode="auto">
            <a:xfrm>
              <a:off x="1143" y="545"/>
              <a:ext cx="116" cy="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1608" y="46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1695" y="46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1781" y="511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11301" name="Line 37"/>
            <p:cNvSpPr>
              <a:spLocks noChangeShapeType="1"/>
            </p:cNvSpPr>
            <p:nvPr/>
          </p:nvSpPr>
          <p:spPr bwMode="auto">
            <a:xfrm flipV="1">
              <a:off x="1479" y="560"/>
              <a:ext cx="116" cy="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1119" y="904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11303" name="Line 39"/>
            <p:cNvSpPr>
              <a:spLocks noChangeShapeType="1"/>
            </p:cNvSpPr>
            <p:nvPr/>
          </p:nvSpPr>
          <p:spPr bwMode="auto">
            <a:xfrm>
              <a:off x="1158" y="1026"/>
              <a:ext cx="0" cy="1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4" name="Line 40"/>
            <p:cNvSpPr>
              <a:spLocks noChangeShapeType="1"/>
            </p:cNvSpPr>
            <p:nvPr/>
          </p:nvSpPr>
          <p:spPr bwMode="auto">
            <a:xfrm>
              <a:off x="1158" y="1169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5" name="Line 41"/>
            <p:cNvSpPr>
              <a:spLocks noChangeShapeType="1"/>
            </p:cNvSpPr>
            <p:nvPr/>
          </p:nvSpPr>
          <p:spPr bwMode="auto">
            <a:xfrm flipH="1">
              <a:off x="959" y="1169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306" name="Group 42"/>
          <p:cNvGrpSpPr>
            <a:grpSpLocks/>
          </p:cNvGrpSpPr>
          <p:nvPr/>
        </p:nvGrpSpPr>
        <p:grpSpPr bwMode="auto">
          <a:xfrm>
            <a:off x="3033713" y="744538"/>
            <a:ext cx="2711450" cy="1158875"/>
            <a:chOff x="1911" y="469"/>
            <a:chExt cx="1708" cy="730"/>
          </a:xfrm>
        </p:grpSpPr>
        <p:sp>
          <p:nvSpPr>
            <p:cNvPr id="11307" name="Line 43"/>
            <p:cNvSpPr>
              <a:spLocks noChangeShapeType="1"/>
            </p:cNvSpPr>
            <p:nvPr/>
          </p:nvSpPr>
          <p:spPr bwMode="auto">
            <a:xfrm>
              <a:off x="1911" y="865"/>
              <a:ext cx="39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8" name="Freeform 44"/>
            <p:cNvSpPr>
              <a:spLocks/>
            </p:cNvSpPr>
            <p:nvPr/>
          </p:nvSpPr>
          <p:spPr bwMode="auto">
            <a:xfrm>
              <a:off x="2234" y="843"/>
              <a:ext cx="74" cy="45"/>
            </a:xfrm>
            <a:custGeom>
              <a:avLst/>
              <a:gdLst>
                <a:gd name="T0" fmla="*/ 149 w 149"/>
                <a:gd name="T1" fmla="*/ 45 h 90"/>
                <a:gd name="T2" fmla="*/ 0 w 149"/>
                <a:gd name="T3" fmla="*/ 90 h 90"/>
                <a:gd name="T4" fmla="*/ 29 w 149"/>
                <a:gd name="T5" fmla="*/ 45 h 90"/>
                <a:gd name="T6" fmla="*/ 0 w 149"/>
                <a:gd name="T7" fmla="*/ 0 h 90"/>
                <a:gd name="T8" fmla="*/ 149 w 149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90">
                  <a:moveTo>
                    <a:pt x="149" y="45"/>
                  </a:moveTo>
                  <a:lnTo>
                    <a:pt x="0" y="90"/>
                  </a:lnTo>
                  <a:lnTo>
                    <a:pt x="29" y="45"/>
                  </a:lnTo>
                  <a:lnTo>
                    <a:pt x="0" y="0"/>
                  </a:lnTo>
                  <a:lnTo>
                    <a:pt x="149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2536" y="56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2704" y="469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2791" y="469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2877" y="519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11313" name="Line 49"/>
            <p:cNvSpPr>
              <a:spLocks noChangeShapeType="1"/>
            </p:cNvSpPr>
            <p:nvPr/>
          </p:nvSpPr>
          <p:spPr bwMode="auto">
            <a:xfrm flipV="1">
              <a:off x="2619" y="567"/>
              <a:ext cx="72" cy="4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3062" y="593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3149" y="593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3235" y="642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11317" name="Line 53"/>
            <p:cNvSpPr>
              <a:spLocks noChangeShapeType="1"/>
            </p:cNvSpPr>
            <p:nvPr/>
          </p:nvSpPr>
          <p:spPr bwMode="auto">
            <a:xfrm>
              <a:off x="2932" y="560"/>
              <a:ext cx="117" cy="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3398" y="477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3484" y="477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3570" y="526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11321" name="Line 57"/>
            <p:cNvSpPr>
              <a:spLocks noChangeShapeType="1"/>
            </p:cNvSpPr>
            <p:nvPr/>
          </p:nvSpPr>
          <p:spPr bwMode="auto">
            <a:xfrm flipV="1">
              <a:off x="3268" y="575"/>
              <a:ext cx="116" cy="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080" y="934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11323" name="Line 59"/>
            <p:cNvSpPr>
              <a:spLocks noChangeShapeType="1"/>
            </p:cNvSpPr>
            <p:nvPr/>
          </p:nvSpPr>
          <p:spPr bwMode="auto">
            <a:xfrm>
              <a:off x="3119" y="1056"/>
              <a:ext cx="0" cy="1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4" name="Line 60"/>
            <p:cNvSpPr>
              <a:spLocks noChangeShapeType="1"/>
            </p:cNvSpPr>
            <p:nvPr/>
          </p:nvSpPr>
          <p:spPr bwMode="auto">
            <a:xfrm>
              <a:off x="3119" y="1199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5" name="Line 61"/>
            <p:cNvSpPr>
              <a:spLocks noChangeShapeType="1"/>
            </p:cNvSpPr>
            <p:nvPr/>
          </p:nvSpPr>
          <p:spPr bwMode="auto">
            <a:xfrm flipH="1">
              <a:off x="2920" y="1199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6" name="Freeform 62"/>
            <p:cNvSpPr>
              <a:spLocks/>
            </p:cNvSpPr>
            <p:nvPr/>
          </p:nvSpPr>
          <p:spPr bwMode="auto">
            <a:xfrm>
              <a:off x="2894" y="620"/>
              <a:ext cx="128" cy="335"/>
            </a:xfrm>
            <a:custGeom>
              <a:avLst/>
              <a:gdLst>
                <a:gd name="T0" fmla="*/ 113 w 172"/>
                <a:gd name="T1" fmla="*/ 7 h 450"/>
                <a:gd name="T2" fmla="*/ 98 w 172"/>
                <a:gd name="T3" fmla="*/ 19 h 450"/>
                <a:gd name="T4" fmla="*/ 90 w 172"/>
                <a:gd name="T5" fmla="*/ 27 h 450"/>
                <a:gd name="T6" fmla="*/ 77 w 172"/>
                <a:gd name="T7" fmla="*/ 39 h 450"/>
                <a:gd name="T8" fmla="*/ 69 w 172"/>
                <a:gd name="T9" fmla="*/ 48 h 450"/>
                <a:gd name="T10" fmla="*/ 58 w 172"/>
                <a:gd name="T11" fmla="*/ 61 h 450"/>
                <a:gd name="T12" fmla="*/ 51 w 172"/>
                <a:gd name="T13" fmla="*/ 69 h 450"/>
                <a:gd name="T14" fmla="*/ 42 w 172"/>
                <a:gd name="T15" fmla="*/ 83 h 450"/>
                <a:gd name="T16" fmla="*/ 36 w 172"/>
                <a:gd name="T17" fmla="*/ 92 h 450"/>
                <a:gd name="T18" fmla="*/ 28 w 172"/>
                <a:gd name="T19" fmla="*/ 106 h 450"/>
                <a:gd name="T20" fmla="*/ 23 w 172"/>
                <a:gd name="T21" fmla="*/ 115 h 450"/>
                <a:gd name="T22" fmla="*/ 17 w 172"/>
                <a:gd name="T23" fmla="*/ 129 h 450"/>
                <a:gd name="T24" fmla="*/ 13 w 172"/>
                <a:gd name="T25" fmla="*/ 138 h 450"/>
                <a:gd name="T26" fmla="*/ 9 w 172"/>
                <a:gd name="T27" fmla="*/ 153 h 450"/>
                <a:gd name="T28" fmla="*/ 6 w 172"/>
                <a:gd name="T29" fmla="*/ 162 h 450"/>
                <a:gd name="T30" fmla="*/ 3 w 172"/>
                <a:gd name="T31" fmla="*/ 177 h 450"/>
                <a:gd name="T32" fmla="*/ 2 w 172"/>
                <a:gd name="T33" fmla="*/ 186 h 450"/>
                <a:gd name="T34" fmla="*/ 0 w 172"/>
                <a:gd name="T35" fmla="*/ 201 h 450"/>
                <a:gd name="T36" fmla="*/ 0 w 172"/>
                <a:gd name="T37" fmla="*/ 210 h 450"/>
                <a:gd name="T38" fmla="*/ 0 w 172"/>
                <a:gd name="T39" fmla="*/ 225 h 450"/>
                <a:gd name="T40" fmla="*/ 0 w 172"/>
                <a:gd name="T41" fmla="*/ 234 h 450"/>
                <a:gd name="T42" fmla="*/ 2 w 172"/>
                <a:gd name="T43" fmla="*/ 248 h 450"/>
                <a:gd name="T44" fmla="*/ 3 w 172"/>
                <a:gd name="T45" fmla="*/ 258 h 450"/>
                <a:gd name="T46" fmla="*/ 6 w 172"/>
                <a:gd name="T47" fmla="*/ 272 h 450"/>
                <a:gd name="T48" fmla="*/ 9 w 172"/>
                <a:gd name="T49" fmla="*/ 281 h 450"/>
                <a:gd name="T50" fmla="*/ 14 w 172"/>
                <a:gd name="T51" fmla="*/ 295 h 450"/>
                <a:gd name="T52" fmla="*/ 17 w 172"/>
                <a:gd name="T53" fmla="*/ 304 h 450"/>
                <a:gd name="T54" fmla="*/ 23 w 172"/>
                <a:gd name="T55" fmla="*/ 317 h 450"/>
                <a:gd name="T56" fmla="*/ 28 w 172"/>
                <a:gd name="T57" fmla="*/ 326 h 450"/>
                <a:gd name="T58" fmla="*/ 36 w 172"/>
                <a:gd name="T59" fmla="*/ 339 h 450"/>
                <a:gd name="T60" fmla="*/ 41 w 172"/>
                <a:gd name="T61" fmla="*/ 347 h 450"/>
                <a:gd name="T62" fmla="*/ 51 w 172"/>
                <a:gd name="T63" fmla="*/ 360 h 450"/>
                <a:gd name="T64" fmla="*/ 57 w 172"/>
                <a:gd name="T65" fmla="*/ 368 h 450"/>
                <a:gd name="T66" fmla="*/ 68 w 172"/>
                <a:gd name="T67" fmla="*/ 379 h 450"/>
                <a:gd name="T68" fmla="*/ 75 w 172"/>
                <a:gd name="T69" fmla="*/ 387 h 450"/>
                <a:gd name="T70" fmla="*/ 88 w 172"/>
                <a:gd name="T71" fmla="*/ 398 h 450"/>
                <a:gd name="T72" fmla="*/ 96 w 172"/>
                <a:gd name="T73" fmla="*/ 405 h 450"/>
                <a:gd name="T74" fmla="*/ 110 w 172"/>
                <a:gd name="T75" fmla="*/ 415 h 450"/>
                <a:gd name="T76" fmla="*/ 119 w 172"/>
                <a:gd name="T77" fmla="*/ 422 h 450"/>
                <a:gd name="T78" fmla="*/ 134 w 172"/>
                <a:gd name="T79" fmla="*/ 431 h 450"/>
                <a:gd name="T80" fmla="*/ 145 w 172"/>
                <a:gd name="T81" fmla="*/ 437 h 450"/>
                <a:gd name="T82" fmla="*/ 161 w 172"/>
                <a:gd name="T83" fmla="*/ 445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2" h="450">
                  <a:moveTo>
                    <a:pt x="122" y="0"/>
                  </a:moveTo>
                  <a:lnTo>
                    <a:pt x="114" y="6"/>
                  </a:lnTo>
                  <a:lnTo>
                    <a:pt x="113" y="7"/>
                  </a:lnTo>
                  <a:lnTo>
                    <a:pt x="106" y="12"/>
                  </a:lnTo>
                  <a:lnTo>
                    <a:pt x="105" y="13"/>
                  </a:lnTo>
                  <a:lnTo>
                    <a:pt x="98" y="19"/>
                  </a:lnTo>
                  <a:lnTo>
                    <a:pt x="97" y="20"/>
                  </a:lnTo>
                  <a:lnTo>
                    <a:pt x="91" y="25"/>
                  </a:lnTo>
                  <a:lnTo>
                    <a:pt x="90" y="27"/>
                  </a:lnTo>
                  <a:lnTo>
                    <a:pt x="84" y="32"/>
                  </a:lnTo>
                  <a:lnTo>
                    <a:pt x="82" y="34"/>
                  </a:lnTo>
                  <a:lnTo>
                    <a:pt x="77" y="39"/>
                  </a:lnTo>
                  <a:lnTo>
                    <a:pt x="76" y="41"/>
                  </a:lnTo>
                  <a:lnTo>
                    <a:pt x="70" y="46"/>
                  </a:lnTo>
                  <a:lnTo>
                    <a:pt x="69" y="48"/>
                  </a:lnTo>
                  <a:lnTo>
                    <a:pt x="64" y="53"/>
                  </a:lnTo>
                  <a:lnTo>
                    <a:pt x="63" y="55"/>
                  </a:lnTo>
                  <a:lnTo>
                    <a:pt x="58" y="61"/>
                  </a:lnTo>
                  <a:lnTo>
                    <a:pt x="57" y="62"/>
                  </a:lnTo>
                  <a:lnTo>
                    <a:pt x="52" y="68"/>
                  </a:lnTo>
                  <a:lnTo>
                    <a:pt x="51" y="69"/>
                  </a:lnTo>
                  <a:lnTo>
                    <a:pt x="47" y="75"/>
                  </a:lnTo>
                  <a:lnTo>
                    <a:pt x="46" y="77"/>
                  </a:lnTo>
                  <a:lnTo>
                    <a:pt x="42" y="83"/>
                  </a:lnTo>
                  <a:lnTo>
                    <a:pt x="41" y="84"/>
                  </a:lnTo>
                  <a:lnTo>
                    <a:pt x="37" y="90"/>
                  </a:lnTo>
                  <a:lnTo>
                    <a:pt x="36" y="92"/>
                  </a:lnTo>
                  <a:lnTo>
                    <a:pt x="32" y="98"/>
                  </a:lnTo>
                  <a:lnTo>
                    <a:pt x="31" y="99"/>
                  </a:lnTo>
                  <a:lnTo>
                    <a:pt x="28" y="106"/>
                  </a:lnTo>
                  <a:lnTo>
                    <a:pt x="27" y="107"/>
                  </a:lnTo>
                  <a:lnTo>
                    <a:pt x="24" y="113"/>
                  </a:lnTo>
                  <a:lnTo>
                    <a:pt x="23" y="115"/>
                  </a:lnTo>
                  <a:lnTo>
                    <a:pt x="20" y="121"/>
                  </a:lnTo>
                  <a:lnTo>
                    <a:pt x="20" y="123"/>
                  </a:lnTo>
                  <a:lnTo>
                    <a:pt x="17" y="129"/>
                  </a:lnTo>
                  <a:lnTo>
                    <a:pt x="16" y="131"/>
                  </a:lnTo>
                  <a:lnTo>
                    <a:pt x="14" y="137"/>
                  </a:lnTo>
                  <a:lnTo>
                    <a:pt x="13" y="138"/>
                  </a:lnTo>
                  <a:lnTo>
                    <a:pt x="11" y="145"/>
                  </a:lnTo>
                  <a:lnTo>
                    <a:pt x="11" y="146"/>
                  </a:lnTo>
                  <a:lnTo>
                    <a:pt x="9" y="153"/>
                  </a:lnTo>
                  <a:lnTo>
                    <a:pt x="8" y="154"/>
                  </a:lnTo>
                  <a:lnTo>
                    <a:pt x="7" y="161"/>
                  </a:lnTo>
                  <a:lnTo>
                    <a:pt x="6" y="162"/>
                  </a:lnTo>
                  <a:lnTo>
                    <a:pt x="5" y="169"/>
                  </a:lnTo>
                  <a:lnTo>
                    <a:pt x="4" y="170"/>
                  </a:lnTo>
                  <a:lnTo>
                    <a:pt x="3" y="177"/>
                  </a:lnTo>
                  <a:lnTo>
                    <a:pt x="3" y="178"/>
                  </a:lnTo>
                  <a:lnTo>
                    <a:pt x="2" y="185"/>
                  </a:lnTo>
                  <a:lnTo>
                    <a:pt x="2" y="186"/>
                  </a:lnTo>
                  <a:lnTo>
                    <a:pt x="1" y="193"/>
                  </a:lnTo>
                  <a:lnTo>
                    <a:pt x="1" y="194"/>
                  </a:lnTo>
                  <a:lnTo>
                    <a:pt x="0" y="201"/>
                  </a:lnTo>
                  <a:lnTo>
                    <a:pt x="0" y="202"/>
                  </a:lnTo>
                  <a:lnTo>
                    <a:pt x="0" y="209"/>
                  </a:lnTo>
                  <a:lnTo>
                    <a:pt x="0" y="210"/>
                  </a:lnTo>
                  <a:lnTo>
                    <a:pt x="0" y="217"/>
                  </a:lnTo>
                  <a:lnTo>
                    <a:pt x="0" y="218"/>
                  </a:lnTo>
                  <a:lnTo>
                    <a:pt x="0" y="225"/>
                  </a:lnTo>
                  <a:lnTo>
                    <a:pt x="0" y="226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" y="240"/>
                  </a:lnTo>
                  <a:lnTo>
                    <a:pt x="1" y="242"/>
                  </a:lnTo>
                  <a:lnTo>
                    <a:pt x="2" y="248"/>
                  </a:lnTo>
                  <a:lnTo>
                    <a:pt x="2" y="250"/>
                  </a:lnTo>
                  <a:lnTo>
                    <a:pt x="3" y="256"/>
                  </a:lnTo>
                  <a:lnTo>
                    <a:pt x="3" y="258"/>
                  </a:lnTo>
                  <a:lnTo>
                    <a:pt x="5" y="264"/>
                  </a:lnTo>
                  <a:lnTo>
                    <a:pt x="5" y="266"/>
                  </a:lnTo>
                  <a:lnTo>
                    <a:pt x="6" y="272"/>
                  </a:lnTo>
                  <a:lnTo>
                    <a:pt x="7" y="273"/>
                  </a:lnTo>
                  <a:lnTo>
                    <a:pt x="9" y="280"/>
                  </a:lnTo>
                  <a:lnTo>
                    <a:pt x="9" y="281"/>
                  </a:lnTo>
                  <a:lnTo>
                    <a:pt x="11" y="287"/>
                  </a:lnTo>
                  <a:lnTo>
                    <a:pt x="12" y="289"/>
                  </a:lnTo>
                  <a:lnTo>
                    <a:pt x="14" y="295"/>
                  </a:lnTo>
                  <a:lnTo>
                    <a:pt x="14" y="296"/>
                  </a:lnTo>
                  <a:lnTo>
                    <a:pt x="17" y="302"/>
                  </a:lnTo>
                  <a:lnTo>
                    <a:pt x="17" y="304"/>
                  </a:lnTo>
                  <a:lnTo>
                    <a:pt x="20" y="310"/>
                  </a:lnTo>
                  <a:lnTo>
                    <a:pt x="21" y="311"/>
                  </a:lnTo>
                  <a:lnTo>
                    <a:pt x="23" y="317"/>
                  </a:lnTo>
                  <a:lnTo>
                    <a:pt x="24" y="319"/>
                  </a:lnTo>
                  <a:lnTo>
                    <a:pt x="27" y="324"/>
                  </a:lnTo>
                  <a:lnTo>
                    <a:pt x="28" y="326"/>
                  </a:lnTo>
                  <a:lnTo>
                    <a:pt x="31" y="332"/>
                  </a:lnTo>
                  <a:lnTo>
                    <a:pt x="32" y="333"/>
                  </a:lnTo>
                  <a:lnTo>
                    <a:pt x="36" y="339"/>
                  </a:lnTo>
                  <a:lnTo>
                    <a:pt x="37" y="340"/>
                  </a:lnTo>
                  <a:lnTo>
                    <a:pt x="40" y="346"/>
                  </a:lnTo>
                  <a:lnTo>
                    <a:pt x="41" y="347"/>
                  </a:lnTo>
                  <a:lnTo>
                    <a:pt x="45" y="353"/>
                  </a:lnTo>
                  <a:lnTo>
                    <a:pt x="46" y="354"/>
                  </a:lnTo>
                  <a:lnTo>
                    <a:pt x="51" y="360"/>
                  </a:lnTo>
                  <a:lnTo>
                    <a:pt x="52" y="361"/>
                  </a:lnTo>
                  <a:lnTo>
                    <a:pt x="56" y="366"/>
                  </a:lnTo>
                  <a:lnTo>
                    <a:pt x="57" y="368"/>
                  </a:lnTo>
                  <a:lnTo>
                    <a:pt x="62" y="373"/>
                  </a:lnTo>
                  <a:lnTo>
                    <a:pt x="63" y="374"/>
                  </a:lnTo>
                  <a:lnTo>
                    <a:pt x="68" y="379"/>
                  </a:lnTo>
                  <a:lnTo>
                    <a:pt x="69" y="381"/>
                  </a:lnTo>
                  <a:lnTo>
                    <a:pt x="74" y="386"/>
                  </a:lnTo>
                  <a:lnTo>
                    <a:pt x="75" y="387"/>
                  </a:lnTo>
                  <a:lnTo>
                    <a:pt x="81" y="392"/>
                  </a:lnTo>
                  <a:lnTo>
                    <a:pt x="82" y="393"/>
                  </a:lnTo>
                  <a:lnTo>
                    <a:pt x="88" y="398"/>
                  </a:lnTo>
                  <a:lnTo>
                    <a:pt x="89" y="399"/>
                  </a:lnTo>
                  <a:lnTo>
                    <a:pt x="95" y="404"/>
                  </a:lnTo>
                  <a:lnTo>
                    <a:pt x="96" y="405"/>
                  </a:lnTo>
                  <a:lnTo>
                    <a:pt x="102" y="410"/>
                  </a:lnTo>
                  <a:lnTo>
                    <a:pt x="104" y="411"/>
                  </a:lnTo>
                  <a:lnTo>
                    <a:pt x="110" y="415"/>
                  </a:lnTo>
                  <a:lnTo>
                    <a:pt x="111" y="416"/>
                  </a:lnTo>
                  <a:lnTo>
                    <a:pt x="118" y="421"/>
                  </a:lnTo>
                  <a:lnTo>
                    <a:pt x="119" y="422"/>
                  </a:lnTo>
                  <a:lnTo>
                    <a:pt x="126" y="426"/>
                  </a:lnTo>
                  <a:lnTo>
                    <a:pt x="128" y="427"/>
                  </a:lnTo>
                  <a:lnTo>
                    <a:pt x="134" y="431"/>
                  </a:lnTo>
                  <a:lnTo>
                    <a:pt x="136" y="432"/>
                  </a:lnTo>
                  <a:lnTo>
                    <a:pt x="143" y="436"/>
                  </a:lnTo>
                  <a:lnTo>
                    <a:pt x="145" y="437"/>
                  </a:lnTo>
                  <a:lnTo>
                    <a:pt x="152" y="441"/>
                  </a:lnTo>
                  <a:lnTo>
                    <a:pt x="154" y="442"/>
                  </a:lnTo>
                  <a:lnTo>
                    <a:pt x="161" y="445"/>
                  </a:lnTo>
                  <a:lnTo>
                    <a:pt x="163" y="446"/>
                  </a:lnTo>
                  <a:lnTo>
                    <a:pt x="172" y="45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7" name="Freeform 63"/>
            <p:cNvSpPr>
              <a:spLocks/>
            </p:cNvSpPr>
            <p:nvPr/>
          </p:nvSpPr>
          <p:spPr bwMode="auto">
            <a:xfrm>
              <a:off x="2999" y="928"/>
              <a:ext cx="77" cy="51"/>
            </a:xfrm>
            <a:custGeom>
              <a:avLst/>
              <a:gdLst>
                <a:gd name="T0" fmla="*/ 155 w 155"/>
                <a:gd name="T1" fmla="*/ 103 h 103"/>
                <a:gd name="T2" fmla="*/ 0 w 155"/>
                <a:gd name="T3" fmla="*/ 82 h 103"/>
                <a:gd name="T4" fmla="*/ 47 w 155"/>
                <a:gd name="T5" fmla="*/ 54 h 103"/>
                <a:gd name="T6" fmla="*/ 38 w 155"/>
                <a:gd name="T7" fmla="*/ 0 h 103"/>
                <a:gd name="T8" fmla="*/ 155 w 155"/>
                <a:gd name="T9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5" h="103">
                  <a:moveTo>
                    <a:pt x="155" y="103"/>
                  </a:moveTo>
                  <a:lnTo>
                    <a:pt x="0" y="82"/>
                  </a:lnTo>
                  <a:lnTo>
                    <a:pt x="47" y="54"/>
                  </a:lnTo>
                  <a:lnTo>
                    <a:pt x="38" y="0"/>
                  </a:lnTo>
                  <a:lnTo>
                    <a:pt x="155" y="103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8" name="Oval 64"/>
            <p:cNvSpPr>
              <a:spLocks noChangeArrowheads="1"/>
            </p:cNvSpPr>
            <p:nvPr/>
          </p:nvSpPr>
          <p:spPr bwMode="auto">
            <a:xfrm>
              <a:off x="2849" y="763"/>
              <a:ext cx="18" cy="19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9" name="Oval 65"/>
            <p:cNvSpPr>
              <a:spLocks noChangeArrowheads="1"/>
            </p:cNvSpPr>
            <p:nvPr/>
          </p:nvSpPr>
          <p:spPr bwMode="auto">
            <a:xfrm>
              <a:off x="2849" y="801"/>
              <a:ext cx="18" cy="18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2931" y="717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</p:grpSp>
      <p:grpSp>
        <p:nvGrpSpPr>
          <p:cNvPr id="11331" name="Group 67"/>
          <p:cNvGrpSpPr>
            <a:grpSpLocks/>
          </p:cNvGrpSpPr>
          <p:nvPr/>
        </p:nvGrpSpPr>
        <p:grpSpPr bwMode="auto">
          <a:xfrm>
            <a:off x="5708650" y="887413"/>
            <a:ext cx="2700338" cy="1085850"/>
            <a:chOff x="3596" y="559"/>
            <a:chExt cx="1701" cy="684"/>
          </a:xfrm>
        </p:grpSpPr>
        <p:sp>
          <p:nvSpPr>
            <p:cNvPr id="11332" name="Line 68"/>
            <p:cNvSpPr>
              <a:spLocks noChangeShapeType="1"/>
            </p:cNvSpPr>
            <p:nvPr/>
          </p:nvSpPr>
          <p:spPr bwMode="auto">
            <a:xfrm>
              <a:off x="3596" y="843"/>
              <a:ext cx="39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3" name="Freeform 69"/>
            <p:cNvSpPr>
              <a:spLocks/>
            </p:cNvSpPr>
            <p:nvPr/>
          </p:nvSpPr>
          <p:spPr bwMode="auto">
            <a:xfrm>
              <a:off x="3919" y="821"/>
              <a:ext cx="74" cy="44"/>
            </a:xfrm>
            <a:custGeom>
              <a:avLst/>
              <a:gdLst>
                <a:gd name="T0" fmla="*/ 149 w 149"/>
                <a:gd name="T1" fmla="*/ 45 h 90"/>
                <a:gd name="T2" fmla="*/ 0 w 149"/>
                <a:gd name="T3" fmla="*/ 90 h 90"/>
                <a:gd name="T4" fmla="*/ 30 w 149"/>
                <a:gd name="T5" fmla="*/ 45 h 90"/>
                <a:gd name="T6" fmla="*/ 0 w 149"/>
                <a:gd name="T7" fmla="*/ 0 h 90"/>
                <a:gd name="T8" fmla="*/ 149 w 149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90">
                  <a:moveTo>
                    <a:pt x="149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49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4675" y="978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4755" y="97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36" name="Line 72"/>
            <p:cNvSpPr>
              <a:spLocks noChangeShapeType="1"/>
            </p:cNvSpPr>
            <p:nvPr/>
          </p:nvSpPr>
          <p:spPr bwMode="auto">
            <a:xfrm>
              <a:off x="4804" y="1100"/>
              <a:ext cx="0" cy="1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7" name="Line 73"/>
            <p:cNvSpPr>
              <a:spLocks noChangeShapeType="1"/>
            </p:cNvSpPr>
            <p:nvPr/>
          </p:nvSpPr>
          <p:spPr bwMode="auto">
            <a:xfrm>
              <a:off x="4804" y="1243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8" name="Line 74"/>
            <p:cNvSpPr>
              <a:spLocks noChangeShapeType="1"/>
            </p:cNvSpPr>
            <p:nvPr/>
          </p:nvSpPr>
          <p:spPr bwMode="auto">
            <a:xfrm flipH="1">
              <a:off x="4604" y="1243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39" name="Line 75"/>
            <p:cNvSpPr>
              <a:spLocks noChangeShapeType="1"/>
            </p:cNvSpPr>
            <p:nvPr/>
          </p:nvSpPr>
          <p:spPr bwMode="auto">
            <a:xfrm>
              <a:off x="4634" y="1015"/>
              <a:ext cx="4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0" name="Oval 76"/>
            <p:cNvSpPr>
              <a:spLocks noChangeArrowheads="1"/>
            </p:cNvSpPr>
            <p:nvPr/>
          </p:nvSpPr>
          <p:spPr bwMode="auto">
            <a:xfrm>
              <a:off x="4617" y="977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4213" y="65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382" y="559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468" y="559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555" y="608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11345" name="Line 81"/>
            <p:cNvSpPr>
              <a:spLocks noChangeShapeType="1"/>
            </p:cNvSpPr>
            <p:nvPr/>
          </p:nvSpPr>
          <p:spPr bwMode="auto">
            <a:xfrm flipV="1">
              <a:off x="4297" y="657"/>
              <a:ext cx="71" cy="4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4739" y="68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4826" y="68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48" name="Line 84"/>
            <p:cNvSpPr>
              <a:spLocks noChangeShapeType="1"/>
            </p:cNvSpPr>
            <p:nvPr/>
          </p:nvSpPr>
          <p:spPr bwMode="auto">
            <a:xfrm>
              <a:off x="4610" y="649"/>
              <a:ext cx="116" cy="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5075" y="56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5161" y="56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5248" y="616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11352" name="Line 88"/>
            <p:cNvSpPr>
              <a:spLocks noChangeShapeType="1"/>
            </p:cNvSpPr>
            <p:nvPr/>
          </p:nvSpPr>
          <p:spPr bwMode="auto">
            <a:xfrm flipV="1">
              <a:off x="4945" y="664"/>
              <a:ext cx="116" cy="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3" name="Line 89"/>
            <p:cNvSpPr>
              <a:spLocks noChangeShapeType="1"/>
            </p:cNvSpPr>
            <p:nvPr/>
          </p:nvSpPr>
          <p:spPr bwMode="auto">
            <a:xfrm>
              <a:off x="4804" y="628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4" name="Line 90"/>
            <p:cNvSpPr>
              <a:spLocks noChangeShapeType="1"/>
            </p:cNvSpPr>
            <p:nvPr/>
          </p:nvSpPr>
          <p:spPr bwMode="auto">
            <a:xfrm>
              <a:off x="4783" y="649"/>
              <a:ext cx="4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5" name="Oval 91"/>
            <p:cNvSpPr>
              <a:spLocks noChangeArrowheads="1"/>
            </p:cNvSpPr>
            <p:nvPr/>
          </p:nvSpPr>
          <p:spPr bwMode="auto">
            <a:xfrm>
              <a:off x="4766" y="612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356" name="Group 92"/>
          <p:cNvGrpSpPr>
            <a:grpSpLocks/>
          </p:cNvGrpSpPr>
          <p:nvPr/>
        </p:nvGrpSpPr>
        <p:grpSpPr bwMode="auto">
          <a:xfrm>
            <a:off x="1976438" y="2325688"/>
            <a:ext cx="1816100" cy="1162050"/>
            <a:chOff x="1245" y="1465"/>
            <a:chExt cx="1144" cy="732"/>
          </a:xfrm>
        </p:grpSpPr>
        <p:sp>
          <p:nvSpPr>
            <p:cNvPr id="11357" name="Line 93"/>
            <p:cNvSpPr>
              <a:spLocks noChangeShapeType="1"/>
            </p:cNvSpPr>
            <p:nvPr/>
          </p:nvSpPr>
          <p:spPr bwMode="auto">
            <a:xfrm>
              <a:off x="1861" y="1875"/>
              <a:ext cx="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8" name="Oval 94"/>
            <p:cNvSpPr>
              <a:spLocks noChangeArrowheads="1"/>
            </p:cNvSpPr>
            <p:nvPr/>
          </p:nvSpPr>
          <p:spPr bwMode="auto">
            <a:xfrm>
              <a:off x="1844" y="1836"/>
              <a:ext cx="79" cy="78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59" name="Rectangle 95"/>
            <p:cNvSpPr>
              <a:spLocks noChangeArrowheads="1"/>
            </p:cNvSpPr>
            <p:nvPr/>
          </p:nvSpPr>
          <p:spPr bwMode="auto">
            <a:xfrm>
              <a:off x="1245" y="1569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1423" y="1465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61" name="Rectangle 97"/>
            <p:cNvSpPr>
              <a:spLocks noChangeArrowheads="1"/>
            </p:cNvSpPr>
            <p:nvPr/>
          </p:nvSpPr>
          <p:spPr bwMode="auto">
            <a:xfrm>
              <a:off x="1514" y="1465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62" name="Rectangle 98"/>
            <p:cNvSpPr>
              <a:spLocks noChangeArrowheads="1"/>
            </p:cNvSpPr>
            <p:nvPr/>
          </p:nvSpPr>
          <p:spPr bwMode="auto">
            <a:xfrm>
              <a:off x="1603" y="1517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11363" name="Line 99"/>
            <p:cNvSpPr>
              <a:spLocks noChangeShapeType="1"/>
            </p:cNvSpPr>
            <p:nvPr/>
          </p:nvSpPr>
          <p:spPr bwMode="auto">
            <a:xfrm flipV="1">
              <a:off x="1333" y="1568"/>
              <a:ext cx="76" cy="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4" name="Rectangle 100"/>
            <p:cNvSpPr>
              <a:spLocks noChangeArrowheads="1"/>
            </p:cNvSpPr>
            <p:nvPr/>
          </p:nvSpPr>
          <p:spPr bwMode="auto">
            <a:xfrm>
              <a:off x="1882" y="157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65" name="Rectangle 101"/>
            <p:cNvSpPr>
              <a:spLocks noChangeArrowheads="1"/>
            </p:cNvSpPr>
            <p:nvPr/>
          </p:nvSpPr>
          <p:spPr bwMode="auto">
            <a:xfrm>
              <a:off x="1973" y="157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66" name="Rectangle 102"/>
            <p:cNvSpPr>
              <a:spLocks noChangeArrowheads="1"/>
            </p:cNvSpPr>
            <p:nvPr/>
          </p:nvSpPr>
          <p:spPr bwMode="auto">
            <a:xfrm>
              <a:off x="2154" y="1473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67" name="Rectangle 103"/>
            <p:cNvSpPr>
              <a:spLocks noChangeArrowheads="1"/>
            </p:cNvSpPr>
            <p:nvPr/>
          </p:nvSpPr>
          <p:spPr bwMode="auto">
            <a:xfrm>
              <a:off x="2245" y="1473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68" name="Rectangle 104"/>
            <p:cNvSpPr>
              <a:spLocks noChangeArrowheads="1"/>
            </p:cNvSpPr>
            <p:nvPr/>
          </p:nvSpPr>
          <p:spPr bwMode="auto">
            <a:xfrm>
              <a:off x="2336" y="1525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11369" name="Line 105"/>
            <p:cNvSpPr>
              <a:spLocks noChangeShapeType="1"/>
            </p:cNvSpPr>
            <p:nvPr/>
          </p:nvSpPr>
          <p:spPr bwMode="auto">
            <a:xfrm flipV="1">
              <a:off x="2070" y="1587"/>
              <a:ext cx="76" cy="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0" name="Line 106"/>
            <p:cNvSpPr>
              <a:spLocks noChangeShapeType="1"/>
            </p:cNvSpPr>
            <p:nvPr/>
          </p:nvSpPr>
          <p:spPr bwMode="auto">
            <a:xfrm flipV="1">
              <a:off x="2058" y="1565"/>
              <a:ext cx="75" cy="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1" name="Line 107"/>
            <p:cNvSpPr>
              <a:spLocks noChangeShapeType="1"/>
            </p:cNvSpPr>
            <p:nvPr/>
          </p:nvSpPr>
          <p:spPr bwMode="auto">
            <a:xfrm>
              <a:off x="1938" y="1507"/>
              <a:ext cx="0" cy="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2" name="Line 108"/>
            <p:cNvSpPr>
              <a:spLocks noChangeShapeType="1"/>
            </p:cNvSpPr>
            <p:nvPr/>
          </p:nvSpPr>
          <p:spPr bwMode="auto">
            <a:xfrm>
              <a:off x="1916" y="1529"/>
              <a:ext cx="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3" name="Oval 109"/>
            <p:cNvSpPr>
              <a:spLocks noChangeArrowheads="1"/>
            </p:cNvSpPr>
            <p:nvPr/>
          </p:nvSpPr>
          <p:spPr bwMode="auto">
            <a:xfrm>
              <a:off x="1899" y="1490"/>
              <a:ext cx="79" cy="78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4" name="Rectangle 110"/>
            <p:cNvSpPr>
              <a:spLocks noChangeArrowheads="1"/>
            </p:cNvSpPr>
            <p:nvPr/>
          </p:nvSpPr>
          <p:spPr bwMode="auto">
            <a:xfrm>
              <a:off x="1895" y="1918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11375" name="Rectangle 111"/>
            <p:cNvSpPr>
              <a:spLocks noChangeArrowheads="1"/>
            </p:cNvSpPr>
            <p:nvPr/>
          </p:nvSpPr>
          <p:spPr bwMode="auto">
            <a:xfrm>
              <a:off x="1979" y="1918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76" name="Line 112"/>
            <p:cNvSpPr>
              <a:spLocks noChangeShapeType="1"/>
            </p:cNvSpPr>
            <p:nvPr/>
          </p:nvSpPr>
          <p:spPr bwMode="auto">
            <a:xfrm>
              <a:off x="1726" y="2197"/>
              <a:ext cx="21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7" name="Line 113"/>
            <p:cNvSpPr>
              <a:spLocks noChangeShapeType="1"/>
            </p:cNvSpPr>
            <p:nvPr/>
          </p:nvSpPr>
          <p:spPr bwMode="auto">
            <a:xfrm flipV="1">
              <a:off x="1936" y="2046"/>
              <a:ext cx="0" cy="1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78" name="Line 114"/>
            <p:cNvSpPr>
              <a:spLocks noChangeShapeType="1"/>
            </p:cNvSpPr>
            <p:nvPr/>
          </p:nvSpPr>
          <p:spPr bwMode="auto">
            <a:xfrm>
              <a:off x="1936" y="2197"/>
              <a:ext cx="20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379" name="Group 115"/>
          <p:cNvGrpSpPr>
            <a:grpSpLocks/>
          </p:cNvGrpSpPr>
          <p:nvPr/>
        </p:nvGrpSpPr>
        <p:grpSpPr bwMode="auto">
          <a:xfrm>
            <a:off x="4124325" y="2325688"/>
            <a:ext cx="4695825" cy="1158875"/>
            <a:chOff x="2598" y="1465"/>
            <a:chExt cx="2958" cy="730"/>
          </a:xfrm>
        </p:grpSpPr>
        <p:sp>
          <p:nvSpPr>
            <p:cNvPr id="11380" name="Text Box 116"/>
            <p:cNvSpPr txBox="1">
              <a:spLocks noChangeArrowheads="1"/>
            </p:cNvSpPr>
            <p:nvPr/>
          </p:nvSpPr>
          <p:spPr bwMode="auto">
            <a:xfrm>
              <a:off x="4675" y="1797"/>
              <a:ext cx="88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 b="1"/>
                <a:t>Гидрокрекинг</a:t>
              </a:r>
            </a:p>
          </p:txBody>
        </p:sp>
        <p:sp>
          <p:nvSpPr>
            <p:cNvPr id="11381" name="Line 117"/>
            <p:cNvSpPr>
              <a:spLocks noChangeShapeType="1"/>
            </p:cNvSpPr>
            <p:nvPr/>
          </p:nvSpPr>
          <p:spPr bwMode="auto">
            <a:xfrm>
              <a:off x="2598" y="1859"/>
              <a:ext cx="41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2" name="Freeform 118"/>
            <p:cNvSpPr>
              <a:spLocks/>
            </p:cNvSpPr>
            <p:nvPr/>
          </p:nvSpPr>
          <p:spPr bwMode="auto">
            <a:xfrm>
              <a:off x="2938" y="1836"/>
              <a:ext cx="79" cy="47"/>
            </a:xfrm>
            <a:custGeom>
              <a:avLst/>
              <a:gdLst>
                <a:gd name="T0" fmla="*/ 157 w 157"/>
                <a:gd name="T1" fmla="*/ 47 h 94"/>
                <a:gd name="T2" fmla="*/ 0 w 157"/>
                <a:gd name="T3" fmla="*/ 94 h 94"/>
                <a:gd name="T4" fmla="*/ 31 w 157"/>
                <a:gd name="T5" fmla="*/ 47 h 94"/>
                <a:gd name="T6" fmla="*/ 0 w 157"/>
                <a:gd name="T7" fmla="*/ 0 h 94"/>
                <a:gd name="T8" fmla="*/ 157 w 157"/>
                <a:gd name="T9" fmla="*/ 47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7" h="94">
                  <a:moveTo>
                    <a:pt x="157" y="47"/>
                  </a:moveTo>
                  <a:lnTo>
                    <a:pt x="0" y="94"/>
                  </a:lnTo>
                  <a:lnTo>
                    <a:pt x="31" y="47"/>
                  </a:lnTo>
                  <a:lnTo>
                    <a:pt x="0" y="0"/>
                  </a:lnTo>
                  <a:lnTo>
                    <a:pt x="157" y="47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83" name="Rectangle 119"/>
            <p:cNvSpPr>
              <a:spLocks noChangeArrowheads="1"/>
            </p:cNvSpPr>
            <p:nvPr/>
          </p:nvSpPr>
          <p:spPr bwMode="auto">
            <a:xfrm>
              <a:off x="2648" y="1656"/>
              <a:ext cx="4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-</a:t>
              </a:r>
              <a:endParaRPr lang="ru-RU" altLang="ru-RU"/>
            </a:p>
          </p:txBody>
        </p:sp>
        <p:sp>
          <p:nvSpPr>
            <p:cNvPr id="11384" name="Rectangle 120"/>
            <p:cNvSpPr>
              <a:spLocks noChangeArrowheads="1"/>
            </p:cNvSpPr>
            <p:nvPr/>
          </p:nvSpPr>
          <p:spPr bwMode="auto">
            <a:xfrm>
              <a:off x="2689" y="1656"/>
              <a:ext cx="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 </a:t>
              </a:r>
              <a:endParaRPr lang="ru-RU" altLang="ru-RU"/>
            </a:p>
          </p:txBody>
        </p:sp>
        <p:sp>
          <p:nvSpPr>
            <p:cNvPr id="11385" name="Rectangle 121"/>
            <p:cNvSpPr>
              <a:spLocks noChangeArrowheads="1"/>
            </p:cNvSpPr>
            <p:nvPr/>
          </p:nvSpPr>
          <p:spPr bwMode="auto">
            <a:xfrm>
              <a:off x="2722" y="1656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86" name="Line 122"/>
            <p:cNvSpPr>
              <a:spLocks noChangeShapeType="1"/>
            </p:cNvSpPr>
            <p:nvPr/>
          </p:nvSpPr>
          <p:spPr bwMode="auto">
            <a:xfrm>
              <a:off x="2897" y="1641"/>
              <a:ext cx="0" cy="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7" name="Line 123"/>
            <p:cNvSpPr>
              <a:spLocks noChangeShapeType="1"/>
            </p:cNvSpPr>
            <p:nvPr/>
          </p:nvSpPr>
          <p:spPr bwMode="auto">
            <a:xfrm>
              <a:off x="2875" y="1663"/>
              <a:ext cx="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8" name="Oval 124"/>
            <p:cNvSpPr>
              <a:spLocks noChangeArrowheads="1"/>
            </p:cNvSpPr>
            <p:nvPr/>
          </p:nvSpPr>
          <p:spPr bwMode="auto">
            <a:xfrm>
              <a:off x="2858" y="1623"/>
              <a:ext cx="78" cy="79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89" name="Rectangle 125"/>
            <p:cNvSpPr>
              <a:spLocks noChangeArrowheads="1"/>
            </p:cNvSpPr>
            <p:nvPr/>
          </p:nvSpPr>
          <p:spPr bwMode="auto">
            <a:xfrm>
              <a:off x="3948" y="1915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11390" name="Line 126"/>
            <p:cNvSpPr>
              <a:spLocks noChangeShapeType="1"/>
            </p:cNvSpPr>
            <p:nvPr/>
          </p:nvSpPr>
          <p:spPr bwMode="auto">
            <a:xfrm>
              <a:off x="3989" y="2044"/>
              <a:ext cx="0" cy="1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1" name="Line 127"/>
            <p:cNvSpPr>
              <a:spLocks noChangeShapeType="1"/>
            </p:cNvSpPr>
            <p:nvPr/>
          </p:nvSpPr>
          <p:spPr bwMode="auto">
            <a:xfrm>
              <a:off x="3989" y="2195"/>
              <a:ext cx="21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2" name="Line 128"/>
            <p:cNvSpPr>
              <a:spLocks noChangeShapeType="1"/>
            </p:cNvSpPr>
            <p:nvPr/>
          </p:nvSpPr>
          <p:spPr bwMode="auto">
            <a:xfrm flipH="1">
              <a:off x="3779" y="2195"/>
              <a:ext cx="21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3" name="Rectangle 129"/>
            <p:cNvSpPr>
              <a:spLocks noChangeArrowheads="1"/>
            </p:cNvSpPr>
            <p:nvPr/>
          </p:nvSpPr>
          <p:spPr bwMode="auto">
            <a:xfrm>
              <a:off x="3327" y="1569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11394" name="Rectangle 130"/>
            <p:cNvSpPr>
              <a:spLocks noChangeArrowheads="1"/>
            </p:cNvSpPr>
            <p:nvPr/>
          </p:nvSpPr>
          <p:spPr bwMode="auto">
            <a:xfrm>
              <a:off x="3505" y="1465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95" name="Rectangle 131"/>
            <p:cNvSpPr>
              <a:spLocks noChangeArrowheads="1"/>
            </p:cNvSpPr>
            <p:nvPr/>
          </p:nvSpPr>
          <p:spPr bwMode="auto">
            <a:xfrm>
              <a:off x="3596" y="1465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396" name="Rectangle 132"/>
            <p:cNvSpPr>
              <a:spLocks noChangeArrowheads="1"/>
            </p:cNvSpPr>
            <p:nvPr/>
          </p:nvSpPr>
          <p:spPr bwMode="auto">
            <a:xfrm>
              <a:off x="3687" y="1517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11397" name="Line 133"/>
            <p:cNvSpPr>
              <a:spLocks noChangeShapeType="1"/>
            </p:cNvSpPr>
            <p:nvPr/>
          </p:nvSpPr>
          <p:spPr bwMode="auto">
            <a:xfrm flipV="1">
              <a:off x="3415" y="1568"/>
              <a:ext cx="76" cy="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98" name="Rectangle 134"/>
            <p:cNvSpPr>
              <a:spLocks noChangeArrowheads="1"/>
            </p:cNvSpPr>
            <p:nvPr/>
          </p:nvSpPr>
          <p:spPr bwMode="auto">
            <a:xfrm>
              <a:off x="3893" y="157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399" name="Rectangle 135"/>
            <p:cNvSpPr>
              <a:spLocks noChangeArrowheads="1"/>
            </p:cNvSpPr>
            <p:nvPr/>
          </p:nvSpPr>
          <p:spPr bwMode="auto">
            <a:xfrm>
              <a:off x="3984" y="157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400" name="Rectangle 136"/>
            <p:cNvSpPr>
              <a:spLocks noChangeArrowheads="1"/>
            </p:cNvSpPr>
            <p:nvPr/>
          </p:nvSpPr>
          <p:spPr bwMode="auto">
            <a:xfrm>
              <a:off x="4075" y="1630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11401" name="Rectangle 137"/>
            <p:cNvSpPr>
              <a:spLocks noChangeArrowheads="1"/>
            </p:cNvSpPr>
            <p:nvPr/>
          </p:nvSpPr>
          <p:spPr bwMode="auto">
            <a:xfrm>
              <a:off x="4236" y="1473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402" name="Rectangle 138"/>
            <p:cNvSpPr>
              <a:spLocks noChangeArrowheads="1"/>
            </p:cNvSpPr>
            <p:nvPr/>
          </p:nvSpPr>
          <p:spPr bwMode="auto">
            <a:xfrm>
              <a:off x="4327" y="1473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6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403" name="Rectangle 139"/>
            <p:cNvSpPr>
              <a:spLocks noChangeArrowheads="1"/>
            </p:cNvSpPr>
            <p:nvPr/>
          </p:nvSpPr>
          <p:spPr bwMode="auto">
            <a:xfrm>
              <a:off x="4418" y="1525"/>
              <a:ext cx="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2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11404" name="Line 140"/>
            <p:cNvSpPr>
              <a:spLocks noChangeShapeType="1"/>
            </p:cNvSpPr>
            <p:nvPr/>
          </p:nvSpPr>
          <p:spPr bwMode="auto">
            <a:xfrm flipV="1">
              <a:off x="4133" y="1587"/>
              <a:ext cx="95" cy="5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05" name="Line 141"/>
            <p:cNvSpPr>
              <a:spLocks noChangeShapeType="1"/>
            </p:cNvSpPr>
            <p:nvPr/>
          </p:nvSpPr>
          <p:spPr bwMode="auto">
            <a:xfrm flipV="1">
              <a:off x="4120" y="1565"/>
              <a:ext cx="95" cy="5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406" name="Rectangle 142"/>
          <p:cNvSpPr>
            <a:spLocks noChangeArrowheads="1"/>
          </p:cNvSpPr>
          <p:nvPr/>
        </p:nvSpPr>
        <p:spPr bwMode="auto">
          <a:xfrm>
            <a:off x="2757488" y="3671888"/>
            <a:ext cx="360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altLang="ru-RU" sz="2400" b="1"/>
              <a:t>Гидратация олефинов</a:t>
            </a:r>
            <a:endParaRPr lang="ru-RU" altLang="ru-RU" sz="2400"/>
          </a:p>
        </p:txBody>
      </p:sp>
      <p:grpSp>
        <p:nvGrpSpPr>
          <p:cNvPr id="11407" name="Group 143"/>
          <p:cNvGrpSpPr>
            <a:grpSpLocks/>
          </p:cNvGrpSpPr>
          <p:nvPr/>
        </p:nvGrpSpPr>
        <p:grpSpPr bwMode="auto">
          <a:xfrm>
            <a:off x="752475" y="4746625"/>
            <a:ext cx="1120775" cy="1400175"/>
            <a:chOff x="474" y="2990"/>
            <a:chExt cx="706" cy="882"/>
          </a:xfrm>
        </p:grpSpPr>
        <p:sp>
          <p:nvSpPr>
            <p:cNvPr id="11408" name="Rectangle 144"/>
            <p:cNvSpPr>
              <a:spLocks noChangeArrowheads="1"/>
            </p:cNvSpPr>
            <p:nvPr/>
          </p:nvSpPr>
          <p:spPr bwMode="auto">
            <a:xfrm>
              <a:off x="474" y="323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11409" name="Rectangle 145"/>
            <p:cNvSpPr>
              <a:spLocks noChangeArrowheads="1"/>
            </p:cNvSpPr>
            <p:nvPr/>
          </p:nvSpPr>
          <p:spPr bwMode="auto">
            <a:xfrm>
              <a:off x="671" y="323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410" name="Rectangle 146"/>
            <p:cNvSpPr>
              <a:spLocks noChangeArrowheads="1"/>
            </p:cNvSpPr>
            <p:nvPr/>
          </p:nvSpPr>
          <p:spPr bwMode="auto">
            <a:xfrm>
              <a:off x="758" y="323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411" name="Rectangle 147"/>
            <p:cNvSpPr>
              <a:spLocks noChangeArrowheads="1"/>
            </p:cNvSpPr>
            <p:nvPr/>
          </p:nvSpPr>
          <p:spPr bwMode="auto">
            <a:xfrm>
              <a:off x="957" y="323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412" name="Rectangle 148"/>
            <p:cNvSpPr>
              <a:spLocks noChangeArrowheads="1"/>
            </p:cNvSpPr>
            <p:nvPr/>
          </p:nvSpPr>
          <p:spPr bwMode="auto">
            <a:xfrm>
              <a:off x="1044" y="323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413" name="Rectangle 149"/>
            <p:cNvSpPr>
              <a:spLocks noChangeArrowheads="1"/>
            </p:cNvSpPr>
            <p:nvPr/>
          </p:nvSpPr>
          <p:spPr bwMode="auto">
            <a:xfrm>
              <a:off x="1131" y="3288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11414" name="Line 150"/>
            <p:cNvSpPr>
              <a:spLocks noChangeShapeType="1"/>
            </p:cNvSpPr>
            <p:nvPr/>
          </p:nvSpPr>
          <p:spPr bwMode="auto">
            <a:xfrm>
              <a:off x="566" y="3305"/>
              <a:ext cx="9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5" name="Line 151"/>
            <p:cNvSpPr>
              <a:spLocks noChangeShapeType="1"/>
            </p:cNvSpPr>
            <p:nvPr/>
          </p:nvSpPr>
          <p:spPr bwMode="auto">
            <a:xfrm>
              <a:off x="853" y="3317"/>
              <a:ext cx="9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6" name="Line 152"/>
            <p:cNvSpPr>
              <a:spLocks noChangeShapeType="1"/>
            </p:cNvSpPr>
            <p:nvPr/>
          </p:nvSpPr>
          <p:spPr bwMode="auto">
            <a:xfrm>
              <a:off x="853" y="3293"/>
              <a:ext cx="9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7" name="Rectangle 153"/>
            <p:cNvSpPr>
              <a:spLocks noChangeArrowheads="1"/>
            </p:cNvSpPr>
            <p:nvPr/>
          </p:nvSpPr>
          <p:spPr bwMode="auto">
            <a:xfrm>
              <a:off x="752" y="3605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11418" name="Line 154"/>
            <p:cNvSpPr>
              <a:spLocks noChangeShapeType="1"/>
            </p:cNvSpPr>
            <p:nvPr/>
          </p:nvSpPr>
          <p:spPr bwMode="auto">
            <a:xfrm>
              <a:off x="791" y="3728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9" name="Line 155"/>
            <p:cNvSpPr>
              <a:spLocks noChangeShapeType="1"/>
            </p:cNvSpPr>
            <p:nvPr/>
          </p:nvSpPr>
          <p:spPr bwMode="auto">
            <a:xfrm>
              <a:off x="791" y="3872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0" name="Line 156"/>
            <p:cNvSpPr>
              <a:spLocks noChangeShapeType="1"/>
            </p:cNvSpPr>
            <p:nvPr/>
          </p:nvSpPr>
          <p:spPr bwMode="auto">
            <a:xfrm flipH="1">
              <a:off x="591" y="3872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1" name="Freeform 157"/>
            <p:cNvSpPr>
              <a:spLocks/>
            </p:cNvSpPr>
            <p:nvPr/>
          </p:nvSpPr>
          <p:spPr bwMode="auto">
            <a:xfrm>
              <a:off x="911" y="3350"/>
              <a:ext cx="59" cy="180"/>
            </a:xfrm>
            <a:custGeom>
              <a:avLst/>
              <a:gdLst>
                <a:gd name="T0" fmla="*/ 5 w 78"/>
                <a:gd name="T1" fmla="*/ 3 h 240"/>
                <a:gd name="T2" fmla="*/ 13 w 78"/>
                <a:gd name="T3" fmla="*/ 9 h 240"/>
                <a:gd name="T4" fmla="*/ 19 w 78"/>
                <a:gd name="T5" fmla="*/ 12 h 240"/>
                <a:gd name="T6" fmla="*/ 26 w 78"/>
                <a:gd name="T7" fmla="*/ 18 h 240"/>
                <a:gd name="T8" fmla="*/ 31 w 78"/>
                <a:gd name="T9" fmla="*/ 22 h 240"/>
                <a:gd name="T10" fmla="*/ 37 w 78"/>
                <a:gd name="T11" fmla="*/ 28 h 240"/>
                <a:gd name="T12" fmla="*/ 41 w 78"/>
                <a:gd name="T13" fmla="*/ 32 h 240"/>
                <a:gd name="T14" fmla="*/ 47 w 78"/>
                <a:gd name="T15" fmla="*/ 39 h 240"/>
                <a:gd name="T16" fmla="*/ 51 w 78"/>
                <a:gd name="T17" fmla="*/ 43 h 240"/>
                <a:gd name="T18" fmla="*/ 56 w 78"/>
                <a:gd name="T19" fmla="*/ 50 h 240"/>
                <a:gd name="T20" fmla="*/ 59 w 78"/>
                <a:gd name="T21" fmla="*/ 55 h 240"/>
                <a:gd name="T22" fmla="*/ 63 w 78"/>
                <a:gd name="T23" fmla="*/ 62 h 240"/>
                <a:gd name="T24" fmla="*/ 65 w 78"/>
                <a:gd name="T25" fmla="*/ 67 h 240"/>
                <a:gd name="T26" fmla="*/ 69 w 78"/>
                <a:gd name="T27" fmla="*/ 74 h 240"/>
                <a:gd name="T28" fmla="*/ 70 w 78"/>
                <a:gd name="T29" fmla="*/ 79 h 240"/>
                <a:gd name="T30" fmla="*/ 73 w 78"/>
                <a:gd name="T31" fmla="*/ 86 h 240"/>
                <a:gd name="T32" fmla="*/ 74 w 78"/>
                <a:gd name="T33" fmla="*/ 91 h 240"/>
                <a:gd name="T34" fmla="*/ 76 w 78"/>
                <a:gd name="T35" fmla="*/ 99 h 240"/>
                <a:gd name="T36" fmla="*/ 77 w 78"/>
                <a:gd name="T37" fmla="*/ 104 h 240"/>
                <a:gd name="T38" fmla="*/ 78 w 78"/>
                <a:gd name="T39" fmla="*/ 111 h 240"/>
                <a:gd name="T40" fmla="*/ 78 w 78"/>
                <a:gd name="T41" fmla="*/ 116 h 240"/>
                <a:gd name="T42" fmla="*/ 78 w 78"/>
                <a:gd name="T43" fmla="*/ 124 h 240"/>
                <a:gd name="T44" fmla="*/ 78 w 78"/>
                <a:gd name="T45" fmla="*/ 129 h 240"/>
                <a:gd name="T46" fmla="*/ 77 w 78"/>
                <a:gd name="T47" fmla="*/ 136 h 240"/>
                <a:gd name="T48" fmla="*/ 76 w 78"/>
                <a:gd name="T49" fmla="*/ 141 h 240"/>
                <a:gd name="T50" fmla="*/ 74 w 78"/>
                <a:gd name="T51" fmla="*/ 149 h 240"/>
                <a:gd name="T52" fmla="*/ 73 w 78"/>
                <a:gd name="T53" fmla="*/ 154 h 240"/>
                <a:gd name="T54" fmla="*/ 70 w 78"/>
                <a:gd name="T55" fmla="*/ 161 h 240"/>
                <a:gd name="T56" fmla="*/ 69 w 78"/>
                <a:gd name="T57" fmla="*/ 166 h 240"/>
                <a:gd name="T58" fmla="*/ 65 w 78"/>
                <a:gd name="T59" fmla="*/ 173 h 240"/>
                <a:gd name="T60" fmla="*/ 63 w 78"/>
                <a:gd name="T61" fmla="*/ 178 h 240"/>
                <a:gd name="T62" fmla="*/ 59 w 78"/>
                <a:gd name="T63" fmla="*/ 185 h 240"/>
                <a:gd name="T64" fmla="*/ 56 w 78"/>
                <a:gd name="T65" fmla="*/ 190 h 240"/>
                <a:gd name="T66" fmla="*/ 51 w 78"/>
                <a:gd name="T67" fmla="*/ 197 h 240"/>
                <a:gd name="T68" fmla="*/ 47 w 78"/>
                <a:gd name="T69" fmla="*/ 201 h 240"/>
                <a:gd name="T70" fmla="*/ 41 w 78"/>
                <a:gd name="T71" fmla="*/ 208 h 240"/>
                <a:gd name="T72" fmla="*/ 37 w 78"/>
                <a:gd name="T73" fmla="*/ 212 h 240"/>
                <a:gd name="T74" fmla="*/ 31 w 78"/>
                <a:gd name="T75" fmla="*/ 218 h 240"/>
                <a:gd name="T76" fmla="*/ 26 w 78"/>
                <a:gd name="T77" fmla="*/ 222 h 240"/>
                <a:gd name="T78" fmla="*/ 19 w 78"/>
                <a:gd name="T79" fmla="*/ 228 h 240"/>
                <a:gd name="T80" fmla="*/ 13 w 78"/>
                <a:gd name="T81" fmla="*/ 231 h 240"/>
                <a:gd name="T82" fmla="*/ 5 w 78"/>
                <a:gd name="T83" fmla="*/ 237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8" h="240">
                  <a:moveTo>
                    <a:pt x="0" y="0"/>
                  </a:moveTo>
                  <a:lnTo>
                    <a:pt x="4" y="3"/>
                  </a:lnTo>
                  <a:lnTo>
                    <a:pt x="5" y="3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3" y="9"/>
                  </a:lnTo>
                  <a:lnTo>
                    <a:pt x="14" y="9"/>
                  </a:lnTo>
                  <a:lnTo>
                    <a:pt x="18" y="12"/>
                  </a:lnTo>
                  <a:lnTo>
                    <a:pt x="19" y="12"/>
                  </a:lnTo>
                  <a:lnTo>
                    <a:pt x="22" y="15"/>
                  </a:lnTo>
                  <a:lnTo>
                    <a:pt x="23" y="15"/>
                  </a:lnTo>
                  <a:lnTo>
                    <a:pt x="26" y="18"/>
                  </a:lnTo>
                  <a:lnTo>
                    <a:pt x="27" y="19"/>
                  </a:lnTo>
                  <a:lnTo>
                    <a:pt x="30" y="21"/>
                  </a:lnTo>
                  <a:lnTo>
                    <a:pt x="31" y="22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7" y="28"/>
                  </a:lnTo>
                  <a:lnTo>
                    <a:pt x="38" y="29"/>
                  </a:lnTo>
                  <a:lnTo>
                    <a:pt x="41" y="32"/>
                  </a:lnTo>
                  <a:lnTo>
                    <a:pt x="41" y="32"/>
                  </a:lnTo>
                  <a:lnTo>
                    <a:pt x="44" y="35"/>
                  </a:lnTo>
                  <a:lnTo>
                    <a:pt x="45" y="36"/>
                  </a:lnTo>
                  <a:lnTo>
                    <a:pt x="47" y="39"/>
                  </a:lnTo>
                  <a:lnTo>
                    <a:pt x="48" y="40"/>
                  </a:lnTo>
                  <a:lnTo>
                    <a:pt x="50" y="43"/>
                  </a:lnTo>
                  <a:lnTo>
                    <a:pt x="51" y="43"/>
                  </a:lnTo>
                  <a:lnTo>
                    <a:pt x="53" y="46"/>
                  </a:lnTo>
                  <a:lnTo>
                    <a:pt x="54" y="47"/>
                  </a:lnTo>
                  <a:lnTo>
                    <a:pt x="56" y="50"/>
                  </a:lnTo>
                  <a:lnTo>
                    <a:pt x="56" y="51"/>
                  </a:lnTo>
                  <a:lnTo>
                    <a:pt x="58" y="54"/>
                  </a:lnTo>
                  <a:lnTo>
                    <a:pt x="59" y="55"/>
                  </a:lnTo>
                  <a:lnTo>
                    <a:pt x="61" y="58"/>
                  </a:lnTo>
                  <a:lnTo>
                    <a:pt x="61" y="59"/>
                  </a:lnTo>
                  <a:lnTo>
                    <a:pt x="63" y="62"/>
                  </a:lnTo>
                  <a:lnTo>
                    <a:pt x="63" y="63"/>
                  </a:lnTo>
                  <a:lnTo>
                    <a:pt x="65" y="66"/>
                  </a:lnTo>
                  <a:lnTo>
                    <a:pt x="65" y="67"/>
                  </a:lnTo>
                  <a:lnTo>
                    <a:pt x="67" y="70"/>
                  </a:lnTo>
                  <a:lnTo>
                    <a:pt x="67" y="71"/>
                  </a:lnTo>
                  <a:lnTo>
                    <a:pt x="69" y="74"/>
                  </a:lnTo>
                  <a:lnTo>
                    <a:pt x="69" y="75"/>
                  </a:lnTo>
                  <a:lnTo>
                    <a:pt x="70" y="78"/>
                  </a:lnTo>
                  <a:lnTo>
                    <a:pt x="70" y="79"/>
                  </a:lnTo>
                  <a:lnTo>
                    <a:pt x="72" y="82"/>
                  </a:lnTo>
                  <a:lnTo>
                    <a:pt x="72" y="83"/>
                  </a:lnTo>
                  <a:lnTo>
                    <a:pt x="73" y="86"/>
                  </a:lnTo>
                  <a:lnTo>
                    <a:pt x="73" y="87"/>
                  </a:lnTo>
                  <a:lnTo>
                    <a:pt x="74" y="90"/>
                  </a:lnTo>
                  <a:lnTo>
                    <a:pt x="74" y="91"/>
                  </a:lnTo>
                  <a:lnTo>
                    <a:pt x="75" y="94"/>
                  </a:lnTo>
                  <a:lnTo>
                    <a:pt x="75" y="95"/>
                  </a:lnTo>
                  <a:lnTo>
                    <a:pt x="76" y="99"/>
                  </a:lnTo>
                  <a:lnTo>
                    <a:pt x="76" y="99"/>
                  </a:lnTo>
                  <a:lnTo>
                    <a:pt x="77" y="103"/>
                  </a:lnTo>
                  <a:lnTo>
                    <a:pt x="77" y="104"/>
                  </a:lnTo>
                  <a:lnTo>
                    <a:pt x="77" y="107"/>
                  </a:lnTo>
                  <a:lnTo>
                    <a:pt x="77" y="108"/>
                  </a:lnTo>
                  <a:lnTo>
                    <a:pt x="78" y="111"/>
                  </a:lnTo>
                  <a:lnTo>
                    <a:pt x="78" y="112"/>
                  </a:lnTo>
                  <a:lnTo>
                    <a:pt x="78" y="115"/>
                  </a:lnTo>
                  <a:lnTo>
                    <a:pt x="78" y="116"/>
                  </a:lnTo>
                  <a:lnTo>
                    <a:pt x="78" y="120"/>
                  </a:lnTo>
                  <a:lnTo>
                    <a:pt x="78" y="120"/>
                  </a:lnTo>
                  <a:lnTo>
                    <a:pt x="78" y="124"/>
                  </a:lnTo>
                  <a:lnTo>
                    <a:pt x="78" y="125"/>
                  </a:lnTo>
                  <a:lnTo>
                    <a:pt x="78" y="128"/>
                  </a:lnTo>
                  <a:lnTo>
                    <a:pt x="78" y="129"/>
                  </a:lnTo>
                  <a:lnTo>
                    <a:pt x="77" y="132"/>
                  </a:lnTo>
                  <a:lnTo>
                    <a:pt x="77" y="133"/>
                  </a:lnTo>
                  <a:lnTo>
                    <a:pt x="77" y="136"/>
                  </a:lnTo>
                  <a:lnTo>
                    <a:pt x="77" y="137"/>
                  </a:lnTo>
                  <a:lnTo>
                    <a:pt x="76" y="141"/>
                  </a:lnTo>
                  <a:lnTo>
                    <a:pt x="76" y="141"/>
                  </a:lnTo>
                  <a:lnTo>
                    <a:pt x="75" y="145"/>
                  </a:lnTo>
                  <a:lnTo>
                    <a:pt x="75" y="146"/>
                  </a:lnTo>
                  <a:lnTo>
                    <a:pt x="74" y="149"/>
                  </a:lnTo>
                  <a:lnTo>
                    <a:pt x="74" y="150"/>
                  </a:lnTo>
                  <a:lnTo>
                    <a:pt x="73" y="153"/>
                  </a:lnTo>
                  <a:lnTo>
                    <a:pt x="73" y="154"/>
                  </a:lnTo>
                  <a:lnTo>
                    <a:pt x="72" y="157"/>
                  </a:lnTo>
                  <a:lnTo>
                    <a:pt x="72" y="158"/>
                  </a:lnTo>
                  <a:lnTo>
                    <a:pt x="70" y="161"/>
                  </a:lnTo>
                  <a:lnTo>
                    <a:pt x="70" y="162"/>
                  </a:lnTo>
                  <a:lnTo>
                    <a:pt x="69" y="165"/>
                  </a:lnTo>
                  <a:lnTo>
                    <a:pt x="69" y="166"/>
                  </a:lnTo>
                  <a:lnTo>
                    <a:pt x="67" y="169"/>
                  </a:lnTo>
                  <a:lnTo>
                    <a:pt x="67" y="170"/>
                  </a:lnTo>
                  <a:lnTo>
                    <a:pt x="65" y="173"/>
                  </a:lnTo>
                  <a:lnTo>
                    <a:pt x="65" y="174"/>
                  </a:lnTo>
                  <a:lnTo>
                    <a:pt x="63" y="177"/>
                  </a:lnTo>
                  <a:lnTo>
                    <a:pt x="63" y="178"/>
                  </a:lnTo>
                  <a:lnTo>
                    <a:pt x="61" y="181"/>
                  </a:lnTo>
                  <a:lnTo>
                    <a:pt x="61" y="182"/>
                  </a:lnTo>
                  <a:lnTo>
                    <a:pt x="59" y="185"/>
                  </a:lnTo>
                  <a:lnTo>
                    <a:pt x="58" y="186"/>
                  </a:lnTo>
                  <a:lnTo>
                    <a:pt x="56" y="189"/>
                  </a:lnTo>
                  <a:lnTo>
                    <a:pt x="56" y="190"/>
                  </a:lnTo>
                  <a:lnTo>
                    <a:pt x="54" y="193"/>
                  </a:lnTo>
                  <a:lnTo>
                    <a:pt x="53" y="194"/>
                  </a:lnTo>
                  <a:lnTo>
                    <a:pt x="51" y="197"/>
                  </a:lnTo>
                  <a:lnTo>
                    <a:pt x="50" y="197"/>
                  </a:lnTo>
                  <a:lnTo>
                    <a:pt x="48" y="200"/>
                  </a:lnTo>
                  <a:lnTo>
                    <a:pt x="47" y="201"/>
                  </a:lnTo>
                  <a:lnTo>
                    <a:pt x="45" y="204"/>
                  </a:lnTo>
                  <a:lnTo>
                    <a:pt x="44" y="205"/>
                  </a:lnTo>
                  <a:lnTo>
                    <a:pt x="41" y="208"/>
                  </a:lnTo>
                  <a:lnTo>
                    <a:pt x="41" y="208"/>
                  </a:lnTo>
                  <a:lnTo>
                    <a:pt x="38" y="211"/>
                  </a:lnTo>
                  <a:lnTo>
                    <a:pt x="37" y="212"/>
                  </a:lnTo>
                  <a:lnTo>
                    <a:pt x="34" y="215"/>
                  </a:lnTo>
                  <a:lnTo>
                    <a:pt x="34" y="215"/>
                  </a:lnTo>
                  <a:lnTo>
                    <a:pt x="31" y="218"/>
                  </a:lnTo>
                  <a:lnTo>
                    <a:pt x="30" y="219"/>
                  </a:lnTo>
                  <a:lnTo>
                    <a:pt x="27" y="221"/>
                  </a:lnTo>
                  <a:lnTo>
                    <a:pt x="26" y="222"/>
                  </a:lnTo>
                  <a:lnTo>
                    <a:pt x="23" y="225"/>
                  </a:lnTo>
                  <a:lnTo>
                    <a:pt x="22" y="225"/>
                  </a:lnTo>
                  <a:lnTo>
                    <a:pt x="19" y="228"/>
                  </a:lnTo>
                  <a:lnTo>
                    <a:pt x="18" y="228"/>
                  </a:lnTo>
                  <a:lnTo>
                    <a:pt x="14" y="231"/>
                  </a:lnTo>
                  <a:lnTo>
                    <a:pt x="13" y="231"/>
                  </a:lnTo>
                  <a:lnTo>
                    <a:pt x="10" y="234"/>
                  </a:lnTo>
                  <a:lnTo>
                    <a:pt x="9" y="234"/>
                  </a:lnTo>
                  <a:lnTo>
                    <a:pt x="5" y="237"/>
                  </a:lnTo>
                  <a:lnTo>
                    <a:pt x="4" y="237"/>
                  </a:lnTo>
                  <a:lnTo>
                    <a:pt x="0" y="24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2" name="Freeform 158"/>
            <p:cNvSpPr>
              <a:spLocks/>
            </p:cNvSpPr>
            <p:nvPr/>
          </p:nvSpPr>
          <p:spPr bwMode="auto">
            <a:xfrm>
              <a:off x="860" y="3503"/>
              <a:ext cx="76" cy="58"/>
            </a:xfrm>
            <a:custGeom>
              <a:avLst/>
              <a:gdLst>
                <a:gd name="T0" fmla="*/ 0 w 152"/>
                <a:gd name="T1" fmla="*/ 117 h 117"/>
                <a:gd name="T2" fmla="*/ 152 w 152"/>
                <a:gd name="T3" fmla="*/ 77 h 117"/>
                <a:gd name="T4" fmla="*/ 102 w 152"/>
                <a:gd name="T5" fmla="*/ 54 h 117"/>
                <a:gd name="T6" fmla="*/ 104 w 152"/>
                <a:gd name="T7" fmla="*/ 0 h 117"/>
                <a:gd name="T8" fmla="*/ 0 w 152"/>
                <a:gd name="T9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117">
                  <a:moveTo>
                    <a:pt x="0" y="117"/>
                  </a:moveTo>
                  <a:lnTo>
                    <a:pt x="152" y="77"/>
                  </a:lnTo>
                  <a:lnTo>
                    <a:pt x="102" y="54"/>
                  </a:lnTo>
                  <a:lnTo>
                    <a:pt x="104" y="0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23" name="Oval 159"/>
            <p:cNvSpPr>
              <a:spLocks noChangeArrowheads="1"/>
            </p:cNvSpPr>
            <p:nvPr/>
          </p:nvSpPr>
          <p:spPr bwMode="auto">
            <a:xfrm>
              <a:off x="996" y="3408"/>
              <a:ext cx="34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24" name="Oval 160"/>
            <p:cNvSpPr>
              <a:spLocks noChangeArrowheads="1"/>
            </p:cNvSpPr>
            <p:nvPr/>
          </p:nvSpPr>
          <p:spPr bwMode="auto">
            <a:xfrm>
              <a:off x="996" y="3476"/>
              <a:ext cx="34" cy="33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25" name="Freeform 161"/>
            <p:cNvSpPr>
              <a:spLocks/>
            </p:cNvSpPr>
            <p:nvPr/>
          </p:nvSpPr>
          <p:spPr bwMode="auto">
            <a:xfrm>
              <a:off x="746" y="3157"/>
              <a:ext cx="172" cy="58"/>
            </a:xfrm>
            <a:custGeom>
              <a:avLst/>
              <a:gdLst>
                <a:gd name="T0" fmla="*/ 2 w 229"/>
                <a:gd name="T1" fmla="*/ 73 h 77"/>
                <a:gd name="T2" fmla="*/ 5 w 229"/>
                <a:gd name="T3" fmla="*/ 66 h 77"/>
                <a:gd name="T4" fmla="*/ 8 w 229"/>
                <a:gd name="T5" fmla="*/ 62 h 77"/>
                <a:gd name="T6" fmla="*/ 12 w 229"/>
                <a:gd name="T7" fmla="*/ 56 h 77"/>
                <a:gd name="T8" fmla="*/ 14 w 229"/>
                <a:gd name="T9" fmla="*/ 52 h 77"/>
                <a:gd name="T10" fmla="*/ 19 w 229"/>
                <a:gd name="T11" fmla="*/ 46 h 77"/>
                <a:gd name="T12" fmla="*/ 22 w 229"/>
                <a:gd name="T13" fmla="*/ 42 h 77"/>
                <a:gd name="T14" fmla="*/ 27 w 229"/>
                <a:gd name="T15" fmla="*/ 37 h 77"/>
                <a:gd name="T16" fmla="*/ 30 w 229"/>
                <a:gd name="T17" fmla="*/ 34 h 77"/>
                <a:gd name="T18" fmla="*/ 36 w 229"/>
                <a:gd name="T19" fmla="*/ 29 h 77"/>
                <a:gd name="T20" fmla="*/ 39 w 229"/>
                <a:gd name="T21" fmla="*/ 26 h 77"/>
                <a:gd name="T22" fmla="*/ 45 w 229"/>
                <a:gd name="T23" fmla="*/ 22 h 77"/>
                <a:gd name="T24" fmla="*/ 49 w 229"/>
                <a:gd name="T25" fmla="*/ 20 h 77"/>
                <a:gd name="T26" fmla="*/ 55 w 229"/>
                <a:gd name="T27" fmla="*/ 16 h 77"/>
                <a:gd name="T28" fmla="*/ 59 w 229"/>
                <a:gd name="T29" fmla="*/ 14 h 77"/>
                <a:gd name="T30" fmla="*/ 66 w 229"/>
                <a:gd name="T31" fmla="*/ 11 h 77"/>
                <a:gd name="T32" fmla="*/ 70 w 229"/>
                <a:gd name="T33" fmla="*/ 9 h 77"/>
                <a:gd name="T34" fmla="*/ 77 w 229"/>
                <a:gd name="T35" fmla="*/ 7 h 77"/>
                <a:gd name="T36" fmla="*/ 82 w 229"/>
                <a:gd name="T37" fmla="*/ 5 h 77"/>
                <a:gd name="T38" fmla="*/ 89 w 229"/>
                <a:gd name="T39" fmla="*/ 4 h 77"/>
                <a:gd name="T40" fmla="*/ 94 w 229"/>
                <a:gd name="T41" fmla="*/ 2 h 77"/>
                <a:gd name="T42" fmla="*/ 101 w 229"/>
                <a:gd name="T43" fmla="*/ 1 h 77"/>
                <a:gd name="T44" fmla="*/ 106 w 229"/>
                <a:gd name="T45" fmla="*/ 1 h 77"/>
                <a:gd name="T46" fmla="*/ 113 w 229"/>
                <a:gd name="T47" fmla="*/ 0 h 77"/>
                <a:gd name="T48" fmla="*/ 118 w 229"/>
                <a:gd name="T49" fmla="*/ 0 h 77"/>
                <a:gd name="T50" fmla="*/ 126 w 229"/>
                <a:gd name="T51" fmla="*/ 0 h 77"/>
                <a:gd name="T52" fmla="*/ 131 w 229"/>
                <a:gd name="T53" fmla="*/ 0 h 77"/>
                <a:gd name="T54" fmla="*/ 138 w 229"/>
                <a:gd name="T55" fmla="*/ 0 h 77"/>
                <a:gd name="T56" fmla="*/ 143 w 229"/>
                <a:gd name="T57" fmla="*/ 1 h 77"/>
                <a:gd name="T58" fmla="*/ 151 w 229"/>
                <a:gd name="T59" fmla="*/ 2 h 77"/>
                <a:gd name="T60" fmla="*/ 156 w 229"/>
                <a:gd name="T61" fmla="*/ 3 h 77"/>
                <a:gd name="T62" fmla="*/ 164 w 229"/>
                <a:gd name="T63" fmla="*/ 5 h 77"/>
                <a:gd name="T64" fmla="*/ 169 w 229"/>
                <a:gd name="T65" fmla="*/ 6 h 77"/>
                <a:gd name="T66" fmla="*/ 176 w 229"/>
                <a:gd name="T67" fmla="*/ 8 h 77"/>
                <a:gd name="T68" fmla="*/ 181 w 229"/>
                <a:gd name="T69" fmla="*/ 10 h 77"/>
                <a:gd name="T70" fmla="*/ 189 w 229"/>
                <a:gd name="T71" fmla="*/ 13 h 77"/>
                <a:gd name="T72" fmla="*/ 194 w 229"/>
                <a:gd name="T73" fmla="*/ 15 h 77"/>
                <a:gd name="T74" fmla="*/ 201 w 229"/>
                <a:gd name="T75" fmla="*/ 19 h 77"/>
                <a:gd name="T76" fmla="*/ 206 w 229"/>
                <a:gd name="T77" fmla="*/ 22 h 77"/>
                <a:gd name="T78" fmla="*/ 213 w 229"/>
                <a:gd name="T79" fmla="*/ 26 h 77"/>
                <a:gd name="T80" fmla="*/ 218 w 229"/>
                <a:gd name="T81" fmla="*/ 29 h 77"/>
                <a:gd name="T82" fmla="*/ 225 w 229"/>
                <a:gd name="T83" fmla="*/ 34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29" h="77">
                  <a:moveTo>
                    <a:pt x="0" y="77"/>
                  </a:moveTo>
                  <a:lnTo>
                    <a:pt x="2" y="74"/>
                  </a:lnTo>
                  <a:lnTo>
                    <a:pt x="2" y="73"/>
                  </a:lnTo>
                  <a:lnTo>
                    <a:pt x="4" y="70"/>
                  </a:lnTo>
                  <a:lnTo>
                    <a:pt x="4" y="69"/>
                  </a:lnTo>
                  <a:lnTo>
                    <a:pt x="5" y="66"/>
                  </a:lnTo>
                  <a:lnTo>
                    <a:pt x="6" y="65"/>
                  </a:lnTo>
                  <a:lnTo>
                    <a:pt x="7" y="62"/>
                  </a:lnTo>
                  <a:lnTo>
                    <a:pt x="8" y="62"/>
                  </a:lnTo>
                  <a:lnTo>
                    <a:pt x="9" y="59"/>
                  </a:lnTo>
                  <a:lnTo>
                    <a:pt x="10" y="58"/>
                  </a:lnTo>
                  <a:lnTo>
                    <a:pt x="12" y="56"/>
                  </a:lnTo>
                  <a:lnTo>
                    <a:pt x="12" y="55"/>
                  </a:lnTo>
                  <a:lnTo>
                    <a:pt x="14" y="52"/>
                  </a:lnTo>
                  <a:lnTo>
                    <a:pt x="14" y="52"/>
                  </a:lnTo>
                  <a:lnTo>
                    <a:pt x="16" y="49"/>
                  </a:lnTo>
                  <a:lnTo>
                    <a:pt x="17" y="48"/>
                  </a:lnTo>
                  <a:lnTo>
                    <a:pt x="19" y="46"/>
                  </a:lnTo>
                  <a:lnTo>
                    <a:pt x="19" y="45"/>
                  </a:lnTo>
                  <a:lnTo>
                    <a:pt x="21" y="43"/>
                  </a:lnTo>
                  <a:lnTo>
                    <a:pt x="22" y="42"/>
                  </a:lnTo>
                  <a:lnTo>
                    <a:pt x="24" y="40"/>
                  </a:lnTo>
                  <a:lnTo>
                    <a:pt x="25" y="39"/>
                  </a:lnTo>
                  <a:lnTo>
                    <a:pt x="27" y="37"/>
                  </a:lnTo>
                  <a:lnTo>
                    <a:pt x="27" y="37"/>
                  </a:lnTo>
                  <a:lnTo>
                    <a:pt x="30" y="34"/>
                  </a:lnTo>
                  <a:lnTo>
                    <a:pt x="30" y="34"/>
                  </a:lnTo>
                  <a:lnTo>
                    <a:pt x="33" y="32"/>
                  </a:lnTo>
                  <a:lnTo>
                    <a:pt x="33" y="31"/>
                  </a:lnTo>
                  <a:lnTo>
                    <a:pt x="36" y="29"/>
                  </a:lnTo>
                  <a:lnTo>
                    <a:pt x="36" y="29"/>
                  </a:lnTo>
                  <a:lnTo>
                    <a:pt x="39" y="27"/>
                  </a:lnTo>
                  <a:lnTo>
                    <a:pt x="39" y="26"/>
                  </a:lnTo>
                  <a:lnTo>
                    <a:pt x="42" y="24"/>
                  </a:lnTo>
                  <a:lnTo>
                    <a:pt x="43" y="24"/>
                  </a:lnTo>
                  <a:lnTo>
                    <a:pt x="45" y="22"/>
                  </a:lnTo>
                  <a:lnTo>
                    <a:pt x="46" y="22"/>
                  </a:lnTo>
                  <a:lnTo>
                    <a:pt x="48" y="20"/>
                  </a:lnTo>
                  <a:lnTo>
                    <a:pt x="49" y="20"/>
                  </a:lnTo>
                  <a:lnTo>
                    <a:pt x="52" y="18"/>
                  </a:lnTo>
                  <a:lnTo>
                    <a:pt x="53" y="18"/>
                  </a:lnTo>
                  <a:lnTo>
                    <a:pt x="55" y="16"/>
                  </a:lnTo>
                  <a:lnTo>
                    <a:pt x="56" y="16"/>
                  </a:lnTo>
                  <a:lnTo>
                    <a:pt x="59" y="14"/>
                  </a:lnTo>
                  <a:lnTo>
                    <a:pt x="59" y="14"/>
                  </a:lnTo>
                  <a:lnTo>
                    <a:pt x="62" y="13"/>
                  </a:lnTo>
                  <a:lnTo>
                    <a:pt x="63" y="12"/>
                  </a:lnTo>
                  <a:lnTo>
                    <a:pt x="66" y="11"/>
                  </a:lnTo>
                  <a:lnTo>
                    <a:pt x="67" y="11"/>
                  </a:lnTo>
                  <a:lnTo>
                    <a:pt x="70" y="9"/>
                  </a:lnTo>
                  <a:lnTo>
                    <a:pt x="70" y="9"/>
                  </a:lnTo>
                  <a:lnTo>
                    <a:pt x="73" y="8"/>
                  </a:lnTo>
                  <a:lnTo>
                    <a:pt x="74" y="8"/>
                  </a:lnTo>
                  <a:lnTo>
                    <a:pt x="77" y="7"/>
                  </a:lnTo>
                  <a:lnTo>
                    <a:pt x="78" y="7"/>
                  </a:lnTo>
                  <a:lnTo>
                    <a:pt x="81" y="6"/>
                  </a:lnTo>
                  <a:lnTo>
                    <a:pt x="82" y="5"/>
                  </a:lnTo>
                  <a:lnTo>
                    <a:pt x="85" y="4"/>
                  </a:lnTo>
                  <a:lnTo>
                    <a:pt x="86" y="4"/>
                  </a:lnTo>
                  <a:lnTo>
                    <a:pt x="89" y="4"/>
                  </a:lnTo>
                  <a:lnTo>
                    <a:pt x="90" y="3"/>
                  </a:lnTo>
                  <a:lnTo>
                    <a:pt x="93" y="3"/>
                  </a:lnTo>
                  <a:lnTo>
                    <a:pt x="94" y="2"/>
                  </a:lnTo>
                  <a:lnTo>
                    <a:pt x="97" y="2"/>
                  </a:lnTo>
                  <a:lnTo>
                    <a:pt x="98" y="2"/>
                  </a:lnTo>
                  <a:lnTo>
                    <a:pt x="101" y="1"/>
                  </a:lnTo>
                  <a:lnTo>
                    <a:pt x="102" y="1"/>
                  </a:lnTo>
                  <a:lnTo>
                    <a:pt x="105" y="1"/>
                  </a:lnTo>
                  <a:lnTo>
                    <a:pt x="106" y="1"/>
                  </a:lnTo>
                  <a:lnTo>
                    <a:pt x="109" y="0"/>
                  </a:lnTo>
                  <a:lnTo>
                    <a:pt x="110" y="0"/>
                  </a:lnTo>
                  <a:lnTo>
                    <a:pt x="113" y="0"/>
                  </a:lnTo>
                  <a:lnTo>
                    <a:pt x="114" y="0"/>
                  </a:lnTo>
                  <a:lnTo>
                    <a:pt x="117" y="0"/>
                  </a:lnTo>
                  <a:lnTo>
                    <a:pt x="118" y="0"/>
                  </a:lnTo>
                  <a:lnTo>
                    <a:pt x="121" y="0"/>
                  </a:lnTo>
                  <a:lnTo>
                    <a:pt x="122" y="0"/>
                  </a:lnTo>
                  <a:lnTo>
                    <a:pt x="126" y="0"/>
                  </a:lnTo>
                  <a:lnTo>
                    <a:pt x="126" y="0"/>
                  </a:lnTo>
                  <a:lnTo>
                    <a:pt x="130" y="0"/>
                  </a:lnTo>
                  <a:lnTo>
                    <a:pt x="131" y="0"/>
                  </a:lnTo>
                  <a:lnTo>
                    <a:pt x="134" y="0"/>
                  </a:lnTo>
                  <a:lnTo>
                    <a:pt x="135" y="0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7" y="1"/>
                  </a:lnTo>
                  <a:lnTo>
                    <a:pt x="148" y="1"/>
                  </a:lnTo>
                  <a:lnTo>
                    <a:pt x="151" y="2"/>
                  </a:lnTo>
                  <a:lnTo>
                    <a:pt x="152" y="2"/>
                  </a:lnTo>
                  <a:lnTo>
                    <a:pt x="155" y="3"/>
                  </a:lnTo>
                  <a:lnTo>
                    <a:pt x="156" y="3"/>
                  </a:lnTo>
                  <a:lnTo>
                    <a:pt x="159" y="4"/>
                  </a:lnTo>
                  <a:lnTo>
                    <a:pt x="160" y="4"/>
                  </a:lnTo>
                  <a:lnTo>
                    <a:pt x="164" y="5"/>
                  </a:lnTo>
                  <a:lnTo>
                    <a:pt x="164" y="5"/>
                  </a:lnTo>
                  <a:lnTo>
                    <a:pt x="168" y="6"/>
                  </a:lnTo>
                  <a:lnTo>
                    <a:pt x="169" y="6"/>
                  </a:lnTo>
                  <a:lnTo>
                    <a:pt x="172" y="7"/>
                  </a:lnTo>
                  <a:lnTo>
                    <a:pt x="173" y="7"/>
                  </a:lnTo>
                  <a:lnTo>
                    <a:pt x="176" y="8"/>
                  </a:lnTo>
                  <a:lnTo>
                    <a:pt x="177" y="9"/>
                  </a:lnTo>
                  <a:lnTo>
                    <a:pt x="180" y="10"/>
                  </a:lnTo>
                  <a:lnTo>
                    <a:pt x="181" y="10"/>
                  </a:lnTo>
                  <a:lnTo>
                    <a:pt x="185" y="11"/>
                  </a:lnTo>
                  <a:lnTo>
                    <a:pt x="185" y="12"/>
                  </a:lnTo>
                  <a:lnTo>
                    <a:pt x="189" y="13"/>
                  </a:lnTo>
                  <a:lnTo>
                    <a:pt x="190" y="13"/>
                  </a:lnTo>
                  <a:lnTo>
                    <a:pt x="193" y="15"/>
                  </a:lnTo>
                  <a:lnTo>
                    <a:pt x="194" y="15"/>
                  </a:lnTo>
                  <a:lnTo>
                    <a:pt x="197" y="17"/>
                  </a:lnTo>
                  <a:lnTo>
                    <a:pt x="198" y="17"/>
                  </a:lnTo>
                  <a:lnTo>
                    <a:pt x="201" y="19"/>
                  </a:lnTo>
                  <a:lnTo>
                    <a:pt x="202" y="19"/>
                  </a:lnTo>
                  <a:lnTo>
                    <a:pt x="205" y="21"/>
                  </a:lnTo>
                  <a:lnTo>
                    <a:pt x="206" y="22"/>
                  </a:lnTo>
                  <a:lnTo>
                    <a:pt x="209" y="23"/>
                  </a:lnTo>
                  <a:lnTo>
                    <a:pt x="210" y="24"/>
                  </a:lnTo>
                  <a:lnTo>
                    <a:pt x="213" y="26"/>
                  </a:lnTo>
                  <a:lnTo>
                    <a:pt x="214" y="26"/>
                  </a:lnTo>
                  <a:lnTo>
                    <a:pt x="217" y="28"/>
                  </a:lnTo>
                  <a:lnTo>
                    <a:pt x="218" y="29"/>
                  </a:lnTo>
                  <a:lnTo>
                    <a:pt x="221" y="31"/>
                  </a:lnTo>
                  <a:lnTo>
                    <a:pt x="222" y="32"/>
                  </a:lnTo>
                  <a:lnTo>
                    <a:pt x="225" y="34"/>
                  </a:lnTo>
                  <a:lnTo>
                    <a:pt x="226" y="34"/>
                  </a:lnTo>
                  <a:lnTo>
                    <a:pt x="229" y="37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6" name="Freeform 162"/>
            <p:cNvSpPr>
              <a:spLocks/>
            </p:cNvSpPr>
            <p:nvPr/>
          </p:nvSpPr>
          <p:spPr bwMode="auto">
            <a:xfrm>
              <a:off x="883" y="3158"/>
              <a:ext cx="93" cy="69"/>
            </a:xfrm>
            <a:custGeom>
              <a:avLst/>
              <a:gdLst>
                <a:gd name="T0" fmla="*/ 186 w 186"/>
                <a:gd name="T1" fmla="*/ 136 h 136"/>
                <a:gd name="T2" fmla="*/ 84 w 186"/>
                <a:gd name="T3" fmla="*/ 0 h 136"/>
                <a:gd name="T4" fmla="*/ 71 w 186"/>
                <a:gd name="T5" fmla="*/ 52 h 136"/>
                <a:gd name="T6" fmla="*/ 0 w 186"/>
                <a:gd name="T7" fmla="*/ 63 h 136"/>
                <a:gd name="T8" fmla="*/ 186 w 186"/>
                <a:gd name="T9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6" h="136">
                  <a:moveTo>
                    <a:pt x="186" y="136"/>
                  </a:moveTo>
                  <a:lnTo>
                    <a:pt x="84" y="0"/>
                  </a:lnTo>
                  <a:lnTo>
                    <a:pt x="71" y="52"/>
                  </a:lnTo>
                  <a:lnTo>
                    <a:pt x="0" y="63"/>
                  </a:lnTo>
                  <a:lnTo>
                    <a:pt x="186" y="136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27" name="Rectangle 163"/>
            <p:cNvSpPr>
              <a:spLocks noChangeArrowheads="1"/>
            </p:cNvSpPr>
            <p:nvPr/>
          </p:nvSpPr>
          <p:spPr bwMode="auto">
            <a:xfrm>
              <a:off x="805" y="2990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</p:grpSp>
      <p:grpSp>
        <p:nvGrpSpPr>
          <p:cNvPr id="11428" name="Group 164"/>
          <p:cNvGrpSpPr>
            <a:grpSpLocks/>
          </p:cNvGrpSpPr>
          <p:nvPr/>
        </p:nvGrpSpPr>
        <p:grpSpPr bwMode="auto">
          <a:xfrm>
            <a:off x="1827213" y="5016500"/>
            <a:ext cx="2124075" cy="1138238"/>
            <a:chOff x="1151" y="3160"/>
            <a:chExt cx="1338" cy="717"/>
          </a:xfrm>
        </p:grpSpPr>
        <p:sp>
          <p:nvSpPr>
            <p:cNvPr id="11429" name="Line 165"/>
            <p:cNvSpPr>
              <a:spLocks noChangeShapeType="1"/>
            </p:cNvSpPr>
            <p:nvPr/>
          </p:nvSpPr>
          <p:spPr bwMode="auto">
            <a:xfrm>
              <a:off x="1151" y="3575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0" name="Freeform 166"/>
            <p:cNvSpPr>
              <a:spLocks/>
            </p:cNvSpPr>
            <p:nvPr/>
          </p:nvSpPr>
          <p:spPr bwMode="auto">
            <a:xfrm>
              <a:off x="1476" y="3552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31" name="Rectangle 167"/>
            <p:cNvSpPr>
              <a:spLocks noChangeArrowheads="1"/>
            </p:cNvSpPr>
            <p:nvPr/>
          </p:nvSpPr>
          <p:spPr bwMode="auto">
            <a:xfrm>
              <a:off x="1873" y="3243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11432" name="Rectangle 168"/>
            <p:cNvSpPr>
              <a:spLocks noChangeArrowheads="1"/>
            </p:cNvSpPr>
            <p:nvPr/>
          </p:nvSpPr>
          <p:spPr bwMode="auto">
            <a:xfrm>
              <a:off x="2070" y="3243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433" name="Rectangle 169"/>
            <p:cNvSpPr>
              <a:spLocks noChangeArrowheads="1"/>
            </p:cNvSpPr>
            <p:nvPr/>
          </p:nvSpPr>
          <p:spPr bwMode="auto">
            <a:xfrm>
              <a:off x="2266" y="3243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434" name="Rectangle 170"/>
            <p:cNvSpPr>
              <a:spLocks noChangeArrowheads="1"/>
            </p:cNvSpPr>
            <p:nvPr/>
          </p:nvSpPr>
          <p:spPr bwMode="auto">
            <a:xfrm>
              <a:off x="2353" y="3243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435" name="Rectangle 171"/>
            <p:cNvSpPr>
              <a:spLocks noChangeArrowheads="1"/>
            </p:cNvSpPr>
            <p:nvPr/>
          </p:nvSpPr>
          <p:spPr bwMode="auto">
            <a:xfrm>
              <a:off x="2440" y="3293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11436" name="Line 172"/>
            <p:cNvSpPr>
              <a:spLocks noChangeShapeType="1"/>
            </p:cNvSpPr>
            <p:nvPr/>
          </p:nvSpPr>
          <p:spPr bwMode="auto">
            <a:xfrm>
              <a:off x="1965" y="3310"/>
              <a:ext cx="9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7" name="Line 173"/>
            <p:cNvSpPr>
              <a:spLocks noChangeShapeType="1"/>
            </p:cNvSpPr>
            <p:nvPr/>
          </p:nvSpPr>
          <p:spPr bwMode="auto">
            <a:xfrm>
              <a:off x="2162" y="3310"/>
              <a:ext cx="9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38" name="Rectangle 174"/>
            <p:cNvSpPr>
              <a:spLocks noChangeArrowheads="1"/>
            </p:cNvSpPr>
            <p:nvPr/>
          </p:nvSpPr>
          <p:spPr bwMode="auto">
            <a:xfrm>
              <a:off x="2151" y="3610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11439" name="Line 175"/>
            <p:cNvSpPr>
              <a:spLocks noChangeShapeType="1"/>
            </p:cNvSpPr>
            <p:nvPr/>
          </p:nvSpPr>
          <p:spPr bwMode="auto">
            <a:xfrm>
              <a:off x="2190" y="3733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0" name="Line 176"/>
            <p:cNvSpPr>
              <a:spLocks noChangeShapeType="1"/>
            </p:cNvSpPr>
            <p:nvPr/>
          </p:nvSpPr>
          <p:spPr bwMode="auto">
            <a:xfrm>
              <a:off x="2190" y="3877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1" name="Line 177"/>
            <p:cNvSpPr>
              <a:spLocks noChangeShapeType="1"/>
            </p:cNvSpPr>
            <p:nvPr/>
          </p:nvSpPr>
          <p:spPr bwMode="auto">
            <a:xfrm flipH="1">
              <a:off x="1990" y="3877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2" name="Line 178"/>
            <p:cNvSpPr>
              <a:spLocks noChangeShapeType="1"/>
            </p:cNvSpPr>
            <p:nvPr/>
          </p:nvSpPr>
          <p:spPr bwMode="auto">
            <a:xfrm>
              <a:off x="2259" y="3617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3" name="Oval 179"/>
            <p:cNvSpPr>
              <a:spLocks noChangeArrowheads="1"/>
            </p:cNvSpPr>
            <p:nvPr/>
          </p:nvSpPr>
          <p:spPr bwMode="auto">
            <a:xfrm>
              <a:off x="2243" y="3580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4" name="Line 180"/>
            <p:cNvSpPr>
              <a:spLocks noChangeShapeType="1"/>
            </p:cNvSpPr>
            <p:nvPr/>
          </p:nvSpPr>
          <p:spPr bwMode="auto">
            <a:xfrm>
              <a:off x="2123" y="3176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5" name="Line 181"/>
            <p:cNvSpPr>
              <a:spLocks noChangeShapeType="1"/>
            </p:cNvSpPr>
            <p:nvPr/>
          </p:nvSpPr>
          <p:spPr bwMode="auto">
            <a:xfrm>
              <a:off x="2102" y="3197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6" name="Oval 182"/>
            <p:cNvSpPr>
              <a:spLocks noChangeArrowheads="1"/>
            </p:cNvSpPr>
            <p:nvPr/>
          </p:nvSpPr>
          <p:spPr bwMode="auto">
            <a:xfrm>
              <a:off x="2085" y="3160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447" name="Group 183"/>
          <p:cNvGrpSpPr>
            <a:grpSpLocks/>
          </p:cNvGrpSpPr>
          <p:nvPr/>
        </p:nvGrpSpPr>
        <p:grpSpPr bwMode="auto">
          <a:xfrm>
            <a:off x="3268663" y="4275138"/>
            <a:ext cx="773112" cy="709612"/>
            <a:chOff x="2059" y="2693"/>
            <a:chExt cx="487" cy="447"/>
          </a:xfrm>
        </p:grpSpPr>
        <p:sp>
          <p:nvSpPr>
            <p:cNvPr id="11448" name="Rectangle 184"/>
            <p:cNvSpPr>
              <a:spLocks noChangeArrowheads="1"/>
            </p:cNvSpPr>
            <p:nvPr/>
          </p:nvSpPr>
          <p:spPr bwMode="auto">
            <a:xfrm>
              <a:off x="2282" y="2793"/>
              <a:ext cx="9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11449" name="Rectangle 185"/>
            <p:cNvSpPr>
              <a:spLocks noChangeArrowheads="1"/>
            </p:cNvSpPr>
            <p:nvPr/>
          </p:nvSpPr>
          <p:spPr bwMode="auto">
            <a:xfrm>
              <a:off x="2459" y="2693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450" name="Rectangle 186"/>
            <p:cNvSpPr>
              <a:spLocks noChangeArrowheads="1"/>
            </p:cNvSpPr>
            <p:nvPr/>
          </p:nvSpPr>
          <p:spPr bwMode="auto">
            <a:xfrm>
              <a:off x="2386" y="296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451" name="Line 187"/>
            <p:cNvSpPr>
              <a:spLocks noChangeShapeType="1"/>
            </p:cNvSpPr>
            <p:nvPr/>
          </p:nvSpPr>
          <p:spPr bwMode="auto">
            <a:xfrm flipV="1">
              <a:off x="2374" y="2790"/>
              <a:ext cx="72" cy="4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2" name="Line 188"/>
            <p:cNvSpPr>
              <a:spLocks noChangeShapeType="1"/>
            </p:cNvSpPr>
            <p:nvPr/>
          </p:nvSpPr>
          <p:spPr bwMode="auto">
            <a:xfrm>
              <a:off x="2355" y="2912"/>
              <a:ext cx="33" cy="5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3" name="Oval 189"/>
            <p:cNvSpPr>
              <a:spLocks noChangeArrowheads="1"/>
            </p:cNvSpPr>
            <p:nvPr/>
          </p:nvSpPr>
          <p:spPr bwMode="auto">
            <a:xfrm>
              <a:off x="2246" y="2822"/>
              <a:ext cx="30" cy="30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54" name="Oval 190"/>
            <p:cNvSpPr>
              <a:spLocks noChangeArrowheads="1"/>
            </p:cNvSpPr>
            <p:nvPr/>
          </p:nvSpPr>
          <p:spPr bwMode="auto">
            <a:xfrm>
              <a:off x="2246" y="2882"/>
              <a:ext cx="30" cy="30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55" name="Freeform 191"/>
            <p:cNvSpPr>
              <a:spLocks/>
            </p:cNvSpPr>
            <p:nvPr/>
          </p:nvSpPr>
          <p:spPr bwMode="auto">
            <a:xfrm>
              <a:off x="2069" y="2873"/>
              <a:ext cx="174" cy="212"/>
            </a:xfrm>
            <a:custGeom>
              <a:avLst/>
              <a:gdLst>
                <a:gd name="T0" fmla="*/ 222 w 231"/>
                <a:gd name="T1" fmla="*/ 1 h 282"/>
                <a:gd name="T2" fmla="*/ 208 w 231"/>
                <a:gd name="T3" fmla="*/ 0 h 282"/>
                <a:gd name="T4" fmla="*/ 198 w 231"/>
                <a:gd name="T5" fmla="*/ 0 h 282"/>
                <a:gd name="T6" fmla="*/ 185 w 231"/>
                <a:gd name="T7" fmla="*/ 0 h 282"/>
                <a:gd name="T8" fmla="*/ 176 w 231"/>
                <a:gd name="T9" fmla="*/ 1 h 282"/>
                <a:gd name="T10" fmla="*/ 163 w 231"/>
                <a:gd name="T11" fmla="*/ 2 h 282"/>
                <a:gd name="T12" fmla="*/ 154 w 231"/>
                <a:gd name="T13" fmla="*/ 4 h 282"/>
                <a:gd name="T14" fmla="*/ 142 w 231"/>
                <a:gd name="T15" fmla="*/ 6 h 282"/>
                <a:gd name="T16" fmla="*/ 134 w 231"/>
                <a:gd name="T17" fmla="*/ 8 h 282"/>
                <a:gd name="T18" fmla="*/ 122 w 231"/>
                <a:gd name="T19" fmla="*/ 12 h 282"/>
                <a:gd name="T20" fmla="*/ 115 w 231"/>
                <a:gd name="T21" fmla="*/ 15 h 282"/>
                <a:gd name="T22" fmla="*/ 104 w 231"/>
                <a:gd name="T23" fmla="*/ 19 h 282"/>
                <a:gd name="T24" fmla="*/ 97 w 231"/>
                <a:gd name="T25" fmla="*/ 23 h 282"/>
                <a:gd name="T26" fmla="*/ 86 w 231"/>
                <a:gd name="T27" fmla="*/ 28 h 282"/>
                <a:gd name="T28" fmla="*/ 80 w 231"/>
                <a:gd name="T29" fmla="*/ 32 h 282"/>
                <a:gd name="T30" fmla="*/ 71 w 231"/>
                <a:gd name="T31" fmla="*/ 39 h 282"/>
                <a:gd name="T32" fmla="*/ 65 w 231"/>
                <a:gd name="T33" fmla="*/ 43 h 282"/>
                <a:gd name="T34" fmla="*/ 56 w 231"/>
                <a:gd name="T35" fmla="*/ 51 h 282"/>
                <a:gd name="T36" fmla="*/ 51 w 231"/>
                <a:gd name="T37" fmla="*/ 56 h 282"/>
                <a:gd name="T38" fmla="*/ 43 w 231"/>
                <a:gd name="T39" fmla="*/ 64 h 282"/>
                <a:gd name="T40" fmla="*/ 38 w 231"/>
                <a:gd name="T41" fmla="*/ 69 h 282"/>
                <a:gd name="T42" fmla="*/ 32 w 231"/>
                <a:gd name="T43" fmla="*/ 78 h 282"/>
                <a:gd name="T44" fmla="*/ 28 w 231"/>
                <a:gd name="T45" fmla="*/ 84 h 282"/>
                <a:gd name="T46" fmla="*/ 22 w 231"/>
                <a:gd name="T47" fmla="*/ 94 h 282"/>
                <a:gd name="T48" fmla="*/ 19 w 231"/>
                <a:gd name="T49" fmla="*/ 101 h 282"/>
                <a:gd name="T50" fmla="*/ 14 w 231"/>
                <a:gd name="T51" fmla="*/ 111 h 282"/>
                <a:gd name="T52" fmla="*/ 11 w 231"/>
                <a:gd name="T53" fmla="*/ 118 h 282"/>
                <a:gd name="T54" fmla="*/ 8 w 231"/>
                <a:gd name="T55" fmla="*/ 129 h 282"/>
                <a:gd name="T56" fmla="*/ 6 w 231"/>
                <a:gd name="T57" fmla="*/ 136 h 282"/>
                <a:gd name="T58" fmla="*/ 3 w 231"/>
                <a:gd name="T59" fmla="*/ 147 h 282"/>
                <a:gd name="T60" fmla="*/ 2 w 231"/>
                <a:gd name="T61" fmla="*/ 155 h 282"/>
                <a:gd name="T62" fmla="*/ 0 w 231"/>
                <a:gd name="T63" fmla="*/ 167 h 282"/>
                <a:gd name="T64" fmla="*/ 0 w 231"/>
                <a:gd name="T65" fmla="*/ 175 h 282"/>
                <a:gd name="T66" fmla="*/ 0 w 231"/>
                <a:gd name="T67" fmla="*/ 187 h 282"/>
                <a:gd name="T68" fmla="*/ 0 w 231"/>
                <a:gd name="T69" fmla="*/ 195 h 282"/>
                <a:gd name="T70" fmla="*/ 1 w 231"/>
                <a:gd name="T71" fmla="*/ 208 h 282"/>
                <a:gd name="T72" fmla="*/ 2 w 231"/>
                <a:gd name="T73" fmla="*/ 216 h 282"/>
                <a:gd name="T74" fmla="*/ 4 w 231"/>
                <a:gd name="T75" fmla="*/ 229 h 282"/>
                <a:gd name="T76" fmla="*/ 6 w 231"/>
                <a:gd name="T77" fmla="*/ 238 h 282"/>
                <a:gd name="T78" fmla="*/ 10 w 231"/>
                <a:gd name="T79" fmla="*/ 251 h 282"/>
                <a:gd name="T80" fmla="*/ 13 w 231"/>
                <a:gd name="T81" fmla="*/ 260 h 282"/>
                <a:gd name="T82" fmla="*/ 18 w 231"/>
                <a:gd name="T83" fmla="*/ 274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31" h="282">
                  <a:moveTo>
                    <a:pt x="231" y="2"/>
                  </a:moveTo>
                  <a:lnTo>
                    <a:pt x="224" y="1"/>
                  </a:lnTo>
                  <a:lnTo>
                    <a:pt x="222" y="1"/>
                  </a:lnTo>
                  <a:lnTo>
                    <a:pt x="216" y="1"/>
                  </a:lnTo>
                  <a:lnTo>
                    <a:pt x="214" y="0"/>
                  </a:lnTo>
                  <a:lnTo>
                    <a:pt x="208" y="0"/>
                  </a:lnTo>
                  <a:lnTo>
                    <a:pt x="206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2" y="0"/>
                  </a:lnTo>
                  <a:lnTo>
                    <a:pt x="191" y="0"/>
                  </a:lnTo>
                  <a:lnTo>
                    <a:pt x="185" y="0"/>
                  </a:lnTo>
                  <a:lnTo>
                    <a:pt x="183" y="0"/>
                  </a:lnTo>
                  <a:lnTo>
                    <a:pt x="177" y="1"/>
                  </a:lnTo>
                  <a:lnTo>
                    <a:pt x="176" y="1"/>
                  </a:lnTo>
                  <a:lnTo>
                    <a:pt x="170" y="1"/>
                  </a:lnTo>
                  <a:lnTo>
                    <a:pt x="169" y="2"/>
                  </a:lnTo>
                  <a:lnTo>
                    <a:pt x="163" y="2"/>
                  </a:lnTo>
                  <a:lnTo>
                    <a:pt x="161" y="2"/>
                  </a:lnTo>
                  <a:lnTo>
                    <a:pt x="156" y="3"/>
                  </a:lnTo>
                  <a:lnTo>
                    <a:pt x="154" y="4"/>
                  </a:lnTo>
                  <a:lnTo>
                    <a:pt x="149" y="5"/>
                  </a:lnTo>
                  <a:lnTo>
                    <a:pt x="147" y="5"/>
                  </a:lnTo>
                  <a:lnTo>
                    <a:pt x="142" y="6"/>
                  </a:lnTo>
                  <a:lnTo>
                    <a:pt x="141" y="6"/>
                  </a:lnTo>
                  <a:lnTo>
                    <a:pt x="135" y="8"/>
                  </a:lnTo>
                  <a:lnTo>
                    <a:pt x="134" y="8"/>
                  </a:lnTo>
                  <a:lnTo>
                    <a:pt x="129" y="10"/>
                  </a:lnTo>
                  <a:lnTo>
                    <a:pt x="127" y="10"/>
                  </a:lnTo>
                  <a:lnTo>
                    <a:pt x="122" y="12"/>
                  </a:lnTo>
                  <a:lnTo>
                    <a:pt x="121" y="12"/>
                  </a:lnTo>
                  <a:lnTo>
                    <a:pt x="116" y="14"/>
                  </a:lnTo>
                  <a:lnTo>
                    <a:pt x="115" y="15"/>
                  </a:lnTo>
                  <a:lnTo>
                    <a:pt x="110" y="17"/>
                  </a:lnTo>
                  <a:lnTo>
                    <a:pt x="108" y="17"/>
                  </a:lnTo>
                  <a:lnTo>
                    <a:pt x="104" y="19"/>
                  </a:lnTo>
                  <a:lnTo>
                    <a:pt x="102" y="20"/>
                  </a:lnTo>
                  <a:lnTo>
                    <a:pt x="98" y="22"/>
                  </a:lnTo>
                  <a:lnTo>
                    <a:pt x="97" y="23"/>
                  </a:lnTo>
                  <a:lnTo>
                    <a:pt x="92" y="25"/>
                  </a:lnTo>
                  <a:lnTo>
                    <a:pt x="91" y="26"/>
                  </a:lnTo>
                  <a:lnTo>
                    <a:pt x="86" y="28"/>
                  </a:lnTo>
                  <a:lnTo>
                    <a:pt x="85" y="29"/>
                  </a:lnTo>
                  <a:lnTo>
                    <a:pt x="81" y="31"/>
                  </a:lnTo>
                  <a:lnTo>
                    <a:pt x="80" y="32"/>
                  </a:lnTo>
                  <a:lnTo>
                    <a:pt x="76" y="35"/>
                  </a:lnTo>
                  <a:lnTo>
                    <a:pt x="75" y="36"/>
                  </a:lnTo>
                  <a:lnTo>
                    <a:pt x="71" y="39"/>
                  </a:lnTo>
                  <a:lnTo>
                    <a:pt x="70" y="39"/>
                  </a:lnTo>
                  <a:lnTo>
                    <a:pt x="66" y="42"/>
                  </a:lnTo>
                  <a:lnTo>
                    <a:pt x="65" y="43"/>
                  </a:lnTo>
                  <a:lnTo>
                    <a:pt x="61" y="46"/>
                  </a:lnTo>
                  <a:lnTo>
                    <a:pt x="60" y="47"/>
                  </a:lnTo>
                  <a:lnTo>
                    <a:pt x="56" y="51"/>
                  </a:lnTo>
                  <a:lnTo>
                    <a:pt x="55" y="51"/>
                  </a:lnTo>
                  <a:lnTo>
                    <a:pt x="52" y="55"/>
                  </a:lnTo>
                  <a:lnTo>
                    <a:pt x="51" y="56"/>
                  </a:lnTo>
                  <a:lnTo>
                    <a:pt x="47" y="59"/>
                  </a:lnTo>
                  <a:lnTo>
                    <a:pt x="47" y="60"/>
                  </a:lnTo>
                  <a:lnTo>
                    <a:pt x="43" y="64"/>
                  </a:lnTo>
                  <a:lnTo>
                    <a:pt x="42" y="65"/>
                  </a:lnTo>
                  <a:lnTo>
                    <a:pt x="39" y="68"/>
                  </a:lnTo>
                  <a:lnTo>
                    <a:pt x="38" y="69"/>
                  </a:lnTo>
                  <a:lnTo>
                    <a:pt x="35" y="73"/>
                  </a:lnTo>
                  <a:lnTo>
                    <a:pt x="35" y="74"/>
                  </a:lnTo>
                  <a:lnTo>
                    <a:pt x="32" y="78"/>
                  </a:lnTo>
                  <a:lnTo>
                    <a:pt x="31" y="79"/>
                  </a:lnTo>
                  <a:lnTo>
                    <a:pt x="28" y="83"/>
                  </a:lnTo>
                  <a:lnTo>
                    <a:pt x="28" y="84"/>
                  </a:lnTo>
                  <a:lnTo>
                    <a:pt x="25" y="89"/>
                  </a:lnTo>
                  <a:lnTo>
                    <a:pt x="24" y="90"/>
                  </a:lnTo>
                  <a:lnTo>
                    <a:pt x="22" y="94"/>
                  </a:lnTo>
                  <a:lnTo>
                    <a:pt x="21" y="95"/>
                  </a:lnTo>
                  <a:lnTo>
                    <a:pt x="19" y="99"/>
                  </a:lnTo>
                  <a:lnTo>
                    <a:pt x="19" y="101"/>
                  </a:lnTo>
                  <a:lnTo>
                    <a:pt x="16" y="105"/>
                  </a:lnTo>
                  <a:lnTo>
                    <a:pt x="16" y="106"/>
                  </a:lnTo>
                  <a:lnTo>
                    <a:pt x="14" y="111"/>
                  </a:lnTo>
                  <a:lnTo>
                    <a:pt x="13" y="112"/>
                  </a:lnTo>
                  <a:lnTo>
                    <a:pt x="12" y="117"/>
                  </a:lnTo>
                  <a:lnTo>
                    <a:pt x="11" y="118"/>
                  </a:lnTo>
                  <a:lnTo>
                    <a:pt x="10" y="123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7" y="130"/>
                  </a:lnTo>
                  <a:lnTo>
                    <a:pt x="6" y="135"/>
                  </a:lnTo>
                  <a:lnTo>
                    <a:pt x="6" y="136"/>
                  </a:lnTo>
                  <a:lnTo>
                    <a:pt x="4" y="141"/>
                  </a:lnTo>
                  <a:lnTo>
                    <a:pt x="4" y="142"/>
                  </a:lnTo>
                  <a:lnTo>
                    <a:pt x="3" y="147"/>
                  </a:lnTo>
                  <a:lnTo>
                    <a:pt x="3" y="149"/>
                  </a:lnTo>
                  <a:lnTo>
                    <a:pt x="2" y="154"/>
                  </a:lnTo>
                  <a:lnTo>
                    <a:pt x="2" y="155"/>
                  </a:lnTo>
                  <a:lnTo>
                    <a:pt x="1" y="160"/>
                  </a:lnTo>
                  <a:lnTo>
                    <a:pt x="1" y="161"/>
                  </a:lnTo>
                  <a:lnTo>
                    <a:pt x="0" y="167"/>
                  </a:lnTo>
                  <a:lnTo>
                    <a:pt x="0" y="168"/>
                  </a:lnTo>
                  <a:lnTo>
                    <a:pt x="0" y="173"/>
                  </a:lnTo>
                  <a:lnTo>
                    <a:pt x="0" y="175"/>
                  </a:lnTo>
                  <a:lnTo>
                    <a:pt x="0" y="180"/>
                  </a:lnTo>
                  <a:lnTo>
                    <a:pt x="0" y="182"/>
                  </a:lnTo>
                  <a:lnTo>
                    <a:pt x="0" y="187"/>
                  </a:lnTo>
                  <a:lnTo>
                    <a:pt x="0" y="188"/>
                  </a:lnTo>
                  <a:lnTo>
                    <a:pt x="0" y="194"/>
                  </a:lnTo>
                  <a:lnTo>
                    <a:pt x="0" y="195"/>
                  </a:lnTo>
                  <a:lnTo>
                    <a:pt x="0" y="201"/>
                  </a:lnTo>
                  <a:lnTo>
                    <a:pt x="0" y="202"/>
                  </a:lnTo>
                  <a:lnTo>
                    <a:pt x="1" y="208"/>
                  </a:lnTo>
                  <a:lnTo>
                    <a:pt x="1" y="209"/>
                  </a:lnTo>
                  <a:lnTo>
                    <a:pt x="2" y="215"/>
                  </a:lnTo>
                  <a:lnTo>
                    <a:pt x="2" y="216"/>
                  </a:lnTo>
                  <a:lnTo>
                    <a:pt x="3" y="222"/>
                  </a:lnTo>
                  <a:lnTo>
                    <a:pt x="3" y="224"/>
                  </a:lnTo>
                  <a:lnTo>
                    <a:pt x="4" y="229"/>
                  </a:lnTo>
                  <a:lnTo>
                    <a:pt x="5" y="231"/>
                  </a:lnTo>
                  <a:lnTo>
                    <a:pt x="6" y="237"/>
                  </a:lnTo>
                  <a:lnTo>
                    <a:pt x="6" y="238"/>
                  </a:lnTo>
                  <a:lnTo>
                    <a:pt x="8" y="244"/>
                  </a:lnTo>
                  <a:lnTo>
                    <a:pt x="8" y="245"/>
                  </a:lnTo>
                  <a:lnTo>
                    <a:pt x="10" y="251"/>
                  </a:lnTo>
                  <a:lnTo>
                    <a:pt x="10" y="253"/>
                  </a:lnTo>
                  <a:lnTo>
                    <a:pt x="12" y="259"/>
                  </a:lnTo>
                  <a:lnTo>
                    <a:pt x="13" y="260"/>
                  </a:lnTo>
                  <a:lnTo>
                    <a:pt x="15" y="266"/>
                  </a:lnTo>
                  <a:lnTo>
                    <a:pt x="15" y="268"/>
                  </a:lnTo>
                  <a:lnTo>
                    <a:pt x="18" y="274"/>
                  </a:lnTo>
                  <a:lnTo>
                    <a:pt x="18" y="275"/>
                  </a:lnTo>
                  <a:lnTo>
                    <a:pt x="21" y="28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6" name="Freeform 192"/>
            <p:cNvSpPr>
              <a:spLocks/>
            </p:cNvSpPr>
            <p:nvPr/>
          </p:nvSpPr>
          <p:spPr bwMode="auto">
            <a:xfrm>
              <a:off x="2059" y="3062"/>
              <a:ext cx="48" cy="78"/>
            </a:xfrm>
            <a:custGeom>
              <a:avLst/>
              <a:gdLst>
                <a:gd name="T0" fmla="*/ 96 w 96"/>
                <a:gd name="T1" fmla="*/ 156 h 156"/>
                <a:gd name="T2" fmla="*/ 0 w 96"/>
                <a:gd name="T3" fmla="*/ 33 h 156"/>
                <a:gd name="T4" fmla="*/ 52 w 96"/>
                <a:gd name="T5" fmla="*/ 45 h 156"/>
                <a:gd name="T6" fmla="*/ 84 w 96"/>
                <a:gd name="T7" fmla="*/ 0 h 156"/>
                <a:gd name="T8" fmla="*/ 96 w 96"/>
                <a:gd name="T9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156">
                  <a:moveTo>
                    <a:pt x="96" y="156"/>
                  </a:moveTo>
                  <a:lnTo>
                    <a:pt x="0" y="33"/>
                  </a:lnTo>
                  <a:lnTo>
                    <a:pt x="52" y="45"/>
                  </a:lnTo>
                  <a:lnTo>
                    <a:pt x="84" y="0"/>
                  </a:lnTo>
                  <a:lnTo>
                    <a:pt x="96" y="156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457" name="Group 193"/>
          <p:cNvGrpSpPr>
            <a:grpSpLocks/>
          </p:cNvGrpSpPr>
          <p:nvPr/>
        </p:nvGrpSpPr>
        <p:grpSpPr bwMode="auto">
          <a:xfrm>
            <a:off x="4048125" y="4837113"/>
            <a:ext cx="2114550" cy="1317625"/>
            <a:chOff x="2550" y="3047"/>
            <a:chExt cx="1332" cy="830"/>
          </a:xfrm>
        </p:grpSpPr>
        <p:sp>
          <p:nvSpPr>
            <p:cNvPr id="11458" name="Line 194"/>
            <p:cNvSpPr>
              <a:spLocks noChangeShapeType="1"/>
            </p:cNvSpPr>
            <p:nvPr/>
          </p:nvSpPr>
          <p:spPr bwMode="auto">
            <a:xfrm>
              <a:off x="2550" y="3580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59" name="Freeform 195"/>
            <p:cNvSpPr>
              <a:spLocks/>
            </p:cNvSpPr>
            <p:nvPr/>
          </p:nvSpPr>
          <p:spPr bwMode="auto">
            <a:xfrm>
              <a:off x="2875" y="3557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60" name="Rectangle 196"/>
            <p:cNvSpPr>
              <a:spLocks noChangeArrowheads="1"/>
            </p:cNvSpPr>
            <p:nvPr/>
          </p:nvSpPr>
          <p:spPr bwMode="auto">
            <a:xfrm>
              <a:off x="3266" y="334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11461" name="Rectangle 197"/>
            <p:cNvSpPr>
              <a:spLocks noChangeArrowheads="1"/>
            </p:cNvSpPr>
            <p:nvPr/>
          </p:nvSpPr>
          <p:spPr bwMode="auto">
            <a:xfrm>
              <a:off x="3463" y="334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462" name="Rectangle 198"/>
            <p:cNvSpPr>
              <a:spLocks noChangeArrowheads="1"/>
            </p:cNvSpPr>
            <p:nvPr/>
          </p:nvSpPr>
          <p:spPr bwMode="auto">
            <a:xfrm>
              <a:off x="3659" y="334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11463" name="Rectangle 199"/>
            <p:cNvSpPr>
              <a:spLocks noChangeArrowheads="1"/>
            </p:cNvSpPr>
            <p:nvPr/>
          </p:nvSpPr>
          <p:spPr bwMode="auto">
            <a:xfrm>
              <a:off x="3746" y="334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464" name="Rectangle 200"/>
            <p:cNvSpPr>
              <a:spLocks noChangeArrowheads="1"/>
            </p:cNvSpPr>
            <p:nvPr/>
          </p:nvSpPr>
          <p:spPr bwMode="auto">
            <a:xfrm>
              <a:off x="3833" y="3398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11465" name="Rectangle 201"/>
            <p:cNvSpPr>
              <a:spLocks noChangeArrowheads="1"/>
            </p:cNvSpPr>
            <p:nvPr/>
          </p:nvSpPr>
          <p:spPr bwMode="auto">
            <a:xfrm>
              <a:off x="3463" y="3148"/>
              <a:ext cx="9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11466" name="Rectangle 202"/>
            <p:cNvSpPr>
              <a:spLocks noChangeArrowheads="1"/>
            </p:cNvSpPr>
            <p:nvPr/>
          </p:nvSpPr>
          <p:spPr bwMode="auto">
            <a:xfrm>
              <a:off x="3640" y="304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467" name="Rectangle 203"/>
            <p:cNvSpPr>
              <a:spLocks noChangeArrowheads="1"/>
            </p:cNvSpPr>
            <p:nvPr/>
          </p:nvSpPr>
          <p:spPr bwMode="auto">
            <a:xfrm>
              <a:off x="3294" y="304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11468" name="Line 204"/>
            <p:cNvSpPr>
              <a:spLocks noChangeShapeType="1"/>
            </p:cNvSpPr>
            <p:nvPr/>
          </p:nvSpPr>
          <p:spPr bwMode="auto">
            <a:xfrm>
              <a:off x="3358" y="3415"/>
              <a:ext cx="9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69" name="Line 205"/>
            <p:cNvSpPr>
              <a:spLocks noChangeShapeType="1"/>
            </p:cNvSpPr>
            <p:nvPr/>
          </p:nvSpPr>
          <p:spPr bwMode="auto">
            <a:xfrm>
              <a:off x="3555" y="3415"/>
              <a:ext cx="9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0" name="Line 206"/>
            <p:cNvSpPr>
              <a:spLocks noChangeShapeType="1"/>
            </p:cNvSpPr>
            <p:nvPr/>
          </p:nvSpPr>
          <p:spPr bwMode="auto">
            <a:xfrm flipV="1">
              <a:off x="3506" y="3271"/>
              <a:ext cx="0" cy="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1" name="Line 207"/>
            <p:cNvSpPr>
              <a:spLocks noChangeShapeType="1"/>
            </p:cNvSpPr>
            <p:nvPr/>
          </p:nvSpPr>
          <p:spPr bwMode="auto">
            <a:xfrm flipV="1">
              <a:off x="3555" y="3145"/>
              <a:ext cx="72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2" name="Line 208"/>
            <p:cNvSpPr>
              <a:spLocks noChangeShapeType="1"/>
            </p:cNvSpPr>
            <p:nvPr/>
          </p:nvSpPr>
          <p:spPr bwMode="auto">
            <a:xfrm flipH="1" flipV="1">
              <a:off x="3378" y="3141"/>
              <a:ext cx="72" cy="4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3" name="Line 209"/>
            <p:cNvSpPr>
              <a:spLocks noChangeShapeType="1"/>
            </p:cNvSpPr>
            <p:nvPr/>
          </p:nvSpPr>
          <p:spPr bwMode="auto">
            <a:xfrm>
              <a:off x="3516" y="3064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4" name="Line 210"/>
            <p:cNvSpPr>
              <a:spLocks noChangeShapeType="1"/>
            </p:cNvSpPr>
            <p:nvPr/>
          </p:nvSpPr>
          <p:spPr bwMode="auto">
            <a:xfrm>
              <a:off x="3495" y="3085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5" name="Oval 211"/>
            <p:cNvSpPr>
              <a:spLocks noChangeArrowheads="1"/>
            </p:cNvSpPr>
            <p:nvPr/>
          </p:nvSpPr>
          <p:spPr bwMode="auto">
            <a:xfrm>
              <a:off x="3478" y="3047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6" name="Rectangle 212"/>
            <p:cNvSpPr>
              <a:spLocks noChangeArrowheads="1"/>
            </p:cNvSpPr>
            <p:nvPr/>
          </p:nvSpPr>
          <p:spPr bwMode="auto">
            <a:xfrm>
              <a:off x="3522" y="3610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11477" name="Line 213"/>
            <p:cNvSpPr>
              <a:spLocks noChangeShapeType="1"/>
            </p:cNvSpPr>
            <p:nvPr/>
          </p:nvSpPr>
          <p:spPr bwMode="auto">
            <a:xfrm>
              <a:off x="3561" y="3733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8" name="Line 214"/>
            <p:cNvSpPr>
              <a:spLocks noChangeShapeType="1"/>
            </p:cNvSpPr>
            <p:nvPr/>
          </p:nvSpPr>
          <p:spPr bwMode="auto">
            <a:xfrm>
              <a:off x="3561" y="3877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9" name="Line 215"/>
            <p:cNvSpPr>
              <a:spLocks noChangeShapeType="1"/>
            </p:cNvSpPr>
            <p:nvPr/>
          </p:nvSpPr>
          <p:spPr bwMode="auto">
            <a:xfrm flipH="1">
              <a:off x="3360" y="3877"/>
              <a:ext cx="2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0" name="Line 216"/>
            <p:cNvSpPr>
              <a:spLocks noChangeShapeType="1"/>
            </p:cNvSpPr>
            <p:nvPr/>
          </p:nvSpPr>
          <p:spPr bwMode="auto">
            <a:xfrm>
              <a:off x="3480" y="3587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1" name="Oval 217"/>
            <p:cNvSpPr>
              <a:spLocks noChangeArrowheads="1"/>
            </p:cNvSpPr>
            <p:nvPr/>
          </p:nvSpPr>
          <p:spPr bwMode="auto">
            <a:xfrm>
              <a:off x="3463" y="3550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482" name="Group 218"/>
          <p:cNvGrpSpPr>
            <a:grpSpLocks/>
          </p:cNvGrpSpPr>
          <p:nvPr/>
        </p:nvGrpSpPr>
        <p:grpSpPr bwMode="auto">
          <a:xfrm>
            <a:off x="6569075" y="5307013"/>
            <a:ext cx="635000" cy="352425"/>
            <a:chOff x="4138" y="3343"/>
            <a:chExt cx="400" cy="222"/>
          </a:xfrm>
        </p:grpSpPr>
        <p:graphicFrame>
          <p:nvGraphicFramePr>
            <p:cNvPr id="11483" name="Object 219"/>
            <p:cNvGraphicFramePr>
              <a:graphicFrameLocks noChangeAspect="1"/>
            </p:cNvGraphicFramePr>
            <p:nvPr/>
          </p:nvGraphicFramePr>
          <p:xfrm>
            <a:off x="4195" y="3343"/>
            <a:ext cx="273" cy="1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0" name="Document" r:id="rId3" imgW="324000" imgH="228600" progId="ChemWindow.Document">
                    <p:embed/>
                  </p:oleObj>
                </mc:Choice>
                <mc:Fallback>
                  <p:oleObj name="Document" r:id="rId3" imgW="324000" imgH="22860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5" y="3343"/>
                          <a:ext cx="273" cy="1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484" name="Line 220"/>
            <p:cNvSpPr>
              <a:spLocks noChangeShapeType="1"/>
            </p:cNvSpPr>
            <p:nvPr/>
          </p:nvSpPr>
          <p:spPr bwMode="auto">
            <a:xfrm>
              <a:off x="4138" y="3542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85" name="Freeform 221"/>
            <p:cNvSpPr>
              <a:spLocks/>
            </p:cNvSpPr>
            <p:nvPr/>
          </p:nvSpPr>
          <p:spPr bwMode="auto">
            <a:xfrm>
              <a:off x="4463" y="3520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1486" name="Object 222"/>
          <p:cNvGraphicFramePr>
            <a:graphicFrameLocks noChangeAspect="1"/>
          </p:cNvGraphicFramePr>
          <p:nvPr/>
        </p:nvGraphicFramePr>
        <p:xfrm>
          <a:off x="7700963" y="5016500"/>
          <a:ext cx="974725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Document" r:id="rId5" imgW="781200" imgH="923760" progId="ChemWindow.Document">
                  <p:embed/>
                </p:oleObj>
              </mc:Choice>
              <mc:Fallback>
                <p:oleObj name="Document" r:id="rId5" imgW="781200" imgH="923760" progId="ChemWindow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0963" y="5016500"/>
                        <a:ext cx="974725" cy="1154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268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2730500" y="144463"/>
            <a:ext cx="3640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altLang="ru-RU" sz="2400" b="1"/>
              <a:t>Дегидратация спиртов</a:t>
            </a:r>
            <a:endParaRPr lang="ru-RU" altLang="ru-RU" sz="2400"/>
          </a:p>
        </p:txBody>
      </p:sp>
      <p:grpSp>
        <p:nvGrpSpPr>
          <p:cNvPr id="3111" name="Group 39"/>
          <p:cNvGrpSpPr>
            <a:grpSpLocks/>
          </p:cNvGrpSpPr>
          <p:nvPr/>
        </p:nvGrpSpPr>
        <p:grpSpPr bwMode="auto">
          <a:xfrm>
            <a:off x="382588" y="962025"/>
            <a:ext cx="1427162" cy="1444625"/>
            <a:chOff x="241" y="606"/>
            <a:chExt cx="899" cy="910"/>
          </a:xfrm>
        </p:grpSpPr>
        <p:sp>
          <p:nvSpPr>
            <p:cNvPr id="3112" name="Rectangle 40"/>
            <p:cNvSpPr>
              <a:spLocks noChangeArrowheads="1"/>
            </p:cNvSpPr>
            <p:nvPr/>
          </p:nvSpPr>
          <p:spPr bwMode="auto">
            <a:xfrm>
              <a:off x="364" y="8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3113" name="Rectangle 41"/>
            <p:cNvSpPr>
              <a:spLocks noChangeArrowheads="1"/>
            </p:cNvSpPr>
            <p:nvPr/>
          </p:nvSpPr>
          <p:spPr bwMode="auto">
            <a:xfrm>
              <a:off x="451" y="8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114" name="Rectangle 42"/>
            <p:cNvSpPr>
              <a:spLocks noChangeArrowheads="1"/>
            </p:cNvSpPr>
            <p:nvPr/>
          </p:nvSpPr>
          <p:spPr bwMode="auto">
            <a:xfrm>
              <a:off x="613" y="8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3115" name="Rectangle 43"/>
            <p:cNvSpPr>
              <a:spLocks noChangeArrowheads="1"/>
            </p:cNvSpPr>
            <p:nvPr/>
          </p:nvSpPr>
          <p:spPr bwMode="auto">
            <a:xfrm>
              <a:off x="249" y="633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16" name="Rectangle 44"/>
            <p:cNvSpPr>
              <a:spLocks noChangeArrowheads="1"/>
            </p:cNvSpPr>
            <p:nvPr/>
          </p:nvSpPr>
          <p:spPr bwMode="auto">
            <a:xfrm>
              <a:off x="336" y="684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1</a:t>
              </a:r>
              <a:endParaRPr lang="ru-RU" altLang="ru-RU"/>
            </a:p>
          </p:txBody>
        </p:sp>
        <p:sp>
          <p:nvSpPr>
            <p:cNvPr id="3117" name="Rectangle 45"/>
            <p:cNvSpPr>
              <a:spLocks noChangeArrowheads="1"/>
            </p:cNvSpPr>
            <p:nvPr/>
          </p:nvSpPr>
          <p:spPr bwMode="auto">
            <a:xfrm>
              <a:off x="241" y="980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18" name="Rectangle 46"/>
            <p:cNvSpPr>
              <a:spLocks noChangeArrowheads="1"/>
            </p:cNvSpPr>
            <p:nvPr/>
          </p:nvSpPr>
          <p:spPr bwMode="auto">
            <a:xfrm>
              <a:off x="328" y="1030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3119" name="Rectangle 47"/>
            <p:cNvSpPr>
              <a:spLocks noChangeArrowheads="1"/>
            </p:cNvSpPr>
            <p:nvPr/>
          </p:nvSpPr>
          <p:spPr bwMode="auto">
            <a:xfrm>
              <a:off x="616" y="6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20" name="Rectangle 48"/>
            <p:cNvSpPr>
              <a:spLocks noChangeArrowheads="1"/>
            </p:cNvSpPr>
            <p:nvPr/>
          </p:nvSpPr>
          <p:spPr bwMode="auto">
            <a:xfrm>
              <a:off x="703" y="657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3121" name="Rectangle 49"/>
            <p:cNvSpPr>
              <a:spLocks noChangeArrowheads="1"/>
            </p:cNvSpPr>
            <p:nvPr/>
          </p:nvSpPr>
          <p:spPr bwMode="auto">
            <a:xfrm>
              <a:off x="812" y="806"/>
              <a:ext cx="9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122" name="Rectangle 50"/>
            <p:cNvSpPr>
              <a:spLocks noChangeArrowheads="1"/>
            </p:cNvSpPr>
            <p:nvPr/>
          </p:nvSpPr>
          <p:spPr bwMode="auto">
            <a:xfrm>
              <a:off x="905" y="8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123" name="Rectangle 51"/>
            <p:cNvSpPr>
              <a:spLocks noChangeArrowheads="1"/>
            </p:cNvSpPr>
            <p:nvPr/>
          </p:nvSpPr>
          <p:spPr bwMode="auto">
            <a:xfrm>
              <a:off x="616" y="1007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24" name="Rectangle 52"/>
            <p:cNvSpPr>
              <a:spLocks noChangeArrowheads="1"/>
            </p:cNvSpPr>
            <p:nvPr/>
          </p:nvSpPr>
          <p:spPr bwMode="auto">
            <a:xfrm>
              <a:off x="703" y="1057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4</a:t>
              </a:r>
              <a:endParaRPr lang="ru-RU" altLang="ru-RU"/>
            </a:p>
          </p:txBody>
        </p:sp>
        <p:sp>
          <p:nvSpPr>
            <p:cNvPr id="3125" name="Line 53"/>
            <p:cNvSpPr>
              <a:spLocks noChangeShapeType="1"/>
            </p:cNvSpPr>
            <p:nvPr/>
          </p:nvSpPr>
          <p:spPr bwMode="auto">
            <a:xfrm>
              <a:off x="545" y="873"/>
              <a:ext cx="5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26" name="Line 54"/>
            <p:cNvSpPr>
              <a:spLocks noChangeShapeType="1"/>
            </p:cNvSpPr>
            <p:nvPr/>
          </p:nvSpPr>
          <p:spPr bwMode="auto">
            <a:xfrm flipH="1" flipV="1">
              <a:off x="378" y="739"/>
              <a:ext cx="40" cy="7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27" name="Line 55"/>
            <p:cNvSpPr>
              <a:spLocks noChangeShapeType="1"/>
            </p:cNvSpPr>
            <p:nvPr/>
          </p:nvSpPr>
          <p:spPr bwMode="auto">
            <a:xfrm flipH="1">
              <a:off x="366" y="929"/>
              <a:ext cx="57" cy="9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28" name="Line 56"/>
            <p:cNvSpPr>
              <a:spLocks noChangeShapeType="1"/>
            </p:cNvSpPr>
            <p:nvPr/>
          </p:nvSpPr>
          <p:spPr bwMode="auto">
            <a:xfrm flipV="1">
              <a:off x="655" y="729"/>
              <a:ext cx="0" cy="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29" name="Line 57"/>
            <p:cNvSpPr>
              <a:spLocks noChangeShapeType="1"/>
            </p:cNvSpPr>
            <p:nvPr/>
          </p:nvSpPr>
          <p:spPr bwMode="auto">
            <a:xfrm>
              <a:off x="712" y="873"/>
              <a:ext cx="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30" name="Line 58"/>
            <p:cNvSpPr>
              <a:spLocks noChangeShapeType="1"/>
            </p:cNvSpPr>
            <p:nvPr/>
          </p:nvSpPr>
          <p:spPr bwMode="auto">
            <a:xfrm>
              <a:off x="655" y="929"/>
              <a:ext cx="0" cy="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31" name="Rectangle 59"/>
            <p:cNvSpPr>
              <a:spLocks noChangeArrowheads="1"/>
            </p:cNvSpPr>
            <p:nvPr/>
          </p:nvSpPr>
          <p:spPr bwMode="auto">
            <a:xfrm>
              <a:off x="716" y="1249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3132" name="Line 60"/>
            <p:cNvSpPr>
              <a:spLocks noChangeShapeType="1"/>
            </p:cNvSpPr>
            <p:nvPr/>
          </p:nvSpPr>
          <p:spPr bwMode="auto">
            <a:xfrm>
              <a:off x="755" y="1372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33" name="Line 61"/>
            <p:cNvSpPr>
              <a:spLocks noChangeShapeType="1"/>
            </p:cNvSpPr>
            <p:nvPr/>
          </p:nvSpPr>
          <p:spPr bwMode="auto">
            <a:xfrm>
              <a:off x="755" y="1516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34" name="Line 62"/>
            <p:cNvSpPr>
              <a:spLocks noChangeShapeType="1"/>
            </p:cNvSpPr>
            <p:nvPr/>
          </p:nvSpPr>
          <p:spPr bwMode="auto">
            <a:xfrm flipH="1">
              <a:off x="555" y="1516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35" name="Oval 63"/>
            <p:cNvSpPr>
              <a:spLocks noChangeArrowheads="1"/>
            </p:cNvSpPr>
            <p:nvPr/>
          </p:nvSpPr>
          <p:spPr bwMode="auto">
            <a:xfrm>
              <a:off x="841" y="952"/>
              <a:ext cx="30" cy="30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6" name="Oval 64"/>
            <p:cNvSpPr>
              <a:spLocks noChangeArrowheads="1"/>
            </p:cNvSpPr>
            <p:nvPr/>
          </p:nvSpPr>
          <p:spPr bwMode="auto">
            <a:xfrm>
              <a:off x="894" y="952"/>
              <a:ext cx="30" cy="30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7" name="Freeform 65"/>
            <p:cNvSpPr>
              <a:spLocks/>
            </p:cNvSpPr>
            <p:nvPr/>
          </p:nvSpPr>
          <p:spPr bwMode="auto">
            <a:xfrm>
              <a:off x="883" y="999"/>
              <a:ext cx="60" cy="236"/>
            </a:xfrm>
            <a:custGeom>
              <a:avLst/>
              <a:gdLst>
                <a:gd name="T0" fmla="*/ 5 w 81"/>
                <a:gd name="T1" fmla="*/ 4 h 314"/>
                <a:gd name="T2" fmla="*/ 14 w 81"/>
                <a:gd name="T3" fmla="*/ 11 h 314"/>
                <a:gd name="T4" fmla="*/ 19 w 81"/>
                <a:gd name="T5" fmla="*/ 16 h 314"/>
                <a:gd name="T6" fmla="*/ 27 w 81"/>
                <a:gd name="T7" fmla="*/ 23 h 314"/>
                <a:gd name="T8" fmla="*/ 32 w 81"/>
                <a:gd name="T9" fmla="*/ 29 h 314"/>
                <a:gd name="T10" fmla="*/ 39 w 81"/>
                <a:gd name="T11" fmla="*/ 37 h 314"/>
                <a:gd name="T12" fmla="*/ 43 w 81"/>
                <a:gd name="T13" fmla="*/ 42 h 314"/>
                <a:gd name="T14" fmla="*/ 49 w 81"/>
                <a:gd name="T15" fmla="*/ 51 h 314"/>
                <a:gd name="T16" fmla="*/ 53 w 81"/>
                <a:gd name="T17" fmla="*/ 56 h 314"/>
                <a:gd name="T18" fmla="*/ 58 w 81"/>
                <a:gd name="T19" fmla="*/ 65 h 314"/>
                <a:gd name="T20" fmla="*/ 61 w 81"/>
                <a:gd name="T21" fmla="*/ 71 h 314"/>
                <a:gd name="T22" fmla="*/ 65 w 81"/>
                <a:gd name="T23" fmla="*/ 81 h 314"/>
                <a:gd name="T24" fmla="*/ 68 w 81"/>
                <a:gd name="T25" fmla="*/ 87 h 314"/>
                <a:gd name="T26" fmla="*/ 71 w 81"/>
                <a:gd name="T27" fmla="*/ 96 h 314"/>
                <a:gd name="T28" fmla="*/ 73 w 81"/>
                <a:gd name="T29" fmla="*/ 103 h 314"/>
                <a:gd name="T30" fmla="*/ 76 w 81"/>
                <a:gd name="T31" fmla="*/ 112 h 314"/>
                <a:gd name="T32" fmla="*/ 77 w 81"/>
                <a:gd name="T33" fmla="*/ 119 h 314"/>
                <a:gd name="T34" fmla="*/ 79 w 81"/>
                <a:gd name="T35" fmla="*/ 129 h 314"/>
                <a:gd name="T36" fmla="*/ 80 w 81"/>
                <a:gd name="T37" fmla="*/ 135 h 314"/>
                <a:gd name="T38" fmla="*/ 81 w 81"/>
                <a:gd name="T39" fmla="*/ 145 h 314"/>
                <a:gd name="T40" fmla="*/ 81 w 81"/>
                <a:gd name="T41" fmla="*/ 152 h 314"/>
                <a:gd name="T42" fmla="*/ 81 w 81"/>
                <a:gd name="T43" fmla="*/ 162 h 314"/>
                <a:gd name="T44" fmla="*/ 81 w 81"/>
                <a:gd name="T45" fmla="*/ 168 h 314"/>
                <a:gd name="T46" fmla="*/ 80 w 81"/>
                <a:gd name="T47" fmla="*/ 178 h 314"/>
                <a:gd name="T48" fmla="*/ 79 w 81"/>
                <a:gd name="T49" fmla="*/ 185 h 314"/>
                <a:gd name="T50" fmla="*/ 77 w 81"/>
                <a:gd name="T51" fmla="*/ 195 h 314"/>
                <a:gd name="T52" fmla="*/ 76 w 81"/>
                <a:gd name="T53" fmla="*/ 201 h 314"/>
                <a:gd name="T54" fmla="*/ 73 w 81"/>
                <a:gd name="T55" fmla="*/ 211 h 314"/>
                <a:gd name="T56" fmla="*/ 71 w 81"/>
                <a:gd name="T57" fmla="*/ 217 h 314"/>
                <a:gd name="T58" fmla="*/ 68 w 81"/>
                <a:gd name="T59" fmla="*/ 227 h 314"/>
                <a:gd name="T60" fmla="*/ 65 w 81"/>
                <a:gd name="T61" fmla="*/ 233 h 314"/>
                <a:gd name="T62" fmla="*/ 61 w 81"/>
                <a:gd name="T63" fmla="*/ 242 h 314"/>
                <a:gd name="T64" fmla="*/ 58 w 81"/>
                <a:gd name="T65" fmla="*/ 248 h 314"/>
                <a:gd name="T66" fmla="*/ 53 w 81"/>
                <a:gd name="T67" fmla="*/ 257 h 314"/>
                <a:gd name="T68" fmla="*/ 49 w 81"/>
                <a:gd name="T69" fmla="*/ 263 h 314"/>
                <a:gd name="T70" fmla="*/ 43 w 81"/>
                <a:gd name="T71" fmla="*/ 272 h 314"/>
                <a:gd name="T72" fmla="*/ 39 w 81"/>
                <a:gd name="T73" fmla="*/ 277 h 314"/>
                <a:gd name="T74" fmla="*/ 32 w 81"/>
                <a:gd name="T75" fmla="*/ 285 h 314"/>
                <a:gd name="T76" fmla="*/ 27 w 81"/>
                <a:gd name="T77" fmla="*/ 290 h 314"/>
                <a:gd name="T78" fmla="*/ 19 w 81"/>
                <a:gd name="T79" fmla="*/ 298 h 314"/>
                <a:gd name="T80" fmla="*/ 14 w 81"/>
                <a:gd name="T81" fmla="*/ 303 h 314"/>
                <a:gd name="T82" fmla="*/ 5 w 81"/>
                <a:gd name="T83" fmla="*/ 31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1" h="314">
                  <a:moveTo>
                    <a:pt x="0" y="0"/>
                  </a:moveTo>
                  <a:lnTo>
                    <a:pt x="4" y="3"/>
                  </a:lnTo>
                  <a:lnTo>
                    <a:pt x="5" y="4"/>
                  </a:lnTo>
                  <a:lnTo>
                    <a:pt x="9" y="7"/>
                  </a:lnTo>
                  <a:lnTo>
                    <a:pt x="10" y="8"/>
                  </a:lnTo>
                  <a:lnTo>
                    <a:pt x="14" y="11"/>
                  </a:lnTo>
                  <a:lnTo>
                    <a:pt x="15" y="12"/>
                  </a:lnTo>
                  <a:lnTo>
                    <a:pt x="19" y="15"/>
                  </a:lnTo>
                  <a:lnTo>
                    <a:pt x="19" y="16"/>
                  </a:lnTo>
                  <a:lnTo>
                    <a:pt x="23" y="19"/>
                  </a:lnTo>
                  <a:lnTo>
                    <a:pt x="24" y="20"/>
                  </a:lnTo>
                  <a:lnTo>
                    <a:pt x="27" y="23"/>
                  </a:lnTo>
                  <a:lnTo>
                    <a:pt x="28" y="24"/>
                  </a:lnTo>
                  <a:lnTo>
                    <a:pt x="31" y="28"/>
                  </a:lnTo>
                  <a:lnTo>
                    <a:pt x="32" y="29"/>
                  </a:lnTo>
                  <a:lnTo>
                    <a:pt x="35" y="32"/>
                  </a:lnTo>
                  <a:lnTo>
                    <a:pt x="36" y="33"/>
                  </a:lnTo>
                  <a:lnTo>
                    <a:pt x="39" y="37"/>
                  </a:lnTo>
                  <a:lnTo>
                    <a:pt x="40" y="38"/>
                  </a:lnTo>
                  <a:lnTo>
                    <a:pt x="42" y="41"/>
                  </a:lnTo>
                  <a:lnTo>
                    <a:pt x="43" y="42"/>
                  </a:lnTo>
                  <a:lnTo>
                    <a:pt x="46" y="46"/>
                  </a:lnTo>
                  <a:lnTo>
                    <a:pt x="47" y="47"/>
                  </a:lnTo>
                  <a:lnTo>
                    <a:pt x="49" y="51"/>
                  </a:lnTo>
                  <a:lnTo>
                    <a:pt x="50" y="52"/>
                  </a:lnTo>
                  <a:lnTo>
                    <a:pt x="52" y="56"/>
                  </a:lnTo>
                  <a:lnTo>
                    <a:pt x="53" y="56"/>
                  </a:lnTo>
                  <a:lnTo>
                    <a:pt x="55" y="60"/>
                  </a:lnTo>
                  <a:lnTo>
                    <a:pt x="56" y="61"/>
                  </a:lnTo>
                  <a:lnTo>
                    <a:pt x="58" y="65"/>
                  </a:lnTo>
                  <a:lnTo>
                    <a:pt x="59" y="66"/>
                  </a:lnTo>
                  <a:lnTo>
                    <a:pt x="61" y="70"/>
                  </a:lnTo>
                  <a:lnTo>
                    <a:pt x="61" y="71"/>
                  </a:lnTo>
                  <a:lnTo>
                    <a:pt x="63" y="76"/>
                  </a:lnTo>
                  <a:lnTo>
                    <a:pt x="64" y="77"/>
                  </a:lnTo>
                  <a:lnTo>
                    <a:pt x="65" y="81"/>
                  </a:lnTo>
                  <a:lnTo>
                    <a:pt x="66" y="82"/>
                  </a:lnTo>
                  <a:lnTo>
                    <a:pt x="68" y="86"/>
                  </a:lnTo>
                  <a:lnTo>
                    <a:pt x="68" y="87"/>
                  </a:lnTo>
                  <a:lnTo>
                    <a:pt x="70" y="91"/>
                  </a:lnTo>
                  <a:lnTo>
                    <a:pt x="70" y="92"/>
                  </a:lnTo>
                  <a:lnTo>
                    <a:pt x="71" y="96"/>
                  </a:lnTo>
                  <a:lnTo>
                    <a:pt x="72" y="97"/>
                  </a:lnTo>
                  <a:lnTo>
                    <a:pt x="73" y="102"/>
                  </a:lnTo>
                  <a:lnTo>
                    <a:pt x="73" y="103"/>
                  </a:lnTo>
                  <a:lnTo>
                    <a:pt x="75" y="107"/>
                  </a:lnTo>
                  <a:lnTo>
                    <a:pt x="75" y="108"/>
                  </a:lnTo>
                  <a:lnTo>
                    <a:pt x="76" y="112"/>
                  </a:lnTo>
                  <a:lnTo>
                    <a:pt x="76" y="114"/>
                  </a:lnTo>
                  <a:lnTo>
                    <a:pt x="77" y="118"/>
                  </a:lnTo>
                  <a:lnTo>
                    <a:pt x="77" y="119"/>
                  </a:lnTo>
                  <a:lnTo>
                    <a:pt x="78" y="123"/>
                  </a:lnTo>
                  <a:lnTo>
                    <a:pt x="78" y="124"/>
                  </a:lnTo>
                  <a:lnTo>
                    <a:pt x="79" y="129"/>
                  </a:lnTo>
                  <a:lnTo>
                    <a:pt x="79" y="130"/>
                  </a:lnTo>
                  <a:lnTo>
                    <a:pt x="80" y="134"/>
                  </a:lnTo>
                  <a:lnTo>
                    <a:pt x="80" y="135"/>
                  </a:lnTo>
                  <a:lnTo>
                    <a:pt x="80" y="140"/>
                  </a:lnTo>
                  <a:lnTo>
                    <a:pt x="81" y="141"/>
                  </a:lnTo>
                  <a:lnTo>
                    <a:pt x="81" y="145"/>
                  </a:lnTo>
                  <a:lnTo>
                    <a:pt x="81" y="146"/>
                  </a:lnTo>
                  <a:lnTo>
                    <a:pt x="81" y="151"/>
                  </a:lnTo>
                  <a:lnTo>
                    <a:pt x="81" y="152"/>
                  </a:lnTo>
                  <a:lnTo>
                    <a:pt x="81" y="156"/>
                  </a:lnTo>
                  <a:lnTo>
                    <a:pt x="81" y="157"/>
                  </a:lnTo>
                  <a:lnTo>
                    <a:pt x="81" y="162"/>
                  </a:lnTo>
                  <a:lnTo>
                    <a:pt x="81" y="163"/>
                  </a:lnTo>
                  <a:lnTo>
                    <a:pt x="81" y="167"/>
                  </a:lnTo>
                  <a:lnTo>
                    <a:pt x="81" y="168"/>
                  </a:lnTo>
                  <a:lnTo>
                    <a:pt x="81" y="173"/>
                  </a:lnTo>
                  <a:lnTo>
                    <a:pt x="80" y="174"/>
                  </a:lnTo>
                  <a:lnTo>
                    <a:pt x="80" y="178"/>
                  </a:lnTo>
                  <a:lnTo>
                    <a:pt x="80" y="179"/>
                  </a:lnTo>
                  <a:lnTo>
                    <a:pt x="79" y="184"/>
                  </a:lnTo>
                  <a:lnTo>
                    <a:pt x="79" y="185"/>
                  </a:lnTo>
                  <a:lnTo>
                    <a:pt x="78" y="189"/>
                  </a:lnTo>
                  <a:lnTo>
                    <a:pt x="78" y="190"/>
                  </a:lnTo>
                  <a:lnTo>
                    <a:pt x="77" y="195"/>
                  </a:lnTo>
                  <a:lnTo>
                    <a:pt x="77" y="196"/>
                  </a:lnTo>
                  <a:lnTo>
                    <a:pt x="76" y="200"/>
                  </a:lnTo>
                  <a:lnTo>
                    <a:pt x="76" y="201"/>
                  </a:lnTo>
                  <a:lnTo>
                    <a:pt x="75" y="206"/>
                  </a:lnTo>
                  <a:lnTo>
                    <a:pt x="75" y="207"/>
                  </a:lnTo>
                  <a:lnTo>
                    <a:pt x="73" y="211"/>
                  </a:lnTo>
                  <a:lnTo>
                    <a:pt x="73" y="212"/>
                  </a:lnTo>
                  <a:lnTo>
                    <a:pt x="72" y="216"/>
                  </a:lnTo>
                  <a:lnTo>
                    <a:pt x="71" y="217"/>
                  </a:lnTo>
                  <a:lnTo>
                    <a:pt x="70" y="222"/>
                  </a:lnTo>
                  <a:lnTo>
                    <a:pt x="70" y="223"/>
                  </a:lnTo>
                  <a:lnTo>
                    <a:pt x="68" y="227"/>
                  </a:lnTo>
                  <a:lnTo>
                    <a:pt x="68" y="228"/>
                  </a:lnTo>
                  <a:lnTo>
                    <a:pt x="66" y="232"/>
                  </a:lnTo>
                  <a:lnTo>
                    <a:pt x="65" y="233"/>
                  </a:lnTo>
                  <a:lnTo>
                    <a:pt x="64" y="237"/>
                  </a:lnTo>
                  <a:lnTo>
                    <a:pt x="63" y="238"/>
                  </a:lnTo>
                  <a:lnTo>
                    <a:pt x="61" y="242"/>
                  </a:lnTo>
                  <a:lnTo>
                    <a:pt x="61" y="243"/>
                  </a:lnTo>
                  <a:lnTo>
                    <a:pt x="59" y="247"/>
                  </a:lnTo>
                  <a:lnTo>
                    <a:pt x="58" y="248"/>
                  </a:lnTo>
                  <a:lnTo>
                    <a:pt x="56" y="252"/>
                  </a:lnTo>
                  <a:lnTo>
                    <a:pt x="55" y="253"/>
                  </a:lnTo>
                  <a:lnTo>
                    <a:pt x="53" y="257"/>
                  </a:lnTo>
                  <a:lnTo>
                    <a:pt x="52" y="258"/>
                  </a:lnTo>
                  <a:lnTo>
                    <a:pt x="50" y="262"/>
                  </a:lnTo>
                  <a:lnTo>
                    <a:pt x="49" y="263"/>
                  </a:lnTo>
                  <a:lnTo>
                    <a:pt x="47" y="267"/>
                  </a:lnTo>
                  <a:lnTo>
                    <a:pt x="46" y="268"/>
                  </a:lnTo>
                  <a:lnTo>
                    <a:pt x="43" y="272"/>
                  </a:lnTo>
                  <a:lnTo>
                    <a:pt x="42" y="272"/>
                  </a:lnTo>
                  <a:lnTo>
                    <a:pt x="40" y="276"/>
                  </a:lnTo>
                  <a:lnTo>
                    <a:pt x="39" y="277"/>
                  </a:lnTo>
                  <a:lnTo>
                    <a:pt x="36" y="281"/>
                  </a:lnTo>
                  <a:lnTo>
                    <a:pt x="35" y="282"/>
                  </a:lnTo>
                  <a:lnTo>
                    <a:pt x="32" y="285"/>
                  </a:lnTo>
                  <a:lnTo>
                    <a:pt x="31" y="286"/>
                  </a:lnTo>
                  <a:lnTo>
                    <a:pt x="28" y="290"/>
                  </a:lnTo>
                  <a:lnTo>
                    <a:pt x="27" y="290"/>
                  </a:lnTo>
                  <a:lnTo>
                    <a:pt x="24" y="294"/>
                  </a:lnTo>
                  <a:lnTo>
                    <a:pt x="23" y="295"/>
                  </a:lnTo>
                  <a:lnTo>
                    <a:pt x="19" y="298"/>
                  </a:lnTo>
                  <a:lnTo>
                    <a:pt x="19" y="299"/>
                  </a:lnTo>
                  <a:lnTo>
                    <a:pt x="15" y="302"/>
                  </a:lnTo>
                  <a:lnTo>
                    <a:pt x="14" y="303"/>
                  </a:lnTo>
                  <a:lnTo>
                    <a:pt x="10" y="306"/>
                  </a:lnTo>
                  <a:lnTo>
                    <a:pt x="9" y="307"/>
                  </a:lnTo>
                  <a:lnTo>
                    <a:pt x="5" y="310"/>
                  </a:lnTo>
                  <a:lnTo>
                    <a:pt x="4" y="311"/>
                  </a:lnTo>
                  <a:lnTo>
                    <a:pt x="0" y="31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38" name="Freeform 66"/>
            <p:cNvSpPr>
              <a:spLocks/>
            </p:cNvSpPr>
            <p:nvPr/>
          </p:nvSpPr>
          <p:spPr bwMode="auto">
            <a:xfrm>
              <a:off x="832" y="1201"/>
              <a:ext cx="75" cy="74"/>
            </a:xfrm>
            <a:custGeom>
              <a:avLst/>
              <a:gdLst>
                <a:gd name="T0" fmla="*/ 0 w 152"/>
                <a:gd name="T1" fmla="*/ 147 h 147"/>
                <a:gd name="T2" fmla="*/ 152 w 152"/>
                <a:gd name="T3" fmla="*/ 96 h 147"/>
                <a:gd name="T4" fmla="*/ 102 w 152"/>
                <a:gd name="T5" fmla="*/ 68 h 147"/>
                <a:gd name="T6" fmla="*/ 104 w 152"/>
                <a:gd name="T7" fmla="*/ 0 h 147"/>
                <a:gd name="T8" fmla="*/ 0 w 152"/>
                <a:gd name="T9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147">
                  <a:moveTo>
                    <a:pt x="0" y="147"/>
                  </a:moveTo>
                  <a:lnTo>
                    <a:pt x="152" y="96"/>
                  </a:lnTo>
                  <a:lnTo>
                    <a:pt x="102" y="68"/>
                  </a:lnTo>
                  <a:lnTo>
                    <a:pt x="104" y="0"/>
                  </a:lnTo>
                  <a:lnTo>
                    <a:pt x="0" y="147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9" name="Rectangle 67"/>
            <p:cNvSpPr>
              <a:spLocks noChangeArrowheads="1"/>
            </p:cNvSpPr>
            <p:nvPr/>
          </p:nvSpPr>
          <p:spPr bwMode="auto">
            <a:xfrm>
              <a:off x="960" y="1054"/>
              <a:ext cx="9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140" name="Rectangle 68"/>
            <p:cNvSpPr>
              <a:spLocks noChangeArrowheads="1"/>
            </p:cNvSpPr>
            <p:nvPr/>
          </p:nvSpPr>
          <p:spPr bwMode="auto">
            <a:xfrm>
              <a:off x="1053" y="1054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</p:grpSp>
      <p:grpSp>
        <p:nvGrpSpPr>
          <p:cNvPr id="3141" name="Group 69"/>
          <p:cNvGrpSpPr>
            <a:grpSpLocks/>
          </p:cNvGrpSpPr>
          <p:nvPr/>
        </p:nvGrpSpPr>
        <p:grpSpPr bwMode="auto">
          <a:xfrm>
            <a:off x="1960563" y="962025"/>
            <a:ext cx="2185987" cy="1441450"/>
            <a:chOff x="1235" y="606"/>
            <a:chExt cx="1377" cy="908"/>
          </a:xfrm>
        </p:grpSpPr>
        <p:sp>
          <p:nvSpPr>
            <p:cNvPr id="3142" name="Line 70"/>
            <p:cNvSpPr>
              <a:spLocks noChangeShapeType="1"/>
            </p:cNvSpPr>
            <p:nvPr/>
          </p:nvSpPr>
          <p:spPr bwMode="auto">
            <a:xfrm>
              <a:off x="1235" y="1008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43" name="Freeform 71"/>
            <p:cNvSpPr>
              <a:spLocks/>
            </p:cNvSpPr>
            <p:nvPr/>
          </p:nvSpPr>
          <p:spPr bwMode="auto">
            <a:xfrm>
              <a:off x="1560" y="986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4" name="Rectangle 72"/>
            <p:cNvSpPr>
              <a:spLocks noChangeArrowheads="1"/>
            </p:cNvSpPr>
            <p:nvPr/>
          </p:nvSpPr>
          <p:spPr bwMode="auto">
            <a:xfrm>
              <a:off x="2000" y="8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3145" name="Rectangle 73"/>
            <p:cNvSpPr>
              <a:spLocks noChangeArrowheads="1"/>
            </p:cNvSpPr>
            <p:nvPr/>
          </p:nvSpPr>
          <p:spPr bwMode="auto">
            <a:xfrm>
              <a:off x="2087" y="8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146" name="Rectangle 74"/>
            <p:cNvSpPr>
              <a:spLocks noChangeArrowheads="1"/>
            </p:cNvSpPr>
            <p:nvPr/>
          </p:nvSpPr>
          <p:spPr bwMode="auto">
            <a:xfrm>
              <a:off x="2249" y="8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3147" name="Rectangle 75"/>
            <p:cNvSpPr>
              <a:spLocks noChangeArrowheads="1"/>
            </p:cNvSpPr>
            <p:nvPr/>
          </p:nvSpPr>
          <p:spPr bwMode="auto">
            <a:xfrm>
              <a:off x="1886" y="633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48" name="Rectangle 76"/>
            <p:cNvSpPr>
              <a:spLocks noChangeArrowheads="1"/>
            </p:cNvSpPr>
            <p:nvPr/>
          </p:nvSpPr>
          <p:spPr bwMode="auto">
            <a:xfrm>
              <a:off x="1973" y="683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1</a:t>
              </a:r>
              <a:endParaRPr lang="ru-RU" altLang="ru-RU"/>
            </a:p>
          </p:txBody>
        </p:sp>
        <p:sp>
          <p:nvSpPr>
            <p:cNvPr id="3149" name="Rectangle 77"/>
            <p:cNvSpPr>
              <a:spLocks noChangeArrowheads="1"/>
            </p:cNvSpPr>
            <p:nvPr/>
          </p:nvSpPr>
          <p:spPr bwMode="auto">
            <a:xfrm>
              <a:off x="1878" y="979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50" name="Rectangle 78"/>
            <p:cNvSpPr>
              <a:spLocks noChangeArrowheads="1"/>
            </p:cNvSpPr>
            <p:nvPr/>
          </p:nvSpPr>
          <p:spPr bwMode="auto">
            <a:xfrm>
              <a:off x="1965" y="1029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3151" name="Rectangle 79"/>
            <p:cNvSpPr>
              <a:spLocks noChangeArrowheads="1"/>
            </p:cNvSpPr>
            <p:nvPr/>
          </p:nvSpPr>
          <p:spPr bwMode="auto">
            <a:xfrm>
              <a:off x="2253" y="6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52" name="Rectangle 80"/>
            <p:cNvSpPr>
              <a:spLocks noChangeArrowheads="1"/>
            </p:cNvSpPr>
            <p:nvPr/>
          </p:nvSpPr>
          <p:spPr bwMode="auto">
            <a:xfrm>
              <a:off x="2339" y="656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3153" name="Rectangle 81"/>
            <p:cNvSpPr>
              <a:spLocks noChangeArrowheads="1"/>
            </p:cNvSpPr>
            <p:nvPr/>
          </p:nvSpPr>
          <p:spPr bwMode="auto">
            <a:xfrm>
              <a:off x="2253" y="10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54" name="Rectangle 82"/>
            <p:cNvSpPr>
              <a:spLocks noChangeArrowheads="1"/>
            </p:cNvSpPr>
            <p:nvPr/>
          </p:nvSpPr>
          <p:spPr bwMode="auto">
            <a:xfrm>
              <a:off x="2339" y="1056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4</a:t>
              </a:r>
              <a:endParaRPr lang="ru-RU" altLang="ru-RU"/>
            </a:p>
          </p:txBody>
        </p:sp>
        <p:sp>
          <p:nvSpPr>
            <p:cNvPr id="3155" name="Line 83"/>
            <p:cNvSpPr>
              <a:spLocks noChangeShapeType="1"/>
            </p:cNvSpPr>
            <p:nvPr/>
          </p:nvSpPr>
          <p:spPr bwMode="auto">
            <a:xfrm>
              <a:off x="2181" y="873"/>
              <a:ext cx="5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56" name="Line 84"/>
            <p:cNvSpPr>
              <a:spLocks noChangeShapeType="1"/>
            </p:cNvSpPr>
            <p:nvPr/>
          </p:nvSpPr>
          <p:spPr bwMode="auto">
            <a:xfrm flipH="1" flipV="1">
              <a:off x="2015" y="739"/>
              <a:ext cx="40" cy="7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57" name="Line 85"/>
            <p:cNvSpPr>
              <a:spLocks noChangeShapeType="1"/>
            </p:cNvSpPr>
            <p:nvPr/>
          </p:nvSpPr>
          <p:spPr bwMode="auto">
            <a:xfrm flipH="1">
              <a:off x="2003" y="929"/>
              <a:ext cx="56" cy="9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58" name="Line 86"/>
            <p:cNvSpPr>
              <a:spLocks noChangeShapeType="1"/>
            </p:cNvSpPr>
            <p:nvPr/>
          </p:nvSpPr>
          <p:spPr bwMode="auto">
            <a:xfrm flipV="1">
              <a:off x="2292" y="729"/>
              <a:ext cx="0" cy="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59" name="Line 87"/>
            <p:cNvSpPr>
              <a:spLocks noChangeShapeType="1"/>
            </p:cNvSpPr>
            <p:nvPr/>
          </p:nvSpPr>
          <p:spPr bwMode="auto">
            <a:xfrm>
              <a:off x="2292" y="929"/>
              <a:ext cx="0" cy="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60" name="Rectangle 88"/>
            <p:cNvSpPr>
              <a:spLocks noChangeArrowheads="1"/>
            </p:cNvSpPr>
            <p:nvPr/>
          </p:nvSpPr>
          <p:spPr bwMode="auto">
            <a:xfrm>
              <a:off x="2352" y="1248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3161" name="Rectangle 89"/>
            <p:cNvSpPr>
              <a:spLocks noChangeArrowheads="1"/>
            </p:cNvSpPr>
            <p:nvPr/>
          </p:nvSpPr>
          <p:spPr bwMode="auto">
            <a:xfrm>
              <a:off x="2432" y="1248"/>
              <a:ext cx="9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162" name="Rectangle 90"/>
            <p:cNvSpPr>
              <a:spLocks noChangeArrowheads="1"/>
            </p:cNvSpPr>
            <p:nvPr/>
          </p:nvSpPr>
          <p:spPr bwMode="auto">
            <a:xfrm>
              <a:off x="2525" y="1248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163" name="Line 91"/>
            <p:cNvSpPr>
              <a:spLocks noChangeShapeType="1"/>
            </p:cNvSpPr>
            <p:nvPr/>
          </p:nvSpPr>
          <p:spPr bwMode="auto">
            <a:xfrm>
              <a:off x="2391" y="1371"/>
              <a:ext cx="0" cy="1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64" name="Line 92"/>
            <p:cNvSpPr>
              <a:spLocks noChangeShapeType="1"/>
            </p:cNvSpPr>
            <p:nvPr/>
          </p:nvSpPr>
          <p:spPr bwMode="auto">
            <a:xfrm>
              <a:off x="2391" y="1514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65" name="Line 93"/>
            <p:cNvSpPr>
              <a:spLocks noChangeShapeType="1"/>
            </p:cNvSpPr>
            <p:nvPr/>
          </p:nvSpPr>
          <p:spPr bwMode="auto">
            <a:xfrm flipH="1">
              <a:off x="2191" y="1514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66" name="Line 94"/>
            <p:cNvSpPr>
              <a:spLocks noChangeShapeType="1"/>
            </p:cNvSpPr>
            <p:nvPr/>
          </p:nvSpPr>
          <p:spPr bwMode="auto">
            <a:xfrm>
              <a:off x="2295" y="1284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67" name="Oval 95"/>
            <p:cNvSpPr>
              <a:spLocks noChangeArrowheads="1"/>
            </p:cNvSpPr>
            <p:nvPr/>
          </p:nvSpPr>
          <p:spPr bwMode="auto">
            <a:xfrm>
              <a:off x="2279" y="1247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68" name="Line 96"/>
            <p:cNvSpPr>
              <a:spLocks noChangeShapeType="1"/>
            </p:cNvSpPr>
            <p:nvPr/>
          </p:nvSpPr>
          <p:spPr bwMode="auto">
            <a:xfrm>
              <a:off x="2391" y="852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69" name="Line 97"/>
            <p:cNvSpPr>
              <a:spLocks noChangeShapeType="1"/>
            </p:cNvSpPr>
            <p:nvPr/>
          </p:nvSpPr>
          <p:spPr bwMode="auto">
            <a:xfrm>
              <a:off x="2370" y="873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0" name="Oval 98"/>
            <p:cNvSpPr>
              <a:spLocks noChangeArrowheads="1"/>
            </p:cNvSpPr>
            <p:nvPr/>
          </p:nvSpPr>
          <p:spPr bwMode="auto">
            <a:xfrm>
              <a:off x="2354" y="835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174" name="Group 102"/>
          <p:cNvGrpSpPr>
            <a:grpSpLocks/>
          </p:cNvGrpSpPr>
          <p:nvPr/>
        </p:nvGrpSpPr>
        <p:grpSpPr bwMode="auto">
          <a:xfrm>
            <a:off x="4200525" y="960438"/>
            <a:ext cx="2173288" cy="1444625"/>
            <a:chOff x="2646" y="605"/>
            <a:chExt cx="1369" cy="910"/>
          </a:xfrm>
        </p:grpSpPr>
        <p:grpSp>
          <p:nvGrpSpPr>
            <p:cNvPr id="3175" name="Group 103"/>
            <p:cNvGrpSpPr>
              <a:grpSpLocks/>
            </p:cNvGrpSpPr>
            <p:nvPr/>
          </p:nvGrpSpPr>
          <p:grpSpPr bwMode="auto">
            <a:xfrm>
              <a:off x="2646" y="985"/>
              <a:ext cx="399" cy="45"/>
              <a:chOff x="2646" y="985"/>
              <a:chExt cx="399" cy="45"/>
            </a:xfrm>
          </p:grpSpPr>
          <p:sp>
            <p:nvSpPr>
              <p:cNvPr id="3176" name="Line 104"/>
              <p:cNvSpPr>
                <a:spLocks noChangeShapeType="1"/>
              </p:cNvSpPr>
              <p:nvPr/>
            </p:nvSpPr>
            <p:spPr bwMode="auto">
              <a:xfrm>
                <a:off x="2646" y="1007"/>
                <a:ext cx="399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7" name="Freeform 105"/>
              <p:cNvSpPr>
                <a:spLocks/>
              </p:cNvSpPr>
              <p:nvPr/>
            </p:nvSpPr>
            <p:spPr bwMode="auto">
              <a:xfrm>
                <a:off x="2970" y="985"/>
                <a:ext cx="75" cy="45"/>
              </a:xfrm>
              <a:custGeom>
                <a:avLst/>
                <a:gdLst>
                  <a:gd name="T0" fmla="*/ 150 w 150"/>
                  <a:gd name="T1" fmla="*/ 45 h 90"/>
                  <a:gd name="T2" fmla="*/ 0 w 150"/>
                  <a:gd name="T3" fmla="*/ 90 h 90"/>
                  <a:gd name="T4" fmla="*/ 30 w 150"/>
                  <a:gd name="T5" fmla="*/ 45 h 90"/>
                  <a:gd name="T6" fmla="*/ 0 w 150"/>
                  <a:gd name="T7" fmla="*/ 0 h 90"/>
                  <a:gd name="T8" fmla="*/ 150 w 150"/>
                  <a:gd name="T9" fmla="*/ 45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0" h="90">
                    <a:moveTo>
                      <a:pt x="150" y="45"/>
                    </a:moveTo>
                    <a:lnTo>
                      <a:pt x="0" y="90"/>
                    </a:lnTo>
                    <a:lnTo>
                      <a:pt x="30" y="45"/>
                    </a:lnTo>
                    <a:lnTo>
                      <a:pt x="0" y="0"/>
                    </a:lnTo>
                    <a:lnTo>
                      <a:pt x="150" y="45"/>
                    </a:lnTo>
                    <a:close/>
                  </a:path>
                </a:pathLst>
              </a:custGeom>
              <a:solidFill>
                <a:srgbClr val="000000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78" name="Rectangle 106"/>
            <p:cNvSpPr>
              <a:spLocks noChangeArrowheads="1"/>
            </p:cNvSpPr>
            <p:nvPr/>
          </p:nvSpPr>
          <p:spPr bwMode="auto">
            <a:xfrm>
              <a:off x="3403" y="805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3179" name="Rectangle 107"/>
            <p:cNvSpPr>
              <a:spLocks noChangeArrowheads="1"/>
            </p:cNvSpPr>
            <p:nvPr/>
          </p:nvSpPr>
          <p:spPr bwMode="auto">
            <a:xfrm>
              <a:off x="3490" y="805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180" name="Rectangle 108"/>
            <p:cNvSpPr>
              <a:spLocks noChangeArrowheads="1"/>
            </p:cNvSpPr>
            <p:nvPr/>
          </p:nvSpPr>
          <p:spPr bwMode="auto">
            <a:xfrm>
              <a:off x="3652" y="805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3181" name="Rectangle 109"/>
            <p:cNvSpPr>
              <a:spLocks noChangeArrowheads="1"/>
            </p:cNvSpPr>
            <p:nvPr/>
          </p:nvSpPr>
          <p:spPr bwMode="auto">
            <a:xfrm>
              <a:off x="3288" y="63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82" name="Rectangle 110"/>
            <p:cNvSpPr>
              <a:spLocks noChangeArrowheads="1"/>
            </p:cNvSpPr>
            <p:nvPr/>
          </p:nvSpPr>
          <p:spPr bwMode="auto">
            <a:xfrm>
              <a:off x="3375" y="683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1</a:t>
              </a:r>
              <a:endParaRPr lang="ru-RU" altLang="ru-RU"/>
            </a:p>
          </p:txBody>
        </p:sp>
        <p:sp>
          <p:nvSpPr>
            <p:cNvPr id="3183" name="Rectangle 111"/>
            <p:cNvSpPr>
              <a:spLocks noChangeArrowheads="1"/>
            </p:cNvSpPr>
            <p:nvPr/>
          </p:nvSpPr>
          <p:spPr bwMode="auto">
            <a:xfrm>
              <a:off x="3655" y="605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84" name="Rectangle 112"/>
            <p:cNvSpPr>
              <a:spLocks noChangeArrowheads="1"/>
            </p:cNvSpPr>
            <p:nvPr/>
          </p:nvSpPr>
          <p:spPr bwMode="auto">
            <a:xfrm>
              <a:off x="3742" y="656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3185" name="Line 113"/>
            <p:cNvSpPr>
              <a:spLocks noChangeShapeType="1"/>
            </p:cNvSpPr>
            <p:nvPr/>
          </p:nvSpPr>
          <p:spPr bwMode="auto">
            <a:xfrm>
              <a:off x="3584" y="872"/>
              <a:ext cx="5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" name="Line 114"/>
            <p:cNvSpPr>
              <a:spLocks noChangeShapeType="1"/>
            </p:cNvSpPr>
            <p:nvPr/>
          </p:nvSpPr>
          <p:spPr bwMode="auto">
            <a:xfrm flipH="1" flipV="1">
              <a:off x="3417" y="738"/>
              <a:ext cx="40" cy="7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" name="Line 115"/>
            <p:cNvSpPr>
              <a:spLocks noChangeShapeType="1"/>
            </p:cNvSpPr>
            <p:nvPr/>
          </p:nvSpPr>
          <p:spPr bwMode="auto">
            <a:xfrm flipV="1">
              <a:off x="3694" y="728"/>
              <a:ext cx="0" cy="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" name="Rectangle 116"/>
            <p:cNvSpPr>
              <a:spLocks noChangeArrowheads="1"/>
            </p:cNvSpPr>
            <p:nvPr/>
          </p:nvSpPr>
          <p:spPr bwMode="auto">
            <a:xfrm>
              <a:off x="3280" y="979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89" name="Rectangle 117"/>
            <p:cNvSpPr>
              <a:spLocks noChangeArrowheads="1"/>
            </p:cNvSpPr>
            <p:nvPr/>
          </p:nvSpPr>
          <p:spPr bwMode="auto">
            <a:xfrm>
              <a:off x="3367" y="1029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3190" name="Line 118"/>
            <p:cNvSpPr>
              <a:spLocks noChangeShapeType="1"/>
            </p:cNvSpPr>
            <p:nvPr/>
          </p:nvSpPr>
          <p:spPr bwMode="auto">
            <a:xfrm flipH="1">
              <a:off x="3405" y="928"/>
              <a:ext cx="57" cy="9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" name="Rectangle 119"/>
            <p:cNvSpPr>
              <a:spLocks noChangeArrowheads="1"/>
            </p:cNvSpPr>
            <p:nvPr/>
          </p:nvSpPr>
          <p:spPr bwMode="auto">
            <a:xfrm>
              <a:off x="3655" y="100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192" name="Rectangle 120"/>
            <p:cNvSpPr>
              <a:spLocks noChangeArrowheads="1"/>
            </p:cNvSpPr>
            <p:nvPr/>
          </p:nvSpPr>
          <p:spPr bwMode="auto">
            <a:xfrm>
              <a:off x="3742" y="1056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4</a:t>
              </a:r>
              <a:endParaRPr lang="ru-RU" altLang="ru-RU"/>
            </a:p>
          </p:txBody>
        </p:sp>
        <p:sp>
          <p:nvSpPr>
            <p:cNvPr id="3193" name="Line 121"/>
            <p:cNvSpPr>
              <a:spLocks noChangeShapeType="1"/>
            </p:cNvSpPr>
            <p:nvPr/>
          </p:nvSpPr>
          <p:spPr bwMode="auto">
            <a:xfrm>
              <a:off x="3694" y="928"/>
              <a:ext cx="0" cy="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194" name="Group 122"/>
            <p:cNvGrpSpPr>
              <a:grpSpLocks/>
            </p:cNvGrpSpPr>
            <p:nvPr/>
          </p:nvGrpSpPr>
          <p:grpSpPr bwMode="auto">
            <a:xfrm>
              <a:off x="3594" y="1248"/>
              <a:ext cx="421" cy="267"/>
              <a:chOff x="3594" y="1248"/>
              <a:chExt cx="421" cy="267"/>
            </a:xfrm>
          </p:grpSpPr>
          <p:sp>
            <p:nvSpPr>
              <p:cNvPr id="3195" name="Line 123"/>
              <p:cNvSpPr>
                <a:spLocks noChangeShapeType="1"/>
              </p:cNvSpPr>
              <p:nvPr/>
            </p:nvSpPr>
            <p:spPr bwMode="auto">
              <a:xfrm>
                <a:off x="3698" y="1307"/>
                <a:ext cx="42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6" name="Oval 124"/>
              <p:cNvSpPr>
                <a:spLocks noChangeArrowheads="1"/>
              </p:cNvSpPr>
              <p:nvPr/>
            </p:nvSpPr>
            <p:spPr bwMode="auto">
              <a:xfrm>
                <a:off x="3682" y="1270"/>
                <a:ext cx="75" cy="75"/>
              </a:xfrm>
              <a:prstGeom prst="ellips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97" name="Rectangle 125"/>
              <p:cNvSpPr>
                <a:spLocks noChangeArrowheads="1"/>
              </p:cNvSpPr>
              <p:nvPr/>
            </p:nvSpPr>
            <p:spPr bwMode="auto">
              <a:xfrm>
                <a:off x="3755" y="1248"/>
                <a:ext cx="8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altLang="ru-RU" sz="1500">
                    <a:solidFill>
                      <a:srgbClr val="000000"/>
                    </a:solidFill>
                  </a:rPr>
                  <a:t>A</a:t>
                </a:r>
                <a:endParaRPr lang="ru-RU" altLang="ru-RU"/>
              </a:p>
            </p:txBody>
          </p:sp>
          <p:sp>
            <p:nvSpPr>
              <p:cNvPr id="3198" name="Rectangle 126"/>
              <p:cNvSpPr>
                <a:spLocks noChangeArrowheads="1"/>
              </p:cNvSpPr>
              <p:nvPr/>
            </p:nvSpPr>
            <p:spPr bwMode="auto">
              <a:xfrm>
                <a:off x="3835" y="1248"/>
                <a:ext cx="9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altLang="ru-RU" sz="1500">
                    <a:solidFill>
                      <a:srgbClr val="000000"/>
                    </a:solidFill>
                  </a:rPr>
                  <a:t>O</a:t>
                </a:r>
                <a:endParaRPr lang="ru-RU" altLang="ru-RU"/>
              </a:p>
            </p:txBody>
          </p:sp>
          <p:sp>
            <p:nvSpPr>
              <p:cNvPr id="3199" name="Rectangle 127"/>
              <p:cNvSpPr>
                <a:spLocks noChangeArrowheads="1"/>
              </p:cNvSpPr>
              <p:nvPr/>
            </p:nvSpPr>
            <p:spPr bwMode="auto">
              <a:xfrm>
                <a:off x="3928" y="1248"/>
                <a:ext cx="8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altLang="ru-RU" sz="1500">
                    <a:solidFill>
                      <a:srgbClr val="000000"/>
                    </a:solidFill>
                  </a:rPr>
                  <a:t>H</a:t>
                </a:r>
                <a:endParaRPr lang="ru-RU" altLang="ru-RU"/>
              </a:p>
            </p:txBody>
          </p:sp>
          <p:sp>
            <p:nvSpPr>
              <p:cNvPr id="3200" name="Line 128"/>
              <p:cNvSpPr>
                <a:spLocks noChangeShapeType="1"/>
              </p:cNvSpPr>
              <p:nvPr/>
            </p:nvSpPr>
            <p:spPr bwMode="auto">
              <a:xfrm>
                <a:off x="3794" y="1371"/>
                <a:ext cx="0" cy="14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1" name="Line 129"/>
              <p:cNvSpPr>
                <a:spLocks noChangeShapeType="1"/>
              </p:cNvSpPr>
              <p:nvPr/>
            </p:nvSpPr>
            <p:spPr bwMode="auto">
              <a:xfrm>
                <a:off x="3794" y="1515"/>
                <a:ext cx="20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02" name="Line 130"/>
              <p:cNvSpPr>
                <a:spLocks noChangeShapeType="1"/>
              </p:cNvSpPr>
              <p:nvPr/>
            </p:nvSpPr>
            <p:spPr bwMode="auto">
              <a:xfrm flipH="1">
                <a:off x="3594" y="1515"/>
                <a:ext cx="20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203" name="Group 131"/>
          <p:cNvGrpSpPr>
            <a:grpSpLocks/>
          </p:cNvGrpSpPr>
          <p:nvPr/>
        </p:nvGrpSpPr>
        <p:grpSpPr bwMode="auto">
          <a:xfrm>
            <a:off x="5478463" y="1527175"/>
            <a:ext cx="1941512" cy="795338"/>
            <a:chOff x="3451" y="962"/>
            <a:chExt cx="1223" cy="501"/>
          </a:xfrm>
        </p:grpSpPr>
        <p:sp>
          <p:nvSpPr>
            <p:cNvPr id="3204" name="Line 132"/>
            <p:cNvSpPr>
              <a:spLocks noChangeShapeType="1"/>
            </p:cNvSpPr>
            <p:nvPr/>
          </p:nvSpPr>
          <p:spPr bwMode="auto">
            <a:xfrm>
              <a:off x="4274" y="1007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05" name="Freeform 133"/>
            <p:cNvSpPr>
              <a:spLocks/>
            </p:cNvSpPr>
            <p:nvPr/>
          </p:nvSpPr>
          <p:spPr bwMode="auto">
            <a:xfrm>
              <a:off x="4599" y="985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6" name="Freeform 134"/>
            <p:cNvSpPr>
              <a:spLocks/>
            </p:cNvSpPr>
            <p:nvPr/>
          </p:nvSpPr>
          <p:spPr bwMode="auto">
            <a:xfrm>
              <a:off x="3817" y="1255"/>
              <a:ext cx="397" cy="208"/>
            </a:xfrm>
            <a:custGeom>
              <a:avLst/>
              <a:gdLst>
                <a:gd name="T0" fmla="*/ 11 w 530"/>
                <a:gd name="T1" fmla="*/ 189 h 277"/>
                <a:gd name="T2" fmla="*/ 29 w 530"/>
                <a:gd name="T3" fmla="*/ 203 h 277"/>
                <a:gd name="T4" fmla="*/ 41 w 530"/>
                <a:gd name="T5" fmla="*/ 212 h 277"/>
                <a:gd name="T6" fmla="*/ 59 w 530"/>
                <a:gd name="T7" fmla="*/ 224 h 277"/>
                <a:gd name="T8" fmla="*/ 72 w 530"/>
                <a:gd name="T9" fmla="*/ 231 h 277"/>
                <a:gd name="T10" fmla="*/ 90 w 530"/>
                <a:gd name="T11" fmla="*/ 241 h 277"/>
                <a:gd name="T12" fmla="*/ 103 w 530"/>
                <a:gd name="T13" fmla="*/ 247 h 277"/>
                <a:gd name="T14" fmla="*/ 121 w 530"/>
                <a:gd name="T15" fmla="*/ 255 h 277"/>
                <a:gd name="T16" fmla="*/ 134 w 530"/>
                <a:gd name="T17" fmla="*/ 260 h 277"/>
                <a:gd name="T18" fmla="*/ 153 w 530"/>
                <a:gd name="T19" fmla="*/ 265 h 277"/>
                <a:gd name="T20" fmla="*/ 165 w 530"/>
                <a:gd name="T21" fmla="*/ 269 h 277"/>
                <a:gd name="T22" fmla="*/ 184 w 530"/>
                <a:gd name="T23" fmla="*/ 272 h 277"/>
                <a:gd name="T24" fmla="*/ 196 w 530"/>
                <a:gd name="T25" fmla="*/ 274 h 277"/>
                <a:gd name="T26" fmla="*/ 214 w 530"/>
                <a:gd name="T27" fmla="*/ 276 h 277"/>
                <a:gd name="T28" fmla="*/ 227 w 530"/>
                <a:gd name="T29" fmla="*/ 277 h 277"/>
                <a:gd name="T30" fmla="*/ 245 w 530"/>
                <a:gd name="T31" fmla="*/ 277 h 277"/>
                <a:gd name="T32" fmla="*/ 257 w 530"/>
                <a:gd name="T33" fmla="*/ 276 h 277"/>
                <a:gd name="T34" fmla="*/ 275 w 530"/>
                <a:gd name="T35" fmla="*/ 274 h 277"/>
                <a:gd name="T36" fmla="*/ 286 w 530"/>
                <a:gd name="T37" fmla="*/ 272 h 277"/>
                <a:gd name="T38" fmla="*/ 304 w 530"/>
                <a:gd name="T39" fmla="*/ 268 h 277"/>
                <a:gd name="T40" fmla="*/ 315 w 530"/>
                <a:gd name="T41" fmla="*/ 265 h 277"/>
                <a:gd name="T42" fmla="*/ 332 w 530"/>
                <a:gd name="T43" fmla="*/ 259 h 277"/>
                <a:gd name="T44" fmla="*/ 343 w 530"/>
                <a:gd name="T45" fmla="*/ 255 h 277"/>
                <a:gd name="T46" fmla="*/ 359 w 530"/>
                <a:gd name="T47" fmla="*/ 247 h 277"/>
                <a:gd name="T48" fmla="*/ 369 w 530"/>
                <a:gd name="T49" fmla="*/ 242 h 277"/>
                <a:gd name="T50" fmla="*/ 385 w 530"/>
                <a:gd name="T51" fmla="*/ 232 h 277"/>
                <a:gd name="T52" fmla="*/ 395 w 530"/>
                <a:gd name="T53" fmla="*/ 226 h 277"/>
                <a:gd name="T54" fmla="*/ 409 w 530"/>
                <a:gd name="T55" fmla="*/ 215 h 277"/>
                <a:gd name="T56" fmla="*/ 418 w 530"/>
                <a:gd name="T57" fmla="*/ 207 h 277"/>
                <a:gd name="T58" fmla="*/ 432 w 530"/>
                <a:gd name="T59" fmla="*/ 194 h 277"/>
                <a:gd name="T60" fmla="*/ 441 w 530"/>
                <a:gd name="T61" fmla="*/ 185 h 277"/>
                <a:gd name="T62" fmla="*/ 453 w 530"/>
                <a:gd name="T63" fmla="*/ 171 h 277"/>
                <a:gd name="T64" fmla="*/ 461 w 530"/>
                <a:gd name="T65" fmla="*/ 161 h 277"/>
                <a:gd name="T66" fmla="*/ 472 w 530"/>
                <a:gd name="T67" fmla="*/ 145 h 277"/>
                <a:gd name="T68" fmla="*/ 479 w 530"/>
                <a:gd name="T69" fmla="*/ 133 h 277"/>
                <a:gd name="T70" fmla="*/ 489 w 530"/>
                <a:gd name="T71" fmla="*/ 116 h 277"/>
                <a:gd name="T72" fmla="*/ 496 w 530"/>
                <a:gd name="T73" fmla="*/ 104 h 277"/>
                <a:gd name="T74" fmla="*/ 504 w 530"/>
                <a:gd name="T75" fmla="*/ 84 h 277"/>
                <a:gd name="T76" fmla="*/ 510 w 530"/>
                <a:gd name="T77" fmla="*/ 71 h 277"/>
                <a:gd name="T78" fmla="*/ 517 w 530"/>
                <a:gd name="T79" fmla="*/ 50 h 277"/>
                <a:gd name="T80" fmla="*/ 521 w 530"/>
                <a:gd name="T81" fmla="*/ 36 h 277"/>
                <a:gd name="T82" fmla="*/ 527 w 530"/>
                <a:gd name="T83" fmla="*/ 14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30" h="277">
                  <a:moveTo>
                    <a:pt x="0" y="180"/>
                  </a:moveTo>
                  <a:lnTo>
                    <a:pt x="9" y="188"/>
                  </a:lnTo>
                  <a:lnTo>
                    <a:pt x="11" y="189"/>
                  </a:lnTo>
                  <a:lnTo>
                    <a:pt x="19" y="196"/>
                  </a:lnTo>
                  <a:lnTo>
                    <a:pt x="21" y="197"/>
                  </a:lnTo>
                  <a:lnTo>
                    <a:pt x="29" y="203"/>
                  </a:lnTo>
                  <a:lnTo>
                    <a:pt x="31" y="205"/>
                  </a:lnTo>
                  <a:lnTo>
                    <a:pt x="39" y="211"/>
                  </a:lnTo>
                  <a:lnTo>
                    <a:pt x="41" y="212"/>
                  </a:lnTo>
                  <a:lnTo>
                    <a:pt x="49" y="218"/>
                  </a:lnTo>
                  <a:lnTo>
                    <a:pt x="51" y="219"/>
                  </a:lnTo>
                  <a:lnTo>
                    <a:pt x="59" y="224"/>
                  </a:lnTo>
                  <a:lnTo>
                    <a:pt x="61" y="225"/>
                  </a:lnTo>
                  <a:lnTo>
                    <a:pt x="70" y="230"/>
                  </a:lnTo>
                  <a:lnTo>
                    <a:pt x="72" y="231"/>
                  </a:lnTo>
                  <a:lnTo>
                    <a:pt x="80" y="236"/>
                  </a:lnTo>
                  <a:lnTo>
                    <a:pt x="82" y="237"/>
                  </a:lnTo>
                  <a:lnTo>
                    <a:pt x="90" y="241"/>
                  </a:lnTo>
                  <a:lnTo>
                    <a:pt x="92" y="242"/>
                  </a:lnTo>
                  <a:lnTo>
                    <a:pt x="101" y="246"/>
                  </a:lnTo>
                  <a:lnTo>
                    <a:pt x="103" y="247"/>
                  </a:lnTo>
                  <a:lnTo>
                    <a:pt x="111" y="251"/>
                  </a:lnTo>
                  <a:lnTo>
                    <a:pt x="113" y="252"/>
                  </a:lnTo>
                  <a:lnTo>
                    <a:pt x="121" y="255"/>
                  </a:lnTo>
                  <a:lnTo>
                    <a:pt x="123" y="256"/>
                  </a:lnTo>
                  <a:lnTo>
                    <a:pt x="132" y="259"/>
                  </a:lnTo>
                  <a:lnTo>
                    <a:pt x="134" y="260"/>
                  </a:lnTo>
                  <a:lnTo>
                    <a:pt x="142" y="262"/>
                  </a:lnTo>
                  <a:lnTo>
                    <a:pt x="144" y="263"/>
                  </a:lnTo>
                  <a:lnTo>
                    <a:pt x="153" y="265"/>
                  </a:lnTo>
                  <a:lnTo>
                    <a:pt x="155" y="266"/>
                  </a:lnTo>
                  <a:lnTo>
                    <a:pt x="163" y="268"/>
                  </a:lnTo>
                  <a:lnTo>
                    <a:pt x="165" y="269"/>
                  </a:lnTo>
                  <a:lnTo>
                    <a:pt x="173" y="270"/>
                  </a:lnTo>
                  <a:lnTo>
                    <a:pt x="175" y="271"/>
                  </a:lnTo>
                  <a:lnTo>
                    <a:pt x="184" y="272"/>
                  </a:lnTo>
                  <a:lnTo>
                    <a:pt x="186" y="273"/>
                  </a:lnTo>
                  <a:lnTo>
                    <a:pt x="194" y="274"/>
                  </a:lnTo>
                  <a:lnTo>
                    <a:pt x="196" y="274"/>
                  </a:lnTo>
                  <a:lnTo>
                    <a:pt x="204" y="275"/>
                  </a:lnTo>
                  <a:lnTo>
                    <a:pt x="206" y="275"/>
                  </a:lnTo>
                  <a:lnTo>
                    <a:pt x="214" y="276"/>
                  </a:lnTo>
                  <a:lnTo>
                    <a:pt x="216" y="276"/>
                  </a:lnTo>
                  <a:lnTo>
                    <a:pt x="225" y="277"/>
                  </a:lnTo>
                  <a:lnTo>
                    <a:pt x="227" y="277"/>
                  </a:lnTo>
                  <a:lnTo>
                    <a:pt x="235" y="277"/>
                  </a:lnTo>
                  <a:lnTo>
                    <a:pt x="237" y="277"/>
                  </a:lnTo>
                  <a:lnTo>
                    <a:pt x="245" y="277"/>
                  </a:lnTo>
                  <a:lnTo>
                    <a:pt x="247" y="276"/>
                  </a:lnTo>
                  <a:lnTo>
                    <a:pt x="255" y="276"/>
                  </a:lnTo>
                  <a:lnTo>
                    <a:pt x="257" y="276"/>
                  </a:lnTo>
                  <a:lnTo>
                    <a:pt x="265" y="275"/>
                  </a:lnTo>
                  <a:lnTo>
                    <a:pt x="267" y="275"/>
                  </a:lnTo>
                  <a:lnTo>
                    <a:pt x="275" y="274"/>
                  </a:lnTo>
                  <a:lnTo>
                    <a:pt x="277" y="274"/>
                  </a:lnTo>
                  <a:lnTo>
                    <a:pt x="284" y="272"/>
                  </a:lnTo>
                  <a:lnTo>
                    <a:pt x="286" y="272"/>
                  </a:lnTo>
                  <a:lnTo>
                    <a:pt x="294" y="270"/>
                  </a:lnTo>
                  <a:lnTo>
                    <a:pt x="296" y="270"/>
                  </a:lnTo>
                  <a:lnTo>
                    <a:pt x="304" y="268"/>
                  </a:lnTo>
                  <a:lnTo>
                    <a:pt x="306" y="268"/>
                  </a:lnTo>
                  <a:lnTo>
                    <a:pt x="313" y="265"/>
                  </a:lnTo>
                  <a:lnTo>
                    <a:pt x="315" y="265"/>
                  </a:lnTo>
                  <a:lnTo>
                    <a:pt x="323" y="262"/>
                  </a:lnTo>
                  <a:lnTo>
                    <a:pt x="324" y="262"/>
                  </a:lnTo>
                  <a:lnTo>
                    <a:pt x="332" y="259"/>
                  </a:lnTo>
                  <a:lnTo>
                    <a:pt x="334" y="258"/>
                  </a:lnTo>
                  <a:lnTo>
                    <a:pt x="341" y="255"/>
                  </a:lnTo>
                  <a:lnTo>
                    <a:pt x="343" y="255"/>
                  </a:lnTo>
                  <a:lnTo>
                    <a:pt x="350" y="252"/>
                  </a:lnTo>
                  <a:lnTo>
                    <a:pt x="352" y="251"/>
                  </a:lnTo>
                  <a:lnTo>
                    <a:pt x="359" y="247"/>
                  </a:lnTo>
                  <a:lnTo>
                    <a:pt x="361" y="246"/>
                  </a:lnTo>
                  <a:lnTo>
                    <a:pt x="368" y="243"/>
                  </a:lnTo>
                  <a:lnTo>
                    <a:pt x="369" y="242"/>
                  </a:lnTo>
                  <a:lnTo>
                    <a:pt x="376" y="238"/>
                  </a:lnTo>
                  <a:lnTo>
                    <a:pt x="378" y="237"/>
                  </a:lnTo>
                  <a:lnTo>
                    <a:pt x="385" y="232"/>
                  </a:lnTo>
                  <a:lnTo>
                    <a:pt x="386" y="231"/>
                  </a:lnTo>
                  <a:lnTo>
                    <a:pt x="393" y="227"/>
                  </a:lnTo>
                  <a:lnTo>
                    <a:pt x="395" y="226"/>
                  </a:lnTo>
                  <a:lnTo>
                    <a:pt x="401" y="221"/>
                  </a:lnTo>
                  <a:lnTo>
                    <a:pt x="403" y="220"/>
                  </a:lnTo>
                  <a:lnTo>
                    <a:pt x="409" y="215"/>
                  </a:lnTo>
                  <a:lnTo>
                    <a:pt x="411" y="213"/>
                  </a:lnTo>
                  <a:lnTo>
                    <a:pt x="417" y="208"/>
                  </a:lnTo>
                  <a:lnTo>
                    <a:pt x="418" y="207"/>
                  </a:lnTo>
                  <a:lnTo>
                    <a:pt x="425" y="201"/>
                  </a:lnTo>
                  <a:lnTo>
                    <a:pt x="426" y="200"/>
                  </a:lnTo>
                  <a:lnTo>
                    <a:pt x="432" y="194"/>
                  </a:lnTo>
                  <a:lnTo>
                    <a:pt x="433" y="193"/>
                  </a:lnTo>
                  <a:lnTo>
                    <a:pt x="439" y="187"/>
                  </a:lnTo>
                  <a:lnTo>
                    <a:pt x="441" y="185"/>
                  </a:lnTo>
                  <a:lnTo>
                    <a:pt x="446" y="179"/>
                  </a:lnTo>
                  <a:lnTo>
                    <a:pt x="448" y="177"/>
                  </a:lnTo>
                  <a:lnTo>
                    <a:pt x="453" y="171"/>
                  </a:lnTo>
                  <a:lnTo>
                    <a:pt x="454" y="169"/>
                  </a:lnTo>
                  <a:lnTo>
                    <a:pt x="460" y="162"/>
                  </a:lnTo>
                  <a:lnTo>
                    <a:pt x="461" y="161"/>
                  </a:lnTo>
                  <a:lnTo>
                    <a:pt x="466" y="154"/>
                  </a:lnTo>
                  <a:lnTo>
                    <a:pt x="467" y="152"/>
                  </a:lnTo>
                  <a:lnTo>
                    <a:pt x="472" y="145"/>
                  </a:lnTo>
                  <a:lnTo>
                    <a:pt x="474" y="143"/>
                  </a:lnTo>
                  <a:lnTo>
                    <a:pt x="478" y="135"/>
                  </a:lnTo>
                  <a:lnTo>
                    <a:pt x="479" y="133"/>
                  </a:lnTo>
                  <a:lnTo>
                    <a:pt x="484" y="126"/>
                  </a:lnTo>
                  <a:lnTo>
                    <a:pt x="485" y="124"/>
                  </a:lnTo>
                  <a:lnTo>
                    <a:pt x="489" y="116"/>
                  </a:lnTo>
                  <a:lnTo>
                    <a:pt x="491" y="114"/>
                  </a:lnTo>
                  <a:lnTo>
                    <a:pt x="495" y="106"/>
                  </a:lnTo>
                  <a:lnTo>
                    <a:pt x="496" y="104"/>
                  </a:lnTo>
                  <a:lnTo>
                    <a:pt x="500" y="95"/>
                  </a:lnTo>
                  <a:lnTo>
                    <a:pt x="501" y="93"/>
                  </a:lnTo>
                  <a:lnTo>
                    <a:pt x="504" y="84"/>
                  </a:lnTo>
                  <a:lnTo>
                    <a:pt x="505" y="82"/>
                  </a:lnTo>
                  <a:lnTo>
                    <a:pt x="509" y="73"/>
                  </a:lnTo>
                  <a:lnTo>
                    <a:pt x="510" y="71"/>
                  </a:lnTo>
                  <a:lnTo>
                    <a:pt x="513" y="62"/>
                  </a:lnTo>
                  <a:lnTo>
                    <a:pt x="514" y="60"/>
                  </a:lnTo>
                  <a:lnTo>
                    <a:pt x="517" y="50"/>
                  </a:lnTo>
                  <a:lnTo>
                    <a:pt x="518" y="48"/>
                  </a:lnTo>
                  <a:lnTo>
                    <a:pt x="521" y="39"/>
                  </a:lnTo>
                  <a:lnTo>
                    <a:pt x="521" y="36"/>
                  </a:lnTo>
                  <a:lnTo>
                    <a:pt x="524" y="26"/>
                  </a:lnTo>
                  <a:lnTo>
                    <a:pt x="525" y="24"/>
                  </a:lnTo>
                  <a:lnTo>
                    <a:pt x="527" y="14"/>
                  </a:lnTo>
                  <a:lnTo>
                    <a:pt x="528" y="11"/>
                  </a:lnTo>
                  <a:lnTo>
                    <a:pt x="53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07" name="Freeform 135"/>
            <p:cNvSpPr>
              <a:spLocks/>
            </p:cNvSpPr>
            <p:nvPr/>
          </p:nvSpPr>
          <p:spPr bwMode="auto">
            <a:xfrm>
              <a:off x="4189" y="1196"/>
              <a:ext cx="44" cy="78"/>
            </a:xfrm>
            <a:custGeom>
              <a:avLst/>
              <a:gdLst>
                <a:gd name="T0" fmla="*/ 77 w 89"/>
                <a:gd name="T1" fmla="*/ 0 h 156"/>
                <a:gd name="T2" fmla="*/ 89 w 89"/>
                <a:gd name="T3" fmla="*/ 156 h 156"/>
                <a:gd name="T4" fmla="*/ 51 w 89"/>
                <a:gd name="T5" fmla="*/ 117 h 156"/>
                <a:gd name="T6" fmla="*/ 0 w 89"/>
                <a:gd name="T7" fmla="*/ 136 h 156"/>
                <a:gd name="T8" fmla="*/ 77 w 89"/>
                <a:gd name="T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56">
                  <a:moveTo>
                    <a:pt x="77" y="0"/>
                  </a:moveTo>
                  <a:lnTo>
                    <a:pt x="89" y="156"/>
                  </a:lnTo>
                  <a:lnTo>
                    <a:pt x="51" y="117"/>
                  </a:lnTo>
                  <a:lnTo>
                    <a:pt x="0" y="136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08" name="Rectangle 136"/>
            <p:cNvSpPr>
              <a:spLocks noChangeArrowheads="1"/>
            </p:cNvSpPr>
            <p:nvPr/>
          </p:nvSpPr>
          <p:spPr bwMode="auto">
            <a:xfrm>
              <a:off x="4250" y="125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209" name="Rectangle 137"/>
            <p:cNvSpPr>
              <a:spLocks noChangeArrowheads="1"/>
            </p:cNvSpPr>
            <p:nvPr/>
          </p:nvSpPr>
          <p:spPr bwMode="auto">
            <a:xfrm>
              <a:off x="4337" y="1306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3210" name="Rectangle 138"/>
            <p:cNvSpPr>
              <a:spLocks noChangeArrowheads="1"/>
            </p:cNvSpPr>
            <p:nvPr/>
          </p:nvSpPr>
          <p:spPr bwMode="auto">
            <a:xfrm>
              <a:off x="4387" y="1256"/>
              <a:ext cx="9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grpSp>
          <p:nvGrpSpPr>
            <p:cNvPr id="3211" name="Group 139"/>
            <p:cNvGrpSpPr>
              <a:grpSpLocks/>
            </p:cNvGrpSpPr>
            <p:nvPr/>
          </p:nvGrpSpPr>
          <p:grpSpPr bwMode="auto">
            <a:xfrm>
              <a:off x="3451" y="962"/>
              <a:ext cx="193" cy="361"/>
              <a:chOff x="3451" y="962"/>
              <a:chExt cx="193" cy="361"/>
            </a:xfrm>
          </p:grpSpPr>
          <p:sp>
            <p:nvSpPr>
              <p:cNvPr id="3212" name="Line 140"/>
              <p:cNvSpPr>
                <a:spLocks noChangeShapeType="1"/>
              </p:cNvSpPr>
              <p:nvPr/>
            </p:nvSpPr>
            <p:spPr bwMode="auto">
              <a:xfrm>
                <a:off x="3607" y="1091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3" name="Line 141"/>
              <p:cNvSpPr>
                <a:spLocks noChangeShapeType="1"/>
              </p:cNvSpPr>
              <p:nvPr/>
            </p:nvSpPr>
            <p:spPr bwMode="auto">
              <a:xfrm>
                <a:off x="3586" y="1112"/>
                <a:ext cx="42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4" name="Oval 142"/>
              <p:cNvSpPr>
                <a:spLocks noChangeArrowheads="1"/>
              </p:cNvSpPr>
              <p:nvPr/>
            </p:nvSpPr>
            <p:spPr bwMode="auto">
              <a:xfrm>
                <a:off x="3569" y="1075"/>
                <a:ext cx="75" cy="75"/>
              </a:xfrm>
              <a:prstGeom prst="ellips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5" name="Rectangle 143"/>
              <p:cNvSpPr>
                <a:spLocks noChangeArrowheads="1"/>
              </p:cNvSpPr>
              <p:nvPr/>
            </p:nvSpPr>
            <p:spPr bwMode="auto">
              <a:xfrm>
                <a:off x="3478" y="1083"/>
                <a:ext cx="8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altLang="ru-RU" sz="1500">
                    <a:solidFill>
                      <a:srgbClr val="000000"/>
                    </a:solidFill>
                  </a:rPr>
                  <a:t>H</a:t>
                </a:r>
                <a:endParaRPr lang="ru-RU" altLang="ru-RU"/>
              </a:p>
            </p:txBody>
          </p:sp>
          <p:sp>
            <p:nvSpPr>
              <p:cNvPr id="3216" name="Freeform 144"/>
              <p:cNvSpPr>
                <a:spLocks/>
              </p:cNvSpPr>
              <p:nvPr/>
            </p:nvSpPr>
            <p:spPr bwMode="auto">
              <a:xfrm>
                <a:off x="3451" y="962"/>
                <a:ext cx="133" cy="338"/>
              </a:xfrm>
              <a:custGeom>
                <a:avLst/>
                <a:gdLst>
                  <a:gd name="T0" fmla="*/ 109 w 178"/>
                  <a:gd name="T1" fmla="*/ 7 h 450"/>
                  <a:gd name="T2" fmla="*/ 95 w 178"/>
                  <a:gd name="T3" fmla="*/ 19 h 450"/>
                  <a:gd name="T4" fmla="*/ 86 w 178"/>
                  <a:gd name="T5" fmla="*/ 28 h 450"/>
                  <a:gd name="T6" fmla="*/ 74 w 178"/>
                  <a:gd name="T7" fmla="*/ 40 h 450"/>
                  <a:gd name="T8" fmla="*/ 66 w 178"/>
                  <a:gd name="T9" fmla="*/ 49 h 450"/>
                  <a:gd name="T10" fmla="*/ 55 w 178"/>
                  <a:gd name="T11" fmla="*/ 62 h 450"/>
                  <a:gd name="T12" fmla="*/ 48 w 178"/>
                  <a:gd name="T13" fmla="*/ 71 h 450"/>
                  <a:gd name="T14" fmla="*/ 39 w 178"/>
                  <a:gd name="T15" fmla="*/ 85 h 450"/>
                  <a:gd name="T16" fmla="*/ 34 w 178"/>
                  <a:gd name="T17" fmla="*/ 94 h 450"/>
                  <a:gd name="T18" fmla="*/ 26 w 178"/>
                  <a:gd name="T19" fmla="*/ 108 h 450"/>
                  <a:gd name="T20" fmla="*/ 22 w 178"/>
                  <a:gd name="T21" fmla="*/ 117 h 450"/>
                  <a:gd name="T22" fmla="*/ 16 w 178"/>
                  <a:gd name="T23" fmla="*/ 132 h 450"/>
                  <a:gd name="T24" fmla="*/ 12 w 178"/>
                  <a:gd name="T25" fmla="*/ 141 h 450"/>
                  <a:gd name="T26" fmla="*/ 8 w 178"/>
                  <a:gd name="T27" fmla="*/ 156 h 450"/>
                  <a:gd name="T28" fmla="*/ 6 w 178"/>
                  <a:gd name="T29" fmla="*/ 165 h 450"/>
                  <a:gd name="T30" fmla="*/ 3 w 178"/>
                  <a:gd name="T31" fmla="*/ 180 h 450"/>
                  <a:gd name="T32" fmla="*/ 1 w 178"/>
                  <a:gd name="T33" fmla="*/ 189 h 450"/>
                  <a:gd name="T34" fmla="*/ 0 w 178"/>
                  <a:gd name="T35" fmla="*/ 204 h 450"/>
                  <a:gd name="T36" fmla="*/ 0 w 178"/>
                  <a:gd name="T37" fmla="*/ 213 h 450"/>
                  <a:gd name="T38" fmla="*/ 0 w 178"/>
                  <a:gd name="T39" fmla="*/ 228 h 450"/>
                  <a:gd name="T40" fmla="*/ 1 w 178"/>
                  <a:gd name="T41" fmla="*/ 237 h 450"/>
                  <a:gd name="T42" fmla="*/ 3 w 178"/>
                  <a:gd name="T43" fmla="*/ 252 h 450"/>
                  <a:gd name="T44" fmla="*/ 5 w 178"/>
                  <a:gd name="T45" fmla="*/ 261 h 450"/>
                  <a:gd name="T46" fmla="*/ 8 w 178"/>
                  <a:gd name="T47" fmla="*/ 275 h 450"/>
                  <a:gd name="T48" fmla="*/ 11 w 178"/>
                  <a:gd name="T49" fmla="*/ 284 h 450"/>
                  <a:gd name="T50" fmla="*/ 16 w 178"/>
                  <a:gd name="T51" fmla="*/ 298 h 450"/>
                  <a:gd name="T52" fmla="*/ 20 w 178"/>
                  <a:gd name="T53" fmla="*/ 307 h 450"/>
                  <a:gd name="T54" fmla="*/ 26 w 178"/>
                  <a:gd name="T55" fmla="*/ 320 h 450"/>
                  <a:gd name="T56" fmla="*/ 31 w 178"/>
                  <a:gd name="T57" fmla="*/ 329 h 450"/>
                  <a:gd name="T58" fmla="*/ 39 w 178"/>
                  <a:gd name="T59" fmla="*/ 342 h 450"/>
                  <a:gd name="T60" fmla="*/ 45 w 178"/>
                  <a:gd name="T61" fmla="*/ 350 h 450"/>
                  <a:gd name="T62" fmla="*/ 54 w 178"/>
                  <a:gd name="T63" fmla="*/ 362 h 450"/>
                  <a:gd name="T64" fmla="*/ 61 w 178"/>
                  <a:gd name="T65" fmla="*/ 370 h 450"/>
                  <a:gd name="T66" fmla="*/ 72 w 178"/>
                  <a:gd name="T67" fmla="*/ 381 h 450"/>
                  <a:gd name="T68" fmla="*/ 80 w 178"/>
                  <a:gd name="T69" fmla="*/ 389 h 450"/>
                  <a:gd name="T70" fmla="*/ 92 w 178"/>
                  <a:gd name="T71" fmla="*/ 400 h 450"/>
                  <a:gd name="T72" fmla="*/ 101 w 178"/>
                  <a:gd name="T73" fmla="*/ 406 h 450"/>
                  <a:gd name="T74" fmla="*/ 115 w 178"/>
                  <a:gd name="T75" fmla="*/ 416 h 450"/>
                  <a:gd name="T76" fmla="*/ 125 w 178"/>
                  <a:gd name="T77" fmla="*/ 423 h 450"/>
                  <a:gd name="T78" fmla="*/ 140 w 178"/>
                  <a:gd name="T79" fmla="*/ 432 h 450"/>
                  <a:gd name="T80" fmla="*/ 151 w 178"/>
                  <a:gd name="T81" fmla="*/ 437 h 450"/>
                  <a:gd name="T82" fmla="*/ 167 w 178"/>
                  <a:gd name="T83" fmla="*/ 445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78" h="450">
                    <a:moveTo>
                      <a:pt x="118" y="0"/>
                    </a:moveTo>
                    <a:lnTo>
                      <a:pt x="111" y="6"/>
                    </a:lnTo>
                    <a:lnTo>
                      <a:pt x="109" y="7"/>
                    </a:lnTo>
                    <a:lnTo>
                      <a:pt x="103" y="13"/>
                    </a:lnTo>
                    <a:lnTo>
                      <a:pt x="101" y="14"/>
                    </a:lnTo>
                    <a:lnTo>
                      <a:pt x="95" y="19"/>
                    </a:lnTo>
                    <a:lnTo>
                      <a:pt x="93" y="21"/>
                    </a:lnTo>
                    <a:lnTo>
                      <a:pt x="87" y="26"/>
                    </a:lnTo>
                    <a:lnTo>
                      <a:pt x="86" y="28"/>
                    </a:lnTo>
                    <a:lnTo>
                      <a:pt x="80" y="33"/>
                    </a:lnTo>
                    <a:lnTo>
                      <a:pt x="79" y="35"/>
                    </a:lnTo>
                    <a:lnTo>
                      <a:pt x="74" y="40"/>
                    </a:lnTo>
                    <a:lnTo>
                      <a:pt x="72" y="42"/>
                    </a:lnTo>
                    <a:lnTo>
                      <a:pt x="67" y="48"/>
                    </a:lnTo>
                    <a:lnTo>
                      <a:pt x="66" y="49"/>
                    </a:lnTo>
                    <a:lnTo>
                      <a:pt x="61" y="55"/>
                    </a:lnTo>
                    <a:lnTo>
                      <a:pt x="60" y="56"/>
                    </a:lnTo>
                    <a:lnTo>
                      <a:pt x="55" y="62"/>
                    </a:lnTo>
                    <a:lnTo>
                      <a:pt x="54" y="64"/>
                    </a:lnTo>
                    <a:lnTo>
                      <a:pt x="50" y="70"/>
                    </a:lnTo>
                    <a:lnTo>
                      <a:pt x="48" y="71"/>
                    </a:lnTo>
                    <a:lnTo>
                      <a:pt x="44" y="77"/>
                    </a:lnTo>
                    <a:lnTo>
                      <a:pt x="43" y="79"/>
                    </a:lnTo>
                    <a:lnTo>
                      <a:pt x="39" y="85"/>
                    </a:lnTo>
                    <a:lnTo>
                      <a:pt x="38" y="86"/>
                    </a:lnTo>
                    <a:lnTo>
                      <a:pt x="35" y="92"/>
                    </a:lnTo>
                    <a:lnTo>
                      <a:pt x="34" y="94"/>
                    </a:lnTo>
                    <a:lnTo>
                      <a:pt x="30" y="100"/>
                    </a:lnTo>
                    <a:lnTo>
                      <a:pt x="29" y="102"/>
                    </a:lnTo>
                    <a:lnTo>
                      <a:pt x="26" y="108"/>
                    </a:lnTo>
                    <a:lnTo>
                      <a:pt x="25" y="110"/>
                    </a:lnTo>
                    <a:lnTo>
                      <a:pt x="22" y="116"/>
                    </a:lnTo>
                    <a:lnTo>
                      <a:pt x="22" y="117"/>
                    </a:lnTo>
                    <a:lnTo>
                      <a:pt x="19" y="124"/>
                    </a:lnTo>
                    <a:lnTo>
                      <a:pt x="18" y="125"/>
                    </a:lnTo>
                    <a:lnTo>
                      <a:pt x="16" y="132"/>
                    </a:lnTo>
                    <a:lnTo>
                      <a:pt x="15" y="133"/>
                    </a:lnTo>
                    <a:lnTo>
                      <a:pt x="13" y="140"/>
                    </a:lnTo>
                    <a:lnTo>
                      <a:pt x="12" y="141"/>
                    </a:lnTo>
                    <a:lnTo>
                      <a:pt x="10" y="148"/>
                    </a:lnTo>
                    <a:lnTo>
                      <a:pt x="10" y="149"/>
                    </a:lnTo>
                    <a:lnTo>
                      <a:pt x="8" y="156"/>
                    </a:lnTo>
                    <a:lnTo>
                      <a:pt x="7" y="157"/>
                    </a:lnTo>
                    <a:lnTo>
                      <a:pt x="6" y="164"/>
                    </a:lnTo>
                    <a:lnTo>
                      <a:pt x="6" y="165"/>
                    </a:lnTo>
                    <a:lnTo>
                      <a:pt x="4" y="172"/>
                    </a:lnTo>
                    <a:lnTo>
                      <a:pt x="4" y="173"/>
                    </a:lnTo>
                    <a:lnTo>
                      <a:pt x="3" y="180"/>
                    </a:lnTo>
                    <a:lnTo>
                      <a:pt x="3" y="181"/>
                    </a:lnTo>
                    <a:lnTo>
                      <a:pt x="2" y="188"/>
                    </a:lnTo>
                    <a:lnTo>
                      <a:pt x="1" y="189"/>
                    </a:lnTo>
                    <a:lnTo>
                      <a:pt x="1" y="196"/>
                    </a:lnTo>
                    <a:lnTo>
                      <a:pt x="1" y="197"/>
                    </a:lnTo>
                    <a:lnTo>
                      <a:pt x="0" y="204"/>
                    </a:lnTo>
                    <a:lnTo>
                      <a:pt x="0" y="205"/>
                    </a:lnTo>
                    <a:lnTo>
                      <a:pt x="0" y="212"/>
                    </a:lnTo>
                    <a:lnTo>
                      <a:pt x="0" y="213"/>
                    </a:lnTo>
                    <a:lnTo>
                      <a:pt x="0" y="220"/>
                    </a:lnTo>
                    <a:lnTo>
                      <a:pt x="0" y="221"/>
                    </a:lnTo>
                    <a:lnTo>
                      <a:pt x="0" y="228"/>
                    </a:lnTo>
                    <a:lnTo>
                      <a:pt x="0" y="229"/>
                    </a:lnTo>
                    <a:lnTo>
                      <a:pt x="1" y="236"/>
                    </a:lnTo>
                    <a:lnTo>
                      <a:pt x="1" y="237"/>
                    </a:lnTo>
                    <a:lnTo>
                      <a:pt x="2" y="244"/>
                    </a:lnTo>
                    <a:lnTo>
                      <a:pt x="2" y="245"/>
                    </a:lnTo>
                    <a:lnTo>
                      <a:pt x="3" y="252"/>
                    </a:lnTo>
                    <a:lnTo>
                      <a:pt x="3" y="253"/>
                    </a:lnTo>
                    <a:lnTo>
                      <a:pt x="4" y="259"/>
                    </a:lnTo>
                    <a:lnTo>
                      <a:pt x="5" y="261"/>
                    </a:lnTo>
                    <a:lnTo>
                      <a:pt x="6" y="267"/>
                    </a:lnTo>
                    <a:lnTo>
                      <a:pt x="7" y="269"/>
                    </a:lnTo>
                    <a:lnTo>
                      <a:pt x="8" y="275"/>
                    </a:lnTo>
                    <a:lnTo>
                      <a:pt x="9" y="277"/>
                    </a:lnTo>
                    <a:lnTo>
                      <a:pt x="10" y="283"/>
                    </a:lnTo>
                    <a:lnTo>
                      <a:pt x="11" y="284"/>
                    </a:lnTo>
                    <a:lnTo>
                      <a:pt x="13" y="290"/>
                    </a:lnTo>
                    <a:lnTo>
                      <a:pt x="14" y="292"/>
                    </a:lnTo>
                    <a:lnTo>
                      <a:pt x="16" y="298"/>
                    </a:lnTo>
                    <a:lnTo>
                      <a:pt x="17" y="299"/>
                    </a:lnTo>
                    <a:lnTo>
                      <a:pt x="19" y="305"/>
                    </a:lnTo>
                    <a:lnTo>
                      <a:pt x="20" y="307"/>
                    </a:lnTo>
                    <a:lnTo>
                      <a:pt x="22" y="313"/>
                    </a:lnTo>
                    <a:lnTo>
                      <a:pt x="23" y="314"/>
                    </a:lnTo>
                    <a:lnTo>
                      <a:pt x="26" y="320"/>
                    </a:lnTo>
                    <a:lnTo>
                      <a:pt x="27" y="322"/>
                    </a:lnTo>
                    <a:lnTo>
                      <a:pt x="30" y="327"/>
                    </a:lnTo>
                    <a:lnTo>
                      <a:pt x="31" y="329"/>
                    </a:lnTo>
                    <a:lnTo>
                      <a:pt x="34" y="334"/>
                    </a:lnTo>
                    <a:lnTo>
                      <a:pt x="35" y="336"/>
                    </a:lnTo>
                    <a:lnTo>
                      <a:pt x="39" y="342"/>
                    </a:lnTo>
                    <a:lnTo>
                      <a:pt x="40" y="343"/>
                    </a:lnTo>
                    <a:lnTo>
                      <a:pt x="44" y="348"/>
                    </a:lnTo>
                    <a:lnTo>
                      <a:pt x="45" y="350"/>
                    </a:lnTo>
                    <a:lnTo>
                      <a:pt x="49" y="355"/>
                    </a:lnTo>
                    <a:lnTo>
                      <a:pt x="50" y="357"/>
                    </a:lnTo>
                    <a:lnTo>
                      <a:pt x="54" y="362"/>
                    </a:lnTo>
                    <a:lnTo>
                      <a:pt x="55" y="363"/>
                    </a:lnTo>
                    <a:lnTo>
                      <a:pt x="60" y="369"/>
                    </a:lnTo>
                    <a:lnTo>
                      <a:pt x="61" y="370"/>
                    </a:lnTo>
                    <a:lnTo>
                      <a:pt x="66" y="375"/>
                    </a:lnTo>
                    <a:lnTo>
                      <a:pt x="67" y="376"/>
                    </a:lnTo>
                    <a:lnTo>
                      <a:pt x="72" y="381"/>
                    </a:lnTo>
                    <a:lnTo>
                      <a:pt x="73" y="383"/>
                    </a:lnTo>
                    <a:lnTo>
                      <a:pt x="78" y="388"/>
                    </a:lnTo>
                    <a:lnTo>
                      <a:pt x="80" y="389"/>
                    </a:lnTo>
                    <a:lnTo>
                      <a:pt x="85" y="394"/>
                    </a:lnTo>
                    <a:lnTo>
                      <a:pt x="87" y="395"/>
                    </a:lnTo>
                    <a:lnTo>
                      <a:pt x="92" y="400"/>
                    </a:lnTo>
                    <a:lnTo>
                      <a:pt x="94" y="401"/>
                    </a:lnTo>
                    <a:lnTo>
                      <a:pt x="99" y="405"/>
                    </a:lnTo>
                    <a:lnTo>
                      <a:pt x="101" y="406"/>
                    </a:lnTo>
                    <a:lnTo>
                      <a:pt x="107" y="411"/>
                    </a:lnTo>
                    <a:lnTo>
                      <a:pt x="109" y="412"/>
                    </a:lnTo>
                    <a:lnTo>
                      <a:pt x="115" y="416"/>
                    </a:lnTo>
                    <a:lnTo>
                      <a:pt x="116" y="417"/>
                    </a:lnTo>
                    <a:lnTo>
                      <a:pt x="123" y="422"/>
                    </a:lnTo>
                    <a:lnTo>
                      <a:pt x="125" y="423"/>
                    </a:lnTo>
                    <a:lnTo>
                      <a:pt x="131" y="427"/>
                    </a:lnTo>
                    <a:lnTo>
                      <a:pt x="133" y="428"/>
                    </a:lnTo>
                    <a:lnTo>
                      <a:pt x="140" y="432"/>
                    </a:lnTo>
                    <a:lnTo>
                      <a:pt x="142" y="433"/>
                    </a:lnTo>
                    <a:lnTo>
                      <a:pt x="149" y="436"/>
                    </a:lnTo>
                    <a:lnTo>
                      <a:pt x="151" y="437"/>
                    </a:lnTo>
                    <a:lnTo>
                      <a:pt x="158" y="441"/>
                    </a:lnTo>
                    <a:lnTo>
                      <a:pt x="160" y="442"/>
                    </a:lnTo>
                    <a:lnTo>
                      <a:pt x="167" y="445"/>
                    </a:lnTo>
                    <a:lnTo>
                      <a:pt x="169" y="446"/>
                    </a:lnTo>
                    <a:lnTo>
                      <a:pt x="178" y="45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17" name="Freeform 145"/>
              <p:cNvSpPr>
                <a:spLocks/>
              </p:cNvSpPr>
              <p:nvPr/>
            </p:nvSpPr>
            <p:spPr bwMode="auto">
              <a:xfrm>
                <a:off x="3562" y="1274"/>
                <a:ext cx="78" cy="49"/>
              </a:xfrm>
              <a:custGeom>
                <a:avLst/>
                <a:gdLst>
                  <a:gd name="T0" fmla="*/ 156 w 156"/>
                  <a:gd name="T1" fmla="*/ 99 h 99"/>
                  <a:gd name="T2" fmla="*/ 0 w 156"/>
                  <a:gd name="T3" fmla="*/ 83 h 99"/>
                  <a:gd name="T4" fmla="*/ 45 w 156"/>
                  <a:gd name="T5" fmla="*/ 53 h 99"/>
                  <a:gd name="T6" fmla="*/ 35 w 156"/>
                  <a:gd name="T7" fmla="*/ 0 h 99"/>
                  <a:gd name="T8" fmla="*/ 156 w 156"/>
                  <a:gd name="T9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6" h="99">
                    <a:moveTo>
                      <a:pt x="156" y="99"/>
                    </a:moveTo>
                    <a:lnTo>
                      <a:pt x="0" y="83"/>
                    </a:lnTo>
                    <a:lnTo>
                      <a:pt x="45" y="53"/>
                    </a:lnTo>
                    <a:lnTo>
                      <a:pt x="35" y="0"/>
                    </a:lnTo>
                    <a:lnTo>
                      <a:pt x="156" y="99"/>
                    </a:lnTo>
                    <a:close/>
                  </a:path>
                </a:pathLst>
              </a:custGeom>
              <a:solidFill>
                <a:srgbClr val="000000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aphicFrame>
        <p:nvGraphicFramePr>
          <p:cNvPr id="3218" name="Object 146"/>
          <p:cNvGraphicFramePr>
            <a:graphicFrameLocks noChangeAspect="1"/>
          </p:cNvGraphicFramePr>
          <p:nvPr/>
        </p:nvGraphicFramePr>
        <p:xfrm>
          <a:off x="7700963" y="1017588"/>
          <a:ext cx="974725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Document" r:id="rId3" imgW="781200" imgH="1123920" progId="ChemWindow.Document">
                  <p:embed/>
                </p:oleObj>
              </mc:Choice>
              <mc:Fallback>
                <p:oleObj name="Document" r:id="rId3" imgW="781200" imgH="1123920" progId="ChemWindow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0963" y="1017588"/>
                        <a:ext cx="974725" cy="140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19" name="Rectangle 147"/>
          <p:cNvSpPr>
            <a:spLocks noChangeArrowheads="1"/>
          </p:cNvSpPr>
          <p:nvPr/>
        </p:nvSpPr>
        <p:spPr bwMode="auto">
          <a:xfrm>
            <a:off x="3308350" y="3097213"/>
            <a:ext cx="242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altLang="ru-RU" sz="2400" b="1"/>
              <a:t>Этерификация</a:t>
            </a:r>
            <a:endParaRPr lang="ru-RU" altLang="ru-RU" sz="2400"/>
          </a:p>
        </p:txBody>
      </p:sp>
      <p:grpSp>
        <p:nvGrpSpPr>
          <p:cNvPr id="3220" name="Group 148"/>
          <p:cNvGrpSpPr>
            <a:grpSpLocks/>
          </p:cNvGrpSpPr>
          <p:nvPr/>
        </p:nvGrpSpPr>
        <p:grpSpPr bwMode="auto">
          <a:xfrm>
            <a:off x="1085850" y="4054475"/>
            <a:ext cx="1841500" cy="1231900"/>
            <a:chOff x="684" y="2554"/>
            <a:chExt cx="1160" cy="776"/>
          </a:xfrm>
        </p:grpSpPr>
        <p:sp>
          <p:nvSpPr>
            <p:cNvPr id="3221" name="Rectangle 149"/>
            <p:cNvSpPr>
              <a:spLocks noChangeArrowheads="1"/>
            </p:cNvSpPr>
            <p:nvPr/>
          </p:nvSpPr>
          <p:spPr bwMode="auto">
            <a:xfrm>
              <a:off x="922" y="3080"/>
              <a:ext cx="7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3222" name="Line 150"/>
            <p:cNvSpPr>
              <a:spLocks noChangeShapeType="1"/>
            </p:cNvSpPr>
            <p:nvPr/>
          </p:nvSpPr>
          <p:spPr bwMode="auto">
            <a:xfrm>
              <a:off x="958" y="3195"/>
              <a:ext cx="0" cy="1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23" name="Line 151"/>
            <p:cNvSpPr>
              <a:spLocks noChangeShapeType="1"/>
            </p:cNvSpPr>
            <p:nvPr/>
          </p:nvSpPr>
          <p:spPr bwMode="auto">
            <a:xfrm>
              <a:off x="958" y="3330"/>
              <a:ext cx="18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24" name="Line 152"/>
            <p:cNvSpPr>
              <a:spLocks noChangeShapeType="1"/>
            </p:cNvSpPr>
            <p:nvPr/>
          </p:nvSpPr>
          <p:spPr bwMode="auto">
            <a:xfrm flipH="1">
              <a:off x="771" y="3330"/>
              <a:ext cx="1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25" name="Line 153"/>
            <p:cNvSpPr>
              <a:spLocks noChangeShapeType="1"/>
            </p:cNvSpPr>
            <p:nvPr/>
          </p:nvSpPr>
          <p:spPr bwMode="auto">
            <a:xfrm>
              <a:off x="1470" y="3052"/>
              <a:ext cx="37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26" name="Freeform 154"/>
            <p:cNvSpPr>
              <a:spLocks/>
            </p:cNvSpPr>
            <p:nvPr/>
          </p:nvSpPr>
          <p:spPr bwMode="auto">
            <a:xfrm>
              <a:off x="1774" y="3031"/>
              <a:ext cx="70" cy="42"/>
            </a:xfrm>
            <a:custGeom>
              <a:avLst/>
              <a:gdLst>
                <a:gd name="T0" fmla="*/ 140 w 140"/>
                <a:gd name="T1" fmla="*/ 42 h 84"/>
                <a:gd name="T2" fmla="*/ 0 w 140"/>
                <a:gd name="T3" fmla="*/ 84 h 84"/>
                <a:gd name="T4" fmla="*/ 28 w 140"/>
                <a:gd name="T5" fmla="*/ 42 h 84"/>
                <a:gd name="T6" fmla="*/ 0 w 140"/>
                <a:gd name="T7" fmla="*/ 0 h 84"/>
                <a:gd name="T8" fmla="*/ 140 w 140"/>
                <a:gd name="T9" fmla="*/ 4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" h="84">
                  <a:moveTo>
                    <a:pt x="140" y="42"/>
                  </a:moveTo>
                  <a:lnTo>
                    <a:pt x="0" y="84"/>
                  </a:lnTo>
                  <a:lnTo>
                    <a:pt x="28" y="42"/>
                  </a:lnTo>
                  <a:lnTo>
                    <a:pt x="0" y="0"/>
                  </a:lnTo>
                  <a:lnTo>
                    <a:pt x="140" y="42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27" name="Rectangle 155"/>
            <p:cNvSpPr>
              <a:spLocks noChangeArrowheads="1"/>
            </p:cNvSpPr>
            <p:nvPr/>
          </p:nvSpPr>
          <p:spPr bwMode="auto">
            <a:xfrm>
              <a:off x="684" y="2716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228" name="Rectangle 156"/>
            <p:cNvSpPr>
              <a:spLocks noChangeArrowheads="1"/>
            </p:cNvSpPr>
            <p:nvPr/>
          </p:nvSpPr>
          <p:spPr bwMode="auto">
            <a:xfrm>
              <a:off x="867" y="2716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3229" name="Rectangle 157"/>
            <p:cNvSpPr>
              <a:spLocks noChangeArrowheads="1"/>
            </p:cNvSpPr>
            <p:nvPr/>
          </p:nvSpPr>
          <p:spPr bwMode="auto">
            <a:xfrm>
              <a:off x="961" y="2554"/>
              <a:ext cx="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230" name="Rectangle 158"/>
            <p:cNvSpPr>
              <a:spLocks noChangeArrowheads="1"/>
            </p:cNvSpPr>
            <p:nvPr/>
          </p:nvSpPr>
          <p:spPr bwMode="auto">
            <a:xfrm>
              <a:off x="1151" y="2554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231" name="Rectangle 159"/>
            <p:cNvSpPr>
              <a:spLocks noChangeArrowheads="1"/>
            </p:cNvSpPr>
            <p:nvPr/>
          </p:nvSpPr>
          <p:spPr bwMode="auto">
            <a:xfrm>
              <a:off x="999" y="2848"/>
              <a:ext cx="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232" name="Line 160"/>
            <p:cNvSpPr>
              <a:spLocks noChangeShapeType="1"/>
            </p:cNvSpPr>
            <p:nvPr/>
          </p:nvSpPr>
          <p:spPr bwMode="auto">
            <a:xfrm>
              <a:off x="769" y="2778"/>
              <a:ext cx="8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33" name="Line 161"/>
            <p:cNvSpPr>
              <a:spLocks noChangeShapeType="1"/>
            </p:cNvSpPr>
            <p:nvPr/>
          </p:nvSpPr>
          <p:spPr bwMode="auto">
            <a:xfrm flipV="1">
              <a:off x="940" y="2669"/>
              <a:ext cx="30" cy="5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34" name="Line 162"/>
            <p:cNvSpPr>
              <a:spLocks noChangeShapeType="1"/>
            </p:cNvSpPr>
            <p:nvPr/>
          </p:nvSpPr>
          <p:spPr bwMode="auto">
            <a:xfrm>
              <a:off x="1053" y="2616"/>
              <a:ext cx="8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35" name="Line 163"/>
            <p:cNvSpPr>
              <a:spLocks noChangeShapeType="1"/>
            </p:cNvSpPr>
            <p:nvPr/>
          </p:nvSpPr>
          <p:spPr bwMode="auto">
            <a:xfrm>
              <a:off x="941" y="2828"/>
              <a:ext cx="45" cy="4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36" name="Line 164"/>
            <p:cNvSpPr>
              <a:spLocks noChangeShapeType="1"/>
            </p:cNvSpPr>
            <p:nvPr/>
          </p:nvSpPr>
          <p:spPr bwMode="auto">
            <a:xfrm>
              <a:off x="957" y="2812"/>
              <a:ext cx="45" cy="4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237" name="Group 165"/>
          <p:cNvGrpSpPr>
            <a:grpSpLocks/>
          </p:cNvGrpSpPr>
          <p:nvPr/>
        </p:nvGrpSpPr>
        <p:grpSpPr bwMode="auto">
          <a:xfrm>
            <a:off x="3122613" y="3921125"/>
            <a:ext cx="1585912" cy="1431925"/>
            <a:chOff x="1967" y="2470"/>
            <a:chExt cx="999" cy="902"/>
          </a:xfrm>
        </p:grpSpPr>
        <p:sp>
          <p:nvSpPr>
            <p:cNvPr id="3238" name="Rectangle 166"/>
            <p:cNvSpPr>
              <a:spLocks noChangeArrowheads="1"/>
            </p:cNvSpPr>
            <p:nvPr/>
          </p:nvSpPr>
          <p:spPr bwMode="auto">
            <a:xfrm>
              <a:off x="2219" y="3122"/>
              <a:ext cx="7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3239" name="Line 167"/>
            <p:cNvSpPr>
              <a:spLocks noChangeShapeType="1"/>
            </p:cNvSpPr>
            <p:nvPr/>
          </p:nvSpPr>
          <p:spPr bwMode="auto">
            <a:xfrm>
              <a:off x="2255" y="3237"/>
              <a:ext cx="0" cy="1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40" name="Line 168"/>
            <p:cNvSpPr>
              <a:spLocks noChangeShapeType="1"/>
            </p:cNvSpPr>
            <p:nvPr/>
          </p:nvSpPr>
          <p:spPr bwMode="auto">
            <a:xfrm>
              <a:off x="2255" y="3372"/>
              <a:ext cx="18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41" name="Line 169"/>
            <p:cNvSpPr>
              <a:spLocks noChangeShapeType="1"/>
            </p:cNvSpPr>
            <p:nvPr/>
          </p:nvSpPr>
          <p:spPr bwMode="auto">
            <a:xfrm flipH="1">
              <a:off x="2068" y="3372"/>
              <a:ext cx="1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42" name="Freeform 170"/>
            <p:cNvSpPr>
              <a:spLocks/>
            </p:cNvSpPr>
            <p:nvPr/>
          </p:nvSpPr>
          <p:spPr bwMode="auto">
            <a:xfrm>
              <a:off x="2113" y="2925"/>
              <a:ext cx="93" cy="190"/>
            </a:xfrm>
            <a:custGeom>
              <a:avLst/>
              <a:gdLst>
                <a:gd name="T0" fmla="*/ 126 w 133"/>
                <a:gd name="T1" fmla="*/ 2 h 270"/>
                <a:gd name="T2" fmla="*/ 115 w 133"/>
                <a:gd name="T3" fmla="*/ 5 h 270"/>
                <a:gd name="T4" fmla="*/ 108 w 133"/>
                <a:gd name="T5" fmla="*/ 8 h 270"/>
                <a:gd name="T6" fmla="*/ 98 w 133"/>
                <a:gd name="T7" fmla="*/ 12 h 270"/>
                <a:gd name="T8" fmla="*/ 91 w 133"/>
                <a:gd name="T9" fmla="*/ 15 h 270"/>
                <a:gd name="T10" fmla="*/ 82 w 133"/>
                <a:gd name="T11" fmla="*/ 19 h 270"/>
                <a:gd name="T12" fmla="*/ 76 w 133"/>
                <a:gd name="T13" fmla="*/ 23 h 270"/>
                <a:gd name="T14" fmla="*/ 67 w 133"/>
                <a:gd name="T15" fmla="*/ 28 h 270"/>
                <a:gd name="T16" fmla="*/ 61 w 133"/>
                <a:gd name="T17" fmla="*/ 32 h 270"/>
                <a:gd name="T18" fmla="*/ 54 w 133"/>
                <a:gd name="T19" fmla="*/ 38 h 270"/>
                <a:gd name="T20" fmla="*/ 49 w 133"/>
                <a:gd name="T21" fmla="*/ 42 h 270"/>
                <a:gd name="T22" fmla="*/ 42 w 133"/>
                <a:gd name="T23" fmla="*/ 49 h 270"/>
                <a:gd name="T24" fmla="*/ 37 w 133"/>
                <a:gd name="T25" fmla="*/ 53 h 270"/>
                <a:gd name="T26" fmla="*/ 31 w 133"/>
                <a:gd name="T27" fmla="*/ 60 h 270"/>
                <a:gd name="T28" fmla="*/ 27 w 133"/>
                <a:gd name="T29" fmla="*/ 65 h 270"/>
                <a:gd name="T30" fmla="*/ 22 w 133"/>
                <a:gd name="T31" fmla="*/ 73 h 270"/>
                <a:gd name="T32" fmla="*/ 19 w 133"/>
                <a:gd name="T33" fmla="*/ 78 h 270"/>
                <a:gd name="T34" fmla="*/ 15 w 133"/>
                <a:gd name="T35" fmla="*/ 86 h 270"/>
                <a:gd name="T36" fmla="*/ 12 w 133"/>
                <a:gd name="T37" fmla="*/ 91 h 270"/>
                <a:gd name="T38" fmla="*/ 9 w 133"/>
                <a:gd name="T39" fmla="*/ 99 h 270"/>
                <a:gd name="T40" fmla="*/ 7 w 133"/>
                <a:gd name="T41" fmla="*/ 105 h 270"/>
                <a:gd name="T42" fmla="*/ 4 w 133"/>
                <a:gd name="T43" fmla="*/ 113 h 270"/>
                <a:gd name="T44" fmla="*/ 3 w 133"/>
                <a:gd name="T45" fmla="*/ 119 h 270"/>
                <a:gd name="T46" fmla="*/ 1 w 133"/>
                <a:gd name="T47" fmla="*/ 128 h 270"/>
                <a:gd name="T48" fmla="*/ 0 w 133"/>
                <a:gd name="T49" fmla="*/ 134 h 270"/>
                <a:gd name="T50" fmla="*/ 0 w 133"/>
                <a:gd name="T51" fmla="*/ 143 h 270"/>
                <a:gd name="T52" fmla="*/ 0 w 133"/>
                <a:gd name="T53" fmla="*/ 149 h 270"/>
                <a:gd name="T54" fmla="*/ 0 w 133"/>
                <a:gd name="T55" fmla="*/ 158 h 270"/>
                <a:gd name="T56" fmla="*/ 0 w 133"/>
                <a:gd name="T57" fmla="*/ 164 h 270"/>
                <a:gd name="T58" fmla="*/ 2 w 133"/>
                <a:gd name="T59" fmla="*/ 173 h 270"/>
                <a:gd name="T60" fmla="*/ 3 w 133"/>
                <a:gd name="T61" fmla="*/ 180 h 270"/>
                <a:gd name="T62" fmla="*/ 5 w 133"/>
                <a:gd name="T63" fmla="*/ 189 h 270"/>
                <a:gd name="T64" fmla="*/ 7 w 133"/>
                <a:gd name="T65" fmla="*/ 195 h 270"/>
                <a:gd name="T66" fmla="*/ 10 w 133"/>
                <a:gd name="T67" fmla="*/ 204 h 270"/>
                <a:gd name="T68" fmla="*/ 13 w 133"/>
                <a:gd name="T69" fmla="*/ 210 h 270"/>
                <a:gd name="T70" fmla="*/ 17 w 133"/>
                <a:gd name="T71" fmla="*/ 220 h 270"/>
                <a:gd name="T72" fmla="*/ 20 w 133"/>
                <a:gd name="T73" fmla="*/ 226 h 270"/>
                <a:gd name="T74" fmla="*/ 26 w 133"/>
                <a:gd name="T75" fmla="*/ 235 h 270"/>
                <a:gd name="T76" fmla="*/ 30 w 133"/>
                <a:gd name="T77" fmla="*/ 241 h 270"/>
                <a:gd name="T78" fmla="*/ 36 w 133"/>
                <a:gd name="T79" fmla="*/ 250 h 270"/>
                <a:gd name="T80" fmla="*/ 41 w 133"/>
                <a:gd name="T81" fmla="*/ 256 h 270"/>
                <a:gd name="T82" fmla="*/ 48 w 133"/>
                <a:gd name="T83" fmla="*/ 2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3" h="270">
                  <a:moveTo>
                    <a:pt x="133" y="0"/>
                  </a:moveTo>
                  <a:lnTo>
                    <a:pt x="127" y="1"/>
                  </a:lnTo>
                  <a:lnTo>
                    <a:pt x="126" y="2"/>
                  </a:lnTo>
                  <a:lnTo>
                    <a:pt x="121" y="3"/>
                  </a:lnTo>
                  <a:lnTo>
                    <a:pt x="120" y="4"/>
                  </a:lnTo>
                  <a:lnTo>
                    <a:pt x="115" y="5"/>
                  </a:lnTo>
                  <a:lnTo>
                    <a:pt x="114" y="5"/>
                  </a:lnTo>
                  <a:lnTo>
                    <a:pt x="109" y="7"/>
                  </a:lnTo>
                  <a:lnTo>
                    <a:pt x="108" y="8"/>
                  </a:lnTo>
                  <a:lnTo>
                    <a:pt x="103" y="9"/>
                  </a:lnTo>
                  <a:lnTo>
                    <a:pt x="102" y="10"/>
                  </a:lnTo>
                  <a:lnTo>
                    <a:pt x="98" y="12"/>
                  </a:lnTo>
                  <a:lnTo>
                    <a:pt x="97" y="12"/>
                  </a:lnTo>
                  <a:lnTo>
                    <a:pt x="92" y="14"/>
                  </a:lnTo>
                  <a:lnTo>
                    <a:pt x="91" y="15"/>
                  </a:lnTo>
                  <a:lnTo>
                    <a:pt x="87" y="17"/>
                  </a:lnTo>
                  <a:lnTo>
                    <a:pt x="86" y="17"/>
                  </a:lnTo>
                  <a:lnTo>
                    <a:pt x="82" y="19"/>
                  </a:lnTo>
                  <a:lnTo>
                    <a:pt x="81" y="20"/>
                  </a:lnTo>
                  <a:lnTo>
                    <a:pt x="77" y="22"/>
                  </a:lnTo>
                  <a:lnTo>
                    <a:pt x="76" y="23"/>
                  </a:lnTo>
                  <a:lnTo>
                    <a:pt x="72" y="25"/>
                  </a:lnTo>
                  <a:lnTo>
                    <a:pt x="71" y="26"/>
                  </a:lnTo>
                  <a:lnTo>
                    <a:pt x="67" y="28"/>
                  </a:lnTo>
                  <a:lnTo>
                    <a:pt x="66" y="29"/>
                  </a:lnTo>
                  <a:lnTo>
                    <a:pt x="62" y="31"/>
                  </a:lnTo>
                  <a:lnTo>
                    <a:pt x="61" y="32"/>
                  </a:lnTo>
                  <a:lnTo>
                    <a:pt x="58" y="34"/>
                  </a:lnTo>
                  <a:lnTo>
                    <a:pt x="57" y="35"/>
                  </a:lnTo>
                  <a:lnTo>
                    <a:pt x="54" y="38"/>
                  </a:lnTo>
                  <a:lnTo>
                    <a:pt x="53" y="39"/>
                  </a:lnTo>
                  <a:lnTo>
                    <a:pt x="50" y="41"/>
                  </a:lnTo>
                  <a:lnTo>
                    <a:pt x="49" y="42"/>
                  </a:lnTo>
                  <a:lnTo>
                    <a:pt x="46" y="45"/>
                  </a:lnTo>
                  <a:lnTo>
                    <a:pt x="45" y="46"/>
                  </a:lnTo>
                  <a:lnTo>
                    <a:pt x="42" y="49"/>
                  </a:lnTo>
                  <a:lnTo>
                    <a:pt x="41" y="49"/>
                  </a:lnTo>
                  <a:lnTo>
                    <a:pt x="38" y="52"/>
                  </a:lnTo>
                  <a:lnTo>
                    <a:pt x="37" y="53"/>
                  </a:lnTo>
                  <a:lnTo>
                    <a:pt x="35" y="56"/>
                  </a:lnTo>
                  <a:lnTo>
                    <a:pt x="34" y="57"/>
                  </a:lnTo>
                  <a:lnTo>
                    <a:pt x="31" y="60"/>
                  </a:lnTo>
                  <a:lnTo>
                    <a:pt x="31" y="61"/>
                  </a:lnTo>
                  <a:lnTo>
                    <a:pt x="28" y="64"/>
                  </a:lnTo>
                  <a:lnTo>
                    <a:pt x="27" y="65"/>
                  </a:lnTo>
                  <a:lnTo>
                    <a:pt x="25" y="68"/>
                  </a:lnTo>
                  <a:lnTo>
                    <a:pt x="25" y="69"/>
                  </a:lnTo>
                  <a:lnTo>
                    <a:pt x="22" y="73"/>
                  </a:lnTo>
                  <a:lnTo>
                    <a:pt x="22" y="73"/>
                  </a:lnTo>
                  <a:lnTo>
                    <a:pt x="20" y="77"/>
                  </a:lnTo>
                  <a:lnTo>
                    <a:pt x="19" y="78"/>
                  </a:lnTo>
                  <a:lnTo>
                    <a:pt x="17" y="81"/>
                  </a:lnTo>
                  <a:lnTo>
                    <a:pt x="17" y="82"/>
                  </a:lnTo>
                  <a:lnTo>
                    <a:pt x="15" y="86"/>
                  </a:lnTo>
                  <a:lnTo>
                    <a:pt x="14" y="86"/>
                  </a:lnTo>
                  <a:lnTo>
                    <a:pt x="13" y="90"/>
                  </a:lnTo>
                  <a:lnTo>
                    <a:pt x="12" y="91"/>
                  </a:lnTo>
                  <a:lnTo>
                    <a:pt x="10" y="95"/>
                  </a:lnTo>
                  <a:lnTo>
                    <a:pt x="10" y="95"/>
                  </a:lnTo>
                  <a:lnTo>
                    <a:pt x="9" y="99"/>
                  </a:lnTo>
                  <a:lnTo>
                    <a:pt x="8" y="100"/>
                  </a:lnTo>
                  <a:lnTo>
                    <a:pt x="7" y="104"/>
                  </a:lnTo>
                  <a:lnTo>
                    <a:pt x="7" y="105"/>
                  </a:lnTo>
                  <a:lnTo>
                    <a:pt x="5" y="109"/>
                  </a:lnTo>
                  <a:lnTo>
                    <a:pt x="5" y="109"/>
                  </a:lnTo>
                  <a:lnTo>
                    <a:pt x="4" y="113"/>
                  </a:lnTo>
                  <a:lnTo>
                    <a:pt x="4" y="114"/>
                  </a:lnTo>
                  <a:lnTo>
                    <a:pt x="3" y="118"/>
                  </a:lnTo>
                  <a:lnTo>
                    <a:pt x="3" y="119"/>
                  </a:lnTo>
                  <a:lnTo>
                    <a:pt x="2" y="123"/>
                  </a:lnTo>
                  <a:lnTo>
                    <a:pt x="2" y="124"/>
                  </a:lnTo>
                  <a:lnTo>
                    <a:pt x="1" y="128"/>
                  </a:lnTo>
                  <a:lnTo>
                    <a:pt x="1" y="129"/>
                  </a:lnTo>
                  <a:lnTo>
                    <a:pt x="1" y="133"/>
                  </a:lnTo>
                  <a:lnTo>
                    <a:pt x="0" y="134"/>
                  </a:lnTo>
                  <a:lnTo>
                    <a:pt x="0" y="138"/>
                  </a:lnTo>
                  <a:lnTo>
                    <a:pt x="0" y="139"/>
                  </a:lnTo>
                  <a:lnTo>
                    <a:pt x="0" y="143"/>
                  </a:lnTo>
                  <a:lnTo>
                    <a:pt x="0" y="144"/>
                  </a:lnTo>
                  <a:lnTo>
                    <a:pt x="0" y="148"/>
                  </a:lnTo>
                  <a:lnTo>
                    <a:pt x="0" y="149"/>
                  </a:lnTo>
                  <a:lnTo>
                    <a:pt x="0" y="153"/>
                  </a:lnTo>
                  <a:lnTo>
                    <a:pt x="0" y="154"/>
                  </a:lnTo>
                  <a:lnTo>
                    <a:pt x="0" y="158"/>
                  </a:lnTo>
                  <a:lnTo>
                    <a:pt x="0" y="159"/>
                  </a:lnTo>
                  <a:lnTo>
                    <a:pt x="0" y="163"/>
                  </a:lnTo>
                  <a:lnTo>
                    <a:pt x="0" y="164"/>
                  </a:lnTo>
                  <a:lnTo>
                    <a:pt x="1" y="168"/>
                  </a:lnTo>
                  <a:lnTo>
                    <a:pt x="1" y="169"/>
                  </a:lnTo>
                  <a:lnTo>
                    <a:pt x="2" y="173"/>
                  </a:lnTo>
                  <a:lnTo>
                    <a:pt x="2" y="174"/>
                  </a:lnTo>
                  <a:lnTo>
                    <a:pt x="3" y="179"/>
                  </a:lnTo>
                  <a:lnTo>
                    <a:pt x="3" y="180"/>
                  </a:lnTo>
                  <a:lnTo>
                    <a:pt x="4" y="184"/>
                  </a:lnTo>
                  <a:lnTo>
                    <a:pt x="4" y="185"/>
                  </a:lnTo>
                  <a:lnTo>
                    <a:pt x="5" y="189"/>
                  </a:lnTo>
                  <a:lnTo>
                    <a:pt x="6" y="190"/>
                  </a:lnTo>
                  <a:lnTo>
                    <a:pt x="7" y="194"/>
                  </a:lnTo>
                  <a:lnTo>
                    <a:pt x="7" y="195"/>
                  </a:lnTo>
                  <a:lnTo>
                    <a:pt x="8" y="199"/>
                  </a:lnTo>
                  <a:lnTo>
                    <a:pt x="9" y="200"/>
                  </a:lnTo>
                  <a:lnTo>
                    <a:pt x="10" y="204"/>
                  </a:lnTo>
                  <a:lnTo>
                    <a:pt x="11" y="205"/>
                  </a:lnTo>
                  <a:lnTo>
                    <a:pt x="12" y="209"/>
                  </a:lnTo>
                  <a:lnTo>
                    <a:pt x="13" y="210"/>
                  </a:lnTo>
                  <a:lnTo>
                    <a:pt x="15" y="215"/>
                  </a:lnTo>
                  <a:lnTo>
                    <a:pt x="15" y="216"/>
                  </a:lnTo>
                  <a:lnTo>
                    <a:pt x="17" y="220"/>
                  </a:lnTo>
                  <a:lnTo>
                    <a:pt x="18" y="221"/>
                  </a:lnTo>
                  <a:lnTo>
                    <a:pt x="20" y="225"/>
                  </a:lnTo>
                  <a:lnTo>
                    <a:pt x="20" y="226"/>
                  </a:lnTo>
                  <a:lnTo>
                    <a:pt x="23" y="230"/>
                  </a:lnTo>
                  <a:lnTo>
                    <a:pt x="23" y="231"/>
                  </a:lnTo>
                  <a:lnTo>
                    <a:pt x="26" y="235"/>
                  </a:lnTo>
                  <a:lnTo>
                    <a:pt x="26" y="236"/>
                  </a:lnTo>
                  <a:lnTo>
                    <a:pt x="29" y="240"/>
                  </a:lnTo>
                  <a:lnTo>
                    <a:pt x="30" y="241"/>
                  </a:lnTo>
                  <a:lnTo>
                    <a:pt x="32" y="245"/>
                  </a:lnTo>
                  <a:lnTo>
                    <a:pt x="33" y="246"/>
                  </a:lnTo>
                  <a:lnTo>
                    <a:pt x="36" y="250"/>
                  </a:lnTo>
                  <a:lnTo>
                    <a:pt x="37" y="251"/>
                  </a:lnTo>
                  <a:lnTo>
                    <a:pt x="40" y="255"/>
                  </a:lnTo>
                  <a:lnTo>
                    <a:pt x="41" y="256"/>
                  </a:lnTo>
                  <a:lnTo>
                    <a:pt x="44" y="260"/>
                  </a:lnTo>
                  <a:lnTo>
                    <a:pt x="45" y="261"/>
                  </a:lnTo>
                  <a:lnTo>
                    <a:pt x="48" y="265"/>
                  </a:lnTo>
                  <a:lnTo>
                    <a:pt x="49" y="266"/>
                  </a:lnTo>
                  <a:lnTo>
                    <a:pt x="53" y="27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43" name="Freeform 171"/>
            <p:cNvSpPr>
              <a:spLocks/>
            </p:cNvSpPr>
            <p:nvPr/>
          </p:nvSpPr>
          <p:spPr bwMode="auto">
            <a:xfrm>
              <a:off x="2125" y="3090"/>
              <a:ext cx="62" cy="67"/>
            </a:xfrm>
            <a:custGeom>
              <a:avLst/>
              <a:gdLst>
                <a:gd name="T0" fmla="*/ 125 w 125"/>
                <a:gd name="T1" fmla="*/ 133 h 133"/>
                <a:gd name="T2" fmla="*/ 0 w 125"/>
                <a:gd name="T3" fmla="*/ 56 h 133"/>
                <a:gd name="T4" fmla="*/ 50 w 125"/>
                <a:gd name="T5" fmla="*/ 49 h 133"/>
                <a:gd name="T6" fmla="*/ 63 w 125"/>
                <a:gd name="T7" fmla="*/ 0 h 133"/>
                <a:gd name="T8" fmla="*/ 125 w 125"/>
                <a:gd name="T9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33">
                  <a:moveTo>
                    <a:pt x="125" y="133"/>
                  </a:moveTo>
                  <a:lnTo>
                    <a:pt x="0" y="56"/>
                  </a:lnTo>
                  <a:lnTo>
                    <a:pt x="50" y="49"/>
                  </a:lnTo>
                  <a:lnTo>
                    <a:pt x="63" y="0"/>
                  </a:lnTo>
                  <a:lnTo>
                    <a:pt x="125" y="133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4" name="Oval 172"/>
            <p:cNvSpPr>
              <a:spLocks noChangeArrowheads="1"/>
            </p:cNvSpPr>
            <p:nvPr/>
          </p:nvSpPr>
          <p:spPr bwMode="auto">
            <a:xfrm>
              <a:off x="2240" y="2858"/>
              <a:ext cx="17" cy="17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5" name="Oval 173"/>
            <p:cNvSpPr>
              <a:spLocks noChangeArrowheads="1"/>
            </p:cNvSpPr>
            <p:nvPr/>
          </p:nvSpPr>
          <p:spPr bwMode="auto">
            <a:xfrm>
              <a:off x="2240" y="2893"/>
              <a:ext cx="17" cy="17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6" name="Line 174"/>
            <p:cNvSpPr>
              <a:spLocks noChangeShapeType="1"/>
            </p:cNvSpPr>
            <p:nvPr/>
          </p:nvSpPr>
          <p:spPr bwMode="auto">
            <a:xfrm>
              <a:off x="2592" y="3045"/>
              <a:ext cx="37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47" name="Freeform 175"/>
            <p:cNvSpPr>
              <a:spLocks/>
            </p:cNvSpPr>
            <p:nvPr/>
          </p:nvSpPr>
          <p:spPr bwMode="auto">
            <a:xfrm>
              <a:off x="2895" y="3024"/>
              <a:ext cx="71" cy="42"/>
            </a:xfrm>
            <a:custGeom>
              <a:avLst/>
              <a:gdLst>
                <a:gd name="T0" fmla="*/ 140 w 140"/>
                <a:gd name="T1" fmla="*/ 42 h 84"/>
                <a:gd name="T2" fmla="*/ 0 w 140"/>
                <a:gd name="T3" fmla="*/ 84 h 84"/>
                <a:gd name="T4" fmla="*/ 28 w 140"/>
                <a:gd name="T5" fmla="*/ 42 h 84"/>
                <a:gd name="T6" fmla="*/ 0 w 140"/>
                <a:gd name="T7" fmla="*/ 0 h 84"/>
                <a:gd name="T8" fmla="*/ 140 w 140"/>
                <a:gd name="T9" fmla="*/ 4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" h="84">
                  <a:moveTo>
                    <a:pt x="140" y="42"/>
                  </a:moveTo>
                  <a:lnTo>
                    <a:pt x="0" y="84"/>
                  </a:lnTo>
                  <a:lnTo>
                    <a:pt x="28" y="42"/>
                  </a:lnTo>
                  <a:lnTo>
                    <a:pt x="0" y="0"/>
                  </a:lnTo>
                  <a:lnTo>
                    <a:pt x="140" y="42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48" name="Rectangle 176"/>
            <p:cNvSpPr>
              <a:spLocks noChangeArrowheads="1"/>
            </p:cNvSpPr>
            <p:nvPr/>
          </p:nvSpPr>
          <p:spPr bwMode="auto">
            <a:xfrm>
              <a:off x="1967" y="2632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249" name="Rectangle 177"/>
            <p:cNvSpPr>
              <a:spLocks noChangeArrowheads="1"/>
            </p:cNvSpPr>
            <p:nvPr/>
          </p:nvSpPr>
          <p:spPr bwMode="auto">
            <a:xfrm>
              <a:off x="2150" y="2632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3250" name="Rectangle 178"/>
            <p:cNvSpPr>
              <a:spLocks noChangeArrowheads="1"/>
            </p:cNvSpPr>
            <p:nvPr/>
          </p:nvSpPr>
          <p:spPr bwMode="auto">
            <a:xfrm>
              <a:off x="2243" y="2470"/>
              <a:ext cx="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251" name="Rectangle 179"/>
            <p:cNvSpPr>
              <a:spLocks noChangeArrowheads="1"/>
            </p:cNvSpPr>
            <p:nvPr/>
          </p:nvSpPr>
          <p:spPr bwMode="auto">
            <a:xfrm>
              <a:off x="2434" y="2470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252" name="Rectangle 180"/>
            <p:cNvSpPr>
              <a:spLocks noChangeArrowheads="1"/>
            </p:cNvSpPr>
            <p:nvPr/>
          </p:nvSpPr>
          <p:spPr bwMode="auto">
            <a:xfrm>
              <a:off x="2282" y="2764"/>
              <a:ext cx="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253" name="Line 181"/>
            <p:cNvSpPr>
              <a:spLocks noChangeShapeType="1"/>
            </p:cNvSpPr>
            <p:nvPr/>
          </p:nvSpPr>
          <p:spPr bwMode="auto">
            <a:xfrm>
              <a:off x="2052" y="2694"/>
              <a:ext cx="8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54" name="Line 182"/>
            <p:cNvSpPr>
              <a:spLocks noChangeShapeType="1"/>
            </p:cNvSpPr>
            <p:nvPr/>
          </p:nvSpPr>
          <p:spPr bwMode="auto">
            <a:xfrm flipV="1">
              <a:off x="2223" y="2585"/>
              <a:ext cx="30" cy="5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55" name="Line 183"/>
            <p:cNvSpPr>
              <a:spLocks noChangeShapeType="1"/>
            </p:cNvSpPr>
            <p:nvPr/>
          </p:nvSpPr>
          <p:spPr bwMode="auto">
            <a:xfrm>
              <a:off x="2336" y="2532"/>
              <a:ext cx="8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56" name="Line 184"/>
            <p:cNvSpPr>
              <a:spLocks noChangeShapeType="1"/>
            </p:cNvSpPr>
            <p:nvPr/>
          </p:nvSpPr>
          <p:spPr bwMode="auto">
            <a:xfrm>
              <a:off x="2224" y="2744"/>
              <a:ext cx="45" cy="4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57" name="Line 185"/>
            <p:cNvSpPr>
              <a:spLocks noChangeShapeType="1"/>
            </p:cNvSpPr>
            <p:nvPr/>
          </p:nvSpPr>
          <p:spPr bwMode="auto">
            <a:xfrm>
              <a:off x="2240" y="2728"/>
              <a:ext cx="45" cy="4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258" name="Group 186"/>
          <p:cNvGrpSpPr>
            <a:grpSpLocks/>
          </p:cNvGrpSpPr>
          <p:nvPr/>
        </p:nvGrpSpPr>
        <p:grpSpPr bwMode="auto">
          <a:xfrm>
            <a:off x="4868863" y="4287838"/>
            <a:ext cx="911225" cy="1143000"/>
            <a:chOff x="3067" y="2701"/>
            <a:chExt cx="574" cy="720"/>
          </a:xfrm>
        </p:grpSpPr>
        <p:sp>
          <p:nvSpPr>
            <p:cNvPr id="3259" name="Rectangle 187"/>
            <p:cNvSpPr>
              <a:spLocks noChangeArrowheads="1"/>
            </p:cNvSpPr>
            <p:nvPr/>
          </p:nvSpPr>
          <p:spPr bwMode="auto">
            <a:xfrm>
              <a:off x="3067" y="2863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260" name="Rectangle 188"/>
            <p:cNvSpPr>
              <a:spLocks noChangeArrowheads="1"/>
            </p:cNvSpPr>
            <p:nvPr/>
          </p:nvSpPr>
          <p:spPr bwMode="auto">
            <a:xfrm>
              <a:off x="3251" y="2863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3261" name="Rectangle 189"/>
            <p:cNvSpPr>
              <a:spLocks noChangeArrowheads="1"/>
            </p:cNvSpPr>
            <p:nvPr/>
          </p:nvSpPr>
          <p:spPr bwMode="auto">
            <a:xfrm>
              <a:off x="3344" y="2701"/>
              <a:ext cx="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262" name="Line 190"/>
            <p:cNvSpPr>
              <a:spLocks noChangeShapeType="1"/>
            </p:cNvSpPr>
            <p:nvPr/>
          </p:nvSpPr>
          <p:spPr bwMode="auto">
            <a:xfrm>
              <a:off x="3153" y="2925"/>
              <a:ext cx="8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63" name="Line 191"/>
            <p:cNvSpPr>
              <a:spLocks noChangeShapeType="1"/>
            </p:cNvSpPr>
            <p:nvPr/>
          </p:nvSpPr>
          <p:spPr bwMode="auto">
            <a:xfrm flipV="1">
              <a:off x="3324" y="2816"/>
              <a:ext cx="30" cy="5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64" name="Line 192"/>
            <p:cNvSpPr>
              <a:spLocks noChangeShapeType="1"/>
            </p:cNvSpPr>
            <p:nvPr/>
          </p:nvSpPr>
          <p:spPr bwMode="auto">
            <a:xfrm>
              <a:off x="3333" y="2968"/>
              <a:ext cx="44" cy="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65" name="Rectangle 193"/>
            <p:cNvSpPr>
              <a:spLocks noChangeArrowheads="1"/>
            </p:cNvSpPr>
            <p:nvPr/>
          </p:nvSpPr>
          <p:spPr bwMode="auto">
            <a:xfrm>
              <a:off x="3383" y="2995"/>
              <a:ext cx="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266" name="Line 194"/>
            <p:cNvSpPr>
              <a:spLocks noChangeShapeType="1"/>
            </p:cNvSpPr>
            <p:nvPr/>
          </p:nvSpPr>
          <p:spPr bwMode="auto">
            <a:xfrm>
              <a:off x="3482" y="2969"/>
              <a:ext cx="0" cy="3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67" name="Line 195"/>
            <p:cNvSpPr>
              <a:spLocks noChangeShapeType="1"/>
            </p:cNvSpPr>
            <p:nvPr/>
          </p:nvSpPr>
          <p:spPr bwMode="auto">
            <a:xfrm>
              <a:off x="3463" y="2989"/>
              <a:ext cx="3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68" name="Oval 196"/>
            <p:cNvSpPr>
              <a:spLocks noChangeArrowheads="1"/>
            </p:cNvSpPr>
            <p:nvPr/>
          </p:nvSpPr>
          <p:spPr bwMode="auto">
            <a:xfrm>
              <a:off x="3447" y="2954"/>
              <a:ext cx="70" cy="70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69" name="Line 197"/>
            <p:cNvSpPr>
              <a:spLocks noChangeShapeType="1"/>
            </p:cNvSpPr>
            <p:nvPr/>
          </p:nvSpPr>
          <p:spPr bwMode="auto">
            <a:xfrm>
              <a:off x="3484" y="3171"/>
              <a:ext cx="3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0" name="Oval 198"/>
            <p:cNvSpPr>
              <a:spLocks noChangeArrowheads="1"/>
            </p:cNvSpPr>
            <p:nvPr/>
          </p:nvSpPr>
          <p:spPr bwMode="auto">
            <a:xfrm>
              <a:off x="3468" y="3136"/>
              <a:ext cx="70" cy="70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1" name="Rectangle 199"/>
            <p:cNvSpPr>
              <a:spLocks noChangeArrowheads="1"/>
            </p:cNvSpPr>
            <p:nvPr/>
          </p:nvSpPr>
          <p:spPr bwMode="auto">
            <a:xfrm>
              <a:off x="3418" y="3171"/>
              <a:ext cx="7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3272" name="Line 200"/>
            <p:cNvSpPr>
              <a:spLocks noChangeShapeType="1"/>
            </p:cNvSpPr>
            <p:nvPr/>
          </p:nvSpPr>
          <p:spPr bwMode="auto">
            <a:xfrm>
              <a:off x="3454" y="3286"/>
              <a:ext cx="0" cy="1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3" name="Line 201"/>
            <p:cNvSpPr>
              <a:spLocks noChangeShapeType="1"/>
            </p:cNvSpPr>
            <p:nvPr/>
          </p:nvSpPr>
          <p:spPr bwMode="auto">
            <a:xfrm>
              <a:off x="3454" y="3421"/>
              <a:ext cx="1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4" name="Line 202"/>
            <p:cNvSpPr>
              <a:spLocks noChangeShapeType="1"/>
            </p:cNvSpPr>
            <p:nvPr/>
          </p:nvSpPr>
          <p:spPr bwMode="auto">
            <a:xfrm flipH="1">
              <a:off x="3267" y="3421"/>
              <a:ext cx="1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5" name="Rectangle 203"/>
            <p:cNvSpPr>
              <a:spLocks noChangeArrowheads="1"/>
            </p:cNvSpPr>
            <p:nvPr/>
          </p:nvSpPr>
          <p:spPr bwMode="auto">
            <a:xfrm>
              <a:off x="3535" y="2701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276" name="Line 204"/>
            <p:cNvSpPr>
              <a:spLocks noChangeShapeType="1"/>
            </p:cNvSpPr>
            <p:nvPr/>
          </p:nvSpPr>
          <p:spPr bwMode="auto">
            <a:xfrm>
              <a:off x="3437" y="2764"/>
              <a:ext cx="8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277" name="Group 205"/>
          <p:cNvGrpSpPr>
            <a:grpSpLocks/>
          </p:cNvGrpSpPr>
          <p:nvPr/>
        </p:nvGrpSpPr>
        <p:grpSpPr bwMode="auto">
          <a:xfrm>
            <a:off x="5508625" y="3900488"/>
            <a:ext cx="1514475" cy="1165225"/>
            <a:chOff x="3470" y="2457"/>
            <a:chExt cx="954" cy="734"/>
          </a:xfrm>
        </p:grpSpPr>
        <p:sp>
          <p:nvSpPr>
            <p:cNvPr id="3278" name="Rectangle 206"/>
            <p:cNvSpPr>
              <a:spLocks noChangeArrowheads="1"/>
            </p:cNvSpPr>
            <p:nvPr/>
          </p:nvSpPr>
          <p:spPr bwMode="auto">
            <a:xfrm>
              <a:off x="3621" y="2457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279" name="Rectangle 207"/>
            <p:cNvSpPr>
              <a:spLocks noChangeArrowheads="1"/>
            </p:cNvSpPr>
            <p:nvPr/>
          </p:nvSpPr>
          <p:spPr bwMode="auto">
            <a:xfrm>
              <a:off x="3702" y="2457"/>
              <a:ext cx="2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3280" name="Rectangle 208"/>
            <p:cNvSpPr>
              <a:spLocks noChangeArrowheads="1"/>
            </p:cNvSpPr>
            <p:nvPr/>
          </p:nvSpPr>
          <p:spPr bwMode="auto">
            <a:xfrm>
              <a:off x="3806" y="2589"/>
              <a:ext cx="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281" name="Rectangle 209"/>
            <p:cNvSpPr>
              <a:spLocks noChangeArrowheads="1"/>
            </p:cNvSpPr>
            <p:nvPr/>
          </p:nvSpPr>
          <p:spPr bwMode="auto">
            <a:xfrm>
              <a:off x="3996" y="2589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282" name="Line 210"/>
            <p:cNvSpPr>
              <a:spLocks noChangeShapeType="1"/>
            </p:cNvSpPr>
            <p:nvPr/>
          </p:nvSpPr>
          <p:spPr bwMode="auto">
            <a:xfrm>
              <a:off x="3710" y="2516"/>
              <a:ext cx="91" cy="9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" name="Line 211"/>
            <p:cNvSpPr>
              <a:spLocks noChangeShapeType="1"/>
            </p:cNvSpPr>
            <p:nvPr/>
          </p:nvSpPr>
          <p:spPr bwMode="auto">
            <a:xfrm>
              <a:off x="3899" y="2651"/>
              <a:ext cx="8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" name="Oval 212"/>
            <p:cNvSpPr>
              <a:spLocks noChangeArrowheads="1"/>
            </p:cNvSpPr>
            <p:nvPr/>
          </p:nvSpPr>
          <p:spPr bwMode="auto">
            <a:xfrm>
              <a:off x="3782" y="2689"/>
              <a:ext cx="18" cy="18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5" name="Oval 213"/>
            <p:cNvSpPr>
              <a:spLocks noChangeArrowheads="1"/>
            </p:cNvSpPr>
            <p:nvPr/>
          </p:nvSpPr>
          <p:spPr bwMode="auto">
            <a:xfrm>
              <a:off x="3782" y="2724"/>
              <a:ext cx="18" cy="18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6" name="Freeform 214"/>
            <p:cNvSpPr>
              <a:spLocks/>
            </p:cNvSpPr>
            <p:nvPr/>
          </p:nvSpPr>
          <p:spPr bwMode="auto">
            <a:xfrm>
              <a:off x="3489" y="2673"/>
              <a:ext cx="260" cy="161"/>
            </a:xfrm>
            <a:custGeom>
              <a:avLst/>
              <a:gdLst>
                <a:gd name="T0" fmla="*/ 361 w 370"/>
                <a:gd name="T1" fmla="*/ 45 h 231"/>
                <a:gd name="T2" fmla="*/ 347 w 370"/>
                <a:gd name="T3" fmla="*/ 37 h 231"/>
                <a:gd name="T4" fmla="*/ 337 w 370"/>
                <a:gd name="T5" fmla="*/ 31 h 231"/>
                <a:gd name="T6" fmla="*/ 323 w 370"/>
                <a:gd name="T7" fmla="*/ 24 h 231"/>
                <a:gd name="T8" fmla="*/ 313 w 370"/>
                <a:gd name="T9" fmla="*/ 20 h 231"/>
                <a:gd name="T10" fmla="*/ 299 w 370"/>
                <a:gd name="T11" fmla="*/ 15 h 231"/>
                <a:gd name="T12" fmla="*/ 289 w 370"/>
                <a:gd name="T13" fmla="*/ 11 h 231"/>
                <a:gd name="T14" fmla="*/ 275 w 370"/>
                <a:gd name="T15" fmla="*/ 7 h 231"/>
                <a:gd name="T16" fmla="*/ 265 w 370"/>
                <a:gd name="T17" fmla="*/ 5 h 231"/>
                <a:gd name="T18" fmla="*/ 251 w 370"/>
                <a:gd name="T19" fmla="*/ 3 h 231"/>
                <a:gd name="T20" fmla="*/ 242 w 370"/>
                <a:gd name="T21" fmla="*/ 2 h 231"/>
                <a:gd name="T22" fmla="*/ 228 w 370"/>
                <a:gd name="T23" fmla="*/ 1 h 231"/>
                <a:gd name="T24" fmla="*/ 218 w 370"/>
                <a:gd name="T25" fmla="*/ 0 h 231"/>
                <a:gd name="T26" fmla="*/ 205 w 370"/>
                <a:gd name="T27" fmla="*/ 1 h 231"/>
                <a:gd name="T28" fmla="*/ 196 w 370"/>
                <a:gd name="T29" fmla="*/ 1 h 231"/>
                <a:gd name="T30" fmla="*/ 183 w 370"/>
                <a:gd name="T31" fmla="*/ 3 h 231"/>
                <a:gd name="T32" fmla="*/ 174 w 370"/>
                <a:gd name="T33" fmla="*/ 5 h 231"/>
                <a:gd name="T34" fmla="*/ 161 w 370"/>
                <a:gd name="T35" fmla="*/ 8 h 231"/>
                <a:gd name="T36" fmla="*/ 153 w 370"/>
                <a:gd name="T37" fmla="*/ 10 h 231"/>
                <a:gd name="T38" fmla="*/ 140 w 370"/>
                <a:gd name="T39" fmla="*/ 15 h 231"/>
                <a:gd name="T40" fmla="*/ 132 w 370"/>
                <a:gd name="T41" fmla="*/ 18 h 231"/>
                <a:gd name="T42" fmla="*/ 121 w 370"/>
                <a:gd name="T43" fmla="*/ 24 h 231"/>
                <a:gd name="T44" fmla="*/ 113 w 370"/>
                <a:gd name="T45" fmla="*/ 28 h 231"/>
                <a:gd name="T46" fmla="*/ 102 w 370"/>
                <a:gd name="T47" fmla="*/ 35 h 231"/>
                <a:gd name="T48" fmla="*/ 95 w 370"/>
                <a:gd name="T49" fmla="*/ 40 h 231"/>
                <a:gd name="T50" fmla="*/ 85 w 370"/>
                <a:gd name="T51" fmla="*/ 48 h 231"/>
                <a:gd name="T52" fmla="*/ 78 w 370"/>
                <a:gd name="T53" fmla="*/ 54 h 231"/>
                <a:gd name="T54" fmla="*/ 68 w 370"/>
                <a:gd name="T55" fmla="*/ 63 h 231"/>
                <a:gd name="T56" fmla="*/ 62 w 370"/>
                <a:gd name="T57" fmla="*/ 70 h 231"/>
                <a:gd name="T58" fmla="*/ 54 w 370"/>
                <a:gd name="T59" fmla="*/ 80 h 231"/>
                <a:gd name="T60" fmla="*/ 48 w 370"/>
                <a:gd name="T61" fmla="*/ 88 h 231"/>
                <a:gd name="T62" fmla="*/ 40 w 370"/>
                <a:gd name="T63" fmla="*/ 99 h 231"/>
                <a:gd name="T64" fmla="*/ 36 w 370"/>
                <a:gd name="T65" fmla="*/ 108 h 231"/>
                <a:gd name="T66" fmla="*/ 29 w 370"/>
                <a:gd name="T67" fmla="*/ 120 h 231"/>
                <a:gd name="T68" fmla="*/ 25 w 370"/>
                <a:gd name="T69" fmla="*/ 129 h 231"/>
                <a:gd name="T70" fmla="*/ 19 w 370"/>
                <a:gd name="T71" fmla="*/ 143 h 231"/>
                <a:gd name="T72" fmla="*/ 15 w 370"/>
                <a:gd name="T73" fmla="*/ 152 h 231"/>
                <a:gd name="T74" fmla="*/ 11 w 370"/>
                <a:gd name="T75" fmla="*/ 167 h 231"/>
                <a:gd name="T76" fmla="*/ 8 w 370"/>
                <a:gd name="T77" fmla="*/ 177 h 231"/>
                <a:gd name="T78" fmla="*/ 5 w 370"/>
                <a:gd name="T79" fmla="*/ 193 h 231"/>
                <a:gd name="T80" fmla="*/ 3 w 370"/>
                <a:gd name="T81" fmla="*/ 204 h 231"/>
                <a:gd name="T82" fmla="*/ 1 w 370"/>
                <a:gd name="T83" fmla="*/ 22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70" h="231">
                  <a:moveTo>
                    <a:pt x="370" y="51"/>
                  </a:moveTo>
                  <a:lnTo>
                    <a:pt x="363" y="46"/>
                  </a:lnTo>
                  <a:lnTo>
                    <a:pt x="361" y="45"/>
                  </a:lnTo>
                  <a:lnTo>
                    <a:pt x="355" y="41"/>
                  </a:lnTo>
                  <a:lnTo>
                    <a:pt x="353" y="40"/>
                  </a:lnTo>
                  <a:lnTo>
                    <a:pt x="347" y="37"/>
                  </a:lnTo>
                  <a:lnTo>
                    <a:pt x="345" y="36"/>
                  </a:lnTo>
                  <a:lnTo>
                    <a:pt x="339" y="32"/>
                  </a:lnTo>
                  <a:lnTo>
                    <a:pt x="337" y="31"/>
                  </a:lnTo>
                  <a:lnTo>
                    <a:pt x="331" y="28"/>
                  </a:lnTo>
                  <a:lnTo>
                    <a:pt x="329" y="27"/>
                  </a:lnTo>
                  <a:lnTo>
                    <a:pt x="323" y="24"/>
                  </a:lnTo>
                  <a:lnTo>
                    <a:pt x="321" y="24"/>
                  </a:lnTo>
                  <a:lnTo>
                    <a:pt x="315" y="21"/>
                  </a:lnTo>
                  <a:lnTo>
                    <a:pt x="313" y="20"/>
                  </a:lnTo>
                  <a:lnTo>
                    <a:pt x="307" y="18"/>
                  </a:lnTo>
                  <a:lnTo>
                    <a:pt x="305" y="17"/>
                  </a:lnTo>
                  <a:lnTo>
                    <a:pt x="299" y="15"/>
                  </a:lnTo>
                  <a:lnTo>
                    <a:pt x="297" y="14"/>
                  </a:lnTo>
                  <a:lnTo>
                    <a:pt x="291" y="12"/>
                  </a:lnTo>
                  <a:lnTo>
                    <a:pt x="289" y="11"/>
                  </a:lnTo>
                  <a:lnTo>
                    <a:pt x="283" y="10"/>
                  </a:lnTo>
                  <a:lnTo>
                    <a:pt x="281" y="9"/>
                  </a:lnTo>
                  <a:lnTo>
                    <a:pt x="275" y="7"/>
                  </a:lnTo>
                  <a:lnTo>
                    <a:pt x="273" y="7"/>
                  </a:lnTo>
                  <a:lnTo>
                    <a:pt x="267" y="6"/>
                  </a:lnTo>
                  <a:lnTo>
                    <a:pt x="265" y="5"/>
                  </a:lnTo>
                  <a:lnTo>
                    <a:pt x="259" y="4"/>
                  </a:lnTo>
                  <a:lnTo>
                    <a:pt x="257" y="4"/>
                  </a:lnTo>
                  <a:lnTo>
                    <a:pt x="251" y="3"/>
                  </a:lnTo>
                  <a:lnTo>
                    <a:pt x="249" y="3"/>
                  </a:lnTo>
                  <a:lnTo>
                    <a:pt x="243" y="2"/>
                  </a:lnTo>
                  <a:lnTo>
                    <a:pt x="242" y="2"/>
                  </a:lnTo>
                  <a:lnTo>
                    <a:pt x="235" y="1"/>
                  </a:lnTo>
                  <a:lnTo>
                    <a:pt x="234" y="1"/>
                  </a:lnTo>
                  <a:lnTo>
                    <a:pt x="228" y="1"/>
                  </a:lnTo>
                  <a:lnTo>
                    <a:pt x="226" y="0"/>
                  </a:lnTo>
                  <a:lnTo>
                    <a:pt x="220" y="0"/>
                  </a:lnTo>
                  <a:lnTo>
                    <a:pt x="218" y="0"/>
                  </a:lnTo>
                  <a:lnTo>
                    <a:pt x="212" y="0"/>
                  </a:lnTo>
                  <a:lnTo>
                    <a:pt x="211" y="0"/>
                  </a:lnTo>
                  <a:lnTo>
                    <a:pt x="205" y="1"/>
                  </a:lnTo>
                  <a:lnTo>
                    <a:pt x="203" y="1"/>
                  </a:lnTo>
                  <a:lnTo>
                    <a:pt x="197" y="1"/>
                  </a:lnTo>
                  <a:lnTo>
                    <a:pt x="196" y="1"/>
                  </a:lnTo>
                  <a:lnTo>
                    <a:pt x="190" y="2"/>
                  </a:lnTo>
                  <a:lnTo>
                    <a:pt x="188" y="2"/>
                  </a:lnTo>
                  <a:lnTo>
                    <a:pt x="183" y="3"/>
                  </a:lnTo>
                  <a:lnTo>
                    <a:pt x="181" y="3"/>
                  </a:lnTo>
                  <a:lnTo>
                    <a:pt x="175" y="4"/>
                  </a:lnTo>
                  <a:lnTo>
                    <a:pt x="174" y="5"/>
                  </a:lnTo>
                  <a:lnTo>
                    <a:pt x="168" y="6"/>
                  </a:lnTo>
                  <a:lnTo>
                    <a:pt x="167" y="6"/>
                  </a:lnTo>
                  <a:lnTo>
                    <a:pt x="161" y="8"/>
                  </a:lnTo>
                  <a:lnTo>
                    <a:pt x="160" y="8"/>
                  </a:lnTo>
                  <a:lnTo>
                    <a:pt x="154" y="10"/>
                  </a:lnTo>
                  <a:lnTo>
                    <a:pt x="153" y="10"/>
                  </a:lnTo>
                  <a:lnTo>
                    <a:pt x="147" y="12"/>
                  </a:lnTo>
                  <a:lnTo>
                    <a:pt x="146" y="13"/>
                  </a:lnTo>
                  <a:lnTo>
                    <a:pt x="140" y="15"/>
                  </a:lnTo>
                  <a:lnTo>
                    <a:pt x="139" y="15"/>
                  </a:lnTo>
                  <a:lnTo>
                    <a:pt x="134" y="18"/>
                  </a:lnTo>
                  <a:lnTo>
                    <a:pt x="132" y="18"/>
                  </a:lnTo>
                  <a:lnTo>
                    <a:pt x="127" y="21"/>
                  </a:lnTo>
                  <a:lnTo>
                    <a:pt x="126" y="21"/>
                  </a:lnTo>
                  <a:lnTo>
                    <a:pt x="121" y="24"/>
                  </a:lnTo>
                  <a:lnTo>
                    <a:pt x="119" y="24"/>
                  </a:lnTo>
                  <a:lnTo>
                    <a:pt x="114" y="27"/>
                  </a:lnTo>
                  <a:lnTo>
                    <a:pt x="113" y="28"/>
                  </a:lnTo>
                  <a:lnTo>
                    <a:pt x="108" y="31"/>
                  </a:lnTo>
                  <a:lnTo>
                    <a:pt x="107" y="32"/>
                  </a:lnTo>
                  <a:lnTo>
                    <a:pt x="102" y="35"/>
                  </a:lnTo>
                  <a:lnTo>
                    <a:pt x="101" y="36"/>
                  </a:lnTo>
                  <a:lnTo>
                    <a:pt x="96" y="39"/>
                  </a:lnTo>
                  <a:lnTo>
                    <a:pt x="95" y="40"/>
                  </a:lnTo>
                  <a:lnTo>
                    <a:pt x="90" y="44"/>
                  </a:lnTo>
                  <a:lnTo>
                    <a:pt x="89" y="44"/>
                  </a:lnTo>
                  <a:lnTo>
                    <a:pt x="85" y="48"/>
                  </a:lnTo>
                  <a:lnTo>
                    <a:pt x="84" y="49"/>
                  </a:lnTo>
                  <a:lnTo>
                    <a:pt x="79" y="53"/>
                  </a:lnTo>
                  <a:lnTo>
                    <a:pt x="78" y="54"/>
                  </a:lnTo>
                  <a:lnTo>
                    <a:pt x="74" y="58"/>
                  </a:lnTo>
                  <a:lnTo>
                    <a:pt x="73" y="59"/>
                  </a:lnTo>
                  <a:lnTo>
                    <a:pt x="68" y="63"/>
                  </a:lnTo>
                  <a:lnTo>
                    <a:pt x="67" y="64"/>
                  </a:lnTo>
                  <a:lnTo>
                    <a:pt x="63" y="69"/>
                  </a:lnTo>
                  <a:lnTo>
                    <a:pt x="62" y="70"/>
                  </a:lnTo>
                  <a:lnTo>
                    <a:pt x="58" y="75"/>
                  </a:lnTo>
                  <a:lnTo>
                    <a:pt x="57" y="76"/>
                  </a:lnTo>
                  <a:lnTo>
                    <a:pt x="54" y="80"/>
                  </a:lnTo>
                  <a:lnTo>
                    <a:pt x="53" y="82"/>
                  </a:lnTo>
                  <a:lnTo>
                    <a:pt x="49" y="87"/>
                  </a:lnTo>
                  <a:lnTo>
                    <a:pt x="48" y="88"/>
                  </a:lnTo>
                  <a:lnTo>
                    <a:pt x="45" y="93"/>
                  </a:lnTo>
                  <a:lnTo>
                    <a:pt x="44" y="94"/>
                  </a:lnTo>
                  <a:lnTo>
                    <a:pt x="40" y="99"/>
                  </a:lnTo>
                  <a:lnTo>
                    <a:pt x="40" y="101"/>
                  </a:lnTo>
                  <a:lnTo>
                    <a:pt x="36" y="106"/>
                  </a:lnTo>
                  <a:lnTo>
                    <a:pt x="36" y="108"/>
                  </a:lnTo>
                  <a:lnTo>
                    <a:pt x="32" y="113"/>
                  </a:lnTo>
                  <a:lnTo>
                    <a:pt x="32" y="115"/>
                  </a:lnTo>
                  <a:lnTo>
                    <a:pt x="29" y="120"/>
                  </a:lnTo>
                  <a:lnTo>
                    <a:pt x="28" y="122"/>
                  </a:lnTo>
                  <a:lnTo>
                    <a:pt x="25" y="128"/>
                  </a:lnTo>
                  <a:lnTo>
                    <a:pt x="25" y="129"/>
                  </a:lnTo>
                  <a:lnTo>
                    <a:pt x="22" y="135"/>
                  </a:lnTo>
                  <a:lnTo>
                    <a:pt x="21" y="137"/>
                  </a:lnTo>
                  <a:lnTo>
                    <a:pt x="19" y="143"/>
                  </a:lnTo>
                  <a:lnTo>
                    <a:pt x="18" y="144"/>
                  </a:lnTo>
                  <a:lnTo>
                    <a:pt x="16" y="151"/>
                  </a:lnTo>
                  <a:lnTo>
                    <a:pt x="15" y="152"/>
                  </a:lnTo>
                  <a:lnTo>
                    <a:pt x="13" y="159"/>
                  </a:lnTo>
                  <a:lnTo>
                    <a:pt x="13" y="160"/>
                  </a:lnTo>
                  <a:lnTo>
                    <a:pt x="11" y="167"/>
                  </a:lnTo>
                  <a:lnTo>
                    <a:pt x="10" y="169"/>
                  </a:lnTo>
                  <a:lnTo>
                    <a:pt x="9" y="176"/>
                  </a:lnTo>
                  <a:lnTo>
                    <a:pt x="8" y="177"/>
                  </a:lnTo>
                  <a:lnTo>
                    <a:pt x="7" y="184"/>
                  </a:lnTo>
                  <a:lnTo>
                    <a:pt x="6" y="186"/>
                  </a:lnTo>
                  <a:lnTo>
                    <a:pt x="5" y="193"/>
                  </a:lnTo>
                  <a:lnTo>
                    <a:pt x="5" y="195"/>
                  </a:lnTo>
                  <a:lnTo>
                    <a:pt x="3" y="202"/>
                  </a:lnTo>
                  <a:lnTo>
                    <a:pt x="3" y="204"/>
                  </a:lnTo>
                  <a:lnTo>
                    <a:pt x="2" y="211"/>
                  </a:lnTo>
                  <a:lnTo>
                    <a:pt x="2" y="213"/>
                  </a:lnTo>
                  <a:lnTo>
                    <a:pt x="1" y="221"/>
                  </a:lnTo>
                  <a:lnTo>
                    <a:pt x="1" y="222"/>
                  </a:lnTo>
                  <a:lnTo>
                    <a:pt x="0" y="231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" name="Freeform 215"/>
            <p:cNvSpPr>
              <a:spLocks/>
            </p:cNvSpPr>
            <p:nvPr/>
          </p:nvSpPr>
          <p:spPr bwMode="auto">
            <a:xfrm>
              <a:off x="3470" y="2818"/>
              <a:ext cx="42" cy="72"/>
            </a:xfrm>
            <a:custGeom>
              <a:avLst/>
              <a:gdLst>
                <a:gd name="T0" fmla="*/ 28 w 84"/>
                <a:gd name="T1" fmla="*/ 144 h 144"/>
                <a:gd name="T2" fmla="*/ 0 w 84"/>
                <a:gd name="T3" fmla="*/ 0 h 144"/>
                <a:gd name="T4" fmla="*/ 40 w 84"/>
                <a:gd name="T5" fmla="*/ 32 h 144"/>
                <a:gd name="T6" fmla="*/ 84 w 84"/>
                <a:gd name="T7" fmla="*/ 8 h 144"/>
                <a:gd name="T8" fmla="*/ 28 w 84"/>
                <a:gd name="T9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144">
                  <a:moveTo>
                    <a:pt x="28" y="144"/>
                  </a:moveTo>
                  <a:lnTo>
                    <a:pt x="0" y="0"/>
                  </a:lnTo>
                  <a:lnTo>
                    <a:pt x="40" y="32"/>
                  </a:lnTo>
                  <a:lnTo>
                    <a:pt x="84" y="8"/>
                  </a:lnTo>
                  <a:lnTo>
                    <a:pt x="28" y="144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8" name="Line 216"/>
            <p:cNvSpPr>
              <a:spLocks noChangeShapeType="1"/>
            </p:cNvSpPr>
            <p:nvPr/>
          </p:nvSpPr>
          <p:spPr bwMode="auto">
            <a:xfrm>
              <a:off x="4050" y="2982"/>
              <a:ext cx="37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" name="Freeform 217"/>
            <p:cNvSpPr>
              <a:spLocks/>
            </p:cNvSpPr>
            <p:nvPr/>
          </p:nvSpPr>
          <p:spPr bwMode="auto">
            <a:xfrm>
              <a:off x="4354" y="2961"/>
              <a:ext cx="70" cy="42"/>
            </a:xfrm>
            <a:custGeom>
              <a:avLst/>
              <a:gdLst>
                <a:gd name="T0" fmla="*/ 141 w 141"/>
                <a:gd name="T1" fmla="*/ 42 h 84"/>
                <a:gd name="T2" fmla="*/ 0 w 141"/>
                <a:gd name="T3" fmla="*/ 84 h 84"/>
                <a:gd name="T4" fmla="*/ 28 w 141"/>
                <a:gd name="T5" fmla="*/ 42 h 84"/>
                <a:gd name="T6" fmla="*/ 0 w 141"/>
                <a:gd name="T7" fmla="*/ 0 h 84"/>
                <a:gd name="T8" fmla="*/ 141 w 141"/>
                <a:gd name="T9" fmla="*/ 4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" h="84">
                  <a:moveTo>
                    <a:pt x="141" y="42"/>
                  </a:moveTo>
                  <a:lnTo>
                    <a:pt x="0" y="84"/>
                  </a:lnTo>
                  <a:lnTo>
                    <a:pt x="28" y="42"/>
                  </a:lnTo>
                  <a:lnTo>
                    <a:pt x="0" y="0"/>
                  </a:lnTo>
                  <a:lnTo>
                    <a:pt x="141" y="42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90" name="Rectangle 218"/>
            <p:cNvSpPr>
              <a:spLocks noChangeArrowheads="1"/>
            </p:cNvSpPr>
            <p:nvPr/>
          </p:nvSpPr>
          <p:spPr bwMode="auto">
            <a:xfrm>
              <a:off x="4056" y="3038"/>
              <a:ext cx="3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-</a:t>
              </a:r>
              <a:endParaRPr lang="ru-RU" altLang="ru-RU"/>
            </a:p>
          </p:txBody>
        </p:sp>
        <p:sp>
          <p:nvSpPr>
            <p:cNvPr id="3291" name="Rectangle 219"/>
            <p:cNvSpPr>
              <a:spLocks noChangeArrowheads="1"/>
            </p:cNvSpPr>
            <p:nvPr/>
          </p:nvSpPr>
          <p:spPr bwMode="auto">
            <a:xfrm>
              <a:off x="4093" y="3038"/>
              <a:ext cx="3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 </a:t>
              </a:r>
              <a:endParaRPr lang="ru-RU" altLang="ru-RU"/>
            </a:p>
          </p:txBody>
        </p:sp>
        <p:sp>
          <p:nvSpPr>
            <p:cNvPr id="3292" name="Rectangle 220"/>
            <p:cNvSpPr>
              <a:spLocks noChangeArrowheads="1"/>
            </p:cNvSpPr>
            <p:nvPr/>
          </p:nvSpPr>
          <p:spPr bwMode="auto">
            <a:xfrm>
              <a:off x="4124" y="3038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3293" name="Rectangle 221"/>
            <p:cNvSpPr>
              <a:spLocks noChangeArrowheads="1"/>
            </p:cNvSpPr>
            <p:nvPr/>
          </p:nvSpPr>
          <p:spPr bwMode="auto">
            <a:xfrm>
              <a:off x="4207" y="3085"/>
              <a:ext cx="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1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3294" name="Rectangle 222"/>
            <p:cNvSpPr>
              <a:spLocks noChangeArrowheads="1"/>
            </p:cNvSpPr>
            <p:nvPr/>
          </p:nvSpPr>
          <p:spPr bwMode="auto">
            <a:xfrm>
              <a:off x="4254" y="3038"/>
              <a:ext cx="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</p:grpSp>
      <p:grpSp>
        <p:nvGrpSpPr>
          <p:cNvPr id="3295" name="Group 223"/>
          <p:cNvGrpSpPr>
            <a:grpSpLocks/>
          </p:cNvGrpSpPr>
          <p:nvPr/>
        </p:nvGrpSpPr>
        <p:grpSpPr bwMode="auto">
          <a:xfrm>
            <a:off x="7473950" y="4032250"/>
            <a:ext cx="904875" cy="1220788"/>
            <a:chOff x="4708" y="2540"/>
            <a:chExt cx="570" cy="769"/>
          </a:xfrm>
        </p:grpSpPr>
        <p:sp>
          <p:nvSpPr>
            <p:cNvPr id="3296" name="Rectangle 224"/>
            <p:cNvSpPr>
              <a:spLocks noChangeArrowheads="1"/>
            </p:cNvSpPr>
            <p:nvPr/>
          </p:nvSpPr>
          <p:spPr bwMode="auto">
            <a:xfrm>
              <a:off x="4932" y="3059"/>
              <a:ext cx="7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3297" name="Line 225"/>
            <p:cNvSpPr>
              <a:spLocks noChangeShapeType="1"/>
            </p:cNvSpPr>
            <p:nvPr/>
          </p:nvSpPr>
          <p:spPr bwMode="auto">
            <a:xfrm>
              <a:off x="4969" y="3174"/>
              <a:ext cx="0" cy="1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8" name="Line 226"/>
            <p:cNvSpPr>
              <a:spLocks noChangeShapeType="1"/>
            </p:cNvSpPr>
            <p:nvPr/>
          </p:nvSpPr>
          <p:spPr bwMode="auto">
            <a:xfrm>
              <a:off x="4969" y="3309"/>
              <a:ext cx="1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9" name="Line 227"/>
            <p:cNvSpPr>
              <a:spLocks noChangeShapeType="1"/>
            </p:cNvSpPr>
            <p:nvPr/>
          </p:nvSpPr>
          <p:spPr bwMode="auto">
            <a:xfrm flipH="1">
              <a:off x="4781" y="3309"/>
              <a:ext cx="18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00" name="Rectangle 228"/>
            <p:cNvSpPr>
              <a:spLocks noChangeArrowheads="1"/>
            </p:cNvSpPr>
            <p:nvPr/>
          </p:nvSpPr>
          <p:spPr bwMode="auto">
            <a:xfrm>
              <a:off x="4708" y="2702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301" name="Rectangle 229"/>
            <p:cNvSpPr>
              <a:spLocks noChangeArrowheads="1"/>
            </p:cNvSpPr>
            <p:nvPr/>
          </p:nvSpPr>
          <p:spPr bwMode="auto">
            <a:xfrm>
              <a:off x="4891" y="2702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3302" name="Rectangle 230"/>
            <p:cNvSpPr>
              <a:spLocks noChangeArrowheads="1"/>
            </p:cNvSpPr>
            <p:nvPr/>
          </p:nvSpPr>
          <p:spPr bwMode="auto">
            <a:xfrm>
              <a:off x="4985" y="2540"/>
              <a:ext cx="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303" name="Rectangle 231"/>
            <p:cNvSpPr>
              <a:spLocks noChangeArrowheads="1"/>
            </p:cNvSpPr>
            <p:nvPr/>
          </p:nvSpPr>
          <p:spPr bwMode="auto">
            <a:xfrm>
              <a:off x="4985" y="2864"/>
              <a:ext cx="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O</a:t>
              </a:r>
              <a:endParaRPr lang="ru-RU" altLang="ru-RU"/>
            </a:p>
          </p:txBody>
        </p:sp>
        <p:sp>
          <p:nvSpPr>
            <p:cNvPr id="3304" name="Rectangle 232"/>
            <p:cNvSpPr>
              <a:spLocks noChangeArrowheads="1"/>
            </p:cNvSpPr>
            <p:nvPr/>
          </p:nvSpPr>
          <p:spPr bwMode="auto">
            <a:xfrm>
              <a:off x="5175" y="2864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3305" name="Rectangle 233"/>
            <p:cNvSpPr>
              <a:spLocks noChangeArrowheads="1"/>
            </p:cNvSpPr>
            <p:nvPr/>
          </p:nvSpPr>
          <p:spPr bwMode="auto">
            <a:xfrm>
              <a:off x="5257" y="2864"/>
              <a:ext cx="2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'</a:t>
              </a:r>
              <a:endParaRPr lang="ru-RU" altLang="ru-RU"/>
            </a:p>
          </p:txBody>
        </p:sp>
        <p:sp>
          <p:nvSpPr>
            <p:cNvPr id="3306" name="Line 234"/>
            <p:cNvSpPr>
              <a:spLocks noChangeShapeType="1"/>
            </p:cNvSpPr>
            <p:nvPr/>
          </p:nvSpPr>
          <p:spPr bwMode="auto">
            <a:xfrm>
              <a:off x="4793" y="2764"/>
              <a:ext cx="8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07" name="Line 235"/>
            <p:cNvSpPr>
              <a:spLocks noChangeShapeType="1"/>
            </p:cNvSpPr>
            <p:nvPr/>
          </p:nvSpPr>
          <p:spPr bwMode="auto">
            <a:xfrm flipV="1">
              <a:off x="4974" y="2661"/>
              <a:ext cx="30" cy="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08" name="Line 236"/>
            <p:cNvSpPr>
              <a:spLocks noChangeShapeType="1"/>
            </p:cNvSpPr>
            <p:nvPr/>
          </p:nvSpPr>
          <p:spPr bwMode="auto">
            <a:xfrm flipV="1">
              <a:off x="4954" y="2649"/>
              <a:ext cx="31" cy="5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09" name="Line 237"/>
            <p:cNvSpPr>
              <a:spLocks noChangeShapeType="1"/>
            </p:cNvSpPr>
            <p:nvPr/>
          </p:nvSpPr>
          <p:spPr bwMode="auto">
            <a:xfrm>
              <a:off x="4962" y="2817"/>
              <a:ext cx="29" cy="5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10" name="Line 238"/>
            <p:cNvSpPr>
              <a:spLocks noChangeShapeType="1"/>
            </p:cNvSpPr>
            <p:nvPr/>
          </p:nvSpPr>
          <p:spPr bwMode="auto">
            <a:xfrm>
              <a:off x="5077" y="2926"/>
              <a:ext cx="8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30401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06388" y="92075"/>
            <a:ext cx="8551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/>
              <a:t>Методы получения кислотно-основных катализаторов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250825" y="620713"/>
            <a:ext cx="7993063" cy="863600"/>
            <a:chOff x="158" y="391"/>
            <a:chExt cx="5035" cy="544"/>
          </a:xfrm>
        </p:grpSpPr>
        <p:sp>
          <p:nvSpPr>
            <p:cNvPr id="14340" name="Text Box 4"/>
            <p:cNvSpPr txBox="1">
              <a:spLocks noChangeArrowheads="1"/>
            </p:cNvSpPr>
            <p:nvPr/>
          </p:nvSpPr>
          <p:spPr bwMode="auto">
            <a:xfrm>
              <a:off x="574" y="391"/>
              <a:ext cx="461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2400" b="1"/>
                <a:t>гомогенные кислотно-основные катализаторы</a:t>
              </a:r>
            </a:p>
          </p:txBody>
        </p:sp>
        <p:sp>
          <p:nvSpPr>
            <p:cNvPr id="14341" name="Text Box 5"/>
            <p:cNvSpPr txBox="1">
              <a:spLocks noChangeArrowheads="1"/>
            </p:cNvSpPr>
            <p:nvPr/>
          </p:nvSpPr>
          <p:spPr bwMode="auto">
            <a:xfrm>
              <a:off x="158" y="704"/>
              <a:ext cx="3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b="1"/>
                <a:t>основной метод – приготовление раствора</a:t>
              </a:r>
            </a:p>
          </p:txBody>
        </p:sp>
      </p:grp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50825" y="6021388"/>
            <a:ext cx="7943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– температура реакции, устойчивость катализатора (интермедиата)</a:t>
            </a:r>
          </a:p>
        </p:txBody>
      </p: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250825" y="3573463"/>
            <a:ext cx="8715375" cy="2093912"/>
            <a:chOff x="158" y="2251"/>
            <a:chExt cx="5490" cy="1319"/>
          </a:xfrm>
        </p:grpSpPr>
        <p:grpSp>
          <p:nvGrpSpPr>
            <p:cNvPr id="14344" name="Group 8"/>
            <p:cNvGrpSpPr>
              <a:grpSpLocks/>
            </p:cNvGrpSpPr>
            <p:nvPr/>
          </p:nvGrpSpPr>
          <p:grpSpPr bwMode="auto">
            <a:xfrm>
              <a:off x="204" y="3022"/>
              <a:ext cx="5444" cy="231"/>
              <a:chOff x="204" y="2387"/>
              <a:chExt cx="5444" cy="231"/>
            </a:xfrm>
          </p:grpSpPr>
          <p:grpSp>
            <p:nvGrpSpPr>
              <p:cNvPr id="14345" name="Group 9"/>
              <p:cNvGrpSpPr>
                <a:grpSpLocks/>
              </p:cNvGrpSpPr>
              <p:nvPr/>
            </p:nvGrpSpPr>
            <p:grpSpPr bwMode="auto">
              <a:xfrm>
                <a:off x="521" y="2477"/>
                <a:ext cx="3992" cy="47"/>
                <a:chOff x="521" y="2477"/>
                <a:chExt cx="3992" cy="47"/>
              </a:xfrm>
            </p:grpSpPr>
            <p:grpSp>
              <p:nvGrpSpPr>
                <p:cNvPr id="14346" name="Group 10"/>
                <p:cNvGrpSpPr>
                  <a:grpSpLocks/>
                </p:cNvGrpSpPr>
                <p:nvPr/>
              </p:nvGrpSpPr>
              <p:grpSpPr bwMode="auto">
                <a:xfrm>
                  <a:off x="521" y="2477"/>
                  <a:ext cx="136" cy="46"/>
                  <a:chOff x="930" y="3475"/>
                  <a:chExt cx="136" cy="46"/>
                </a:xfrm>
              </p:grpSpPr>
              <p:sp>
                <p:nvSpPr>
                  <p:cNvPr id="1434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930" y="3475"/>
                    <a:ext cx="13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48" name="Line 1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30" y="3521"/>
                    <a:ext cx="13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4349" name="Group 13"/>
                <p:cNvGrpSpPr>
                  <a:grpSpLocks/>
                </p:cNvGrpSpPr>
                <p:nvPr/>
              </p:nvGrpSpPr>
              <p:grpSpPr bwMode="auto">
                <a:xfrm>
                  <a:off x="2563" y="2478"/>
                  <a:ext cx="136" cy="46"/>
                  <a:chOff x="930" y="3475"/>
                  <a:chExt cx="136" cy="46"/>
                </a:xfrm>
              </p:grpSpPr>
              <p:sp>
                <p:nvSpPr>
                  <p:cNvPr id="14350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930" y="3475"/>
                    <a:ext cx="13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51" name="Line 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30" y="3521"/>
                    <a:ext cx="13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4352" name="Group 16"/>
                <p:cNvGrpSpPr>
                  <a:grpSpLocks/>
                </p:cNvGrpSpPr>
                <p:nvPr/>
              </p:nvGrpSpPr>
              <p:grpSpPr bwMode="auto">
                <a:xfrm>
                  <a:off x="4377" y="2478"/>
                  <a:ext cx="136" cy="46"/>
                  <a:chOff x="930" y="3475"/>
                  <a:chExt cx="136" cy="46"/>
                </a:xfrm>
              </p:grpSpPr>
              <p:sp>
                <p:nvSpPr>
                  <p:cNvPr id="14353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930" y="3475"/>
                    <a:ext cx="13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54" name="Line 1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30" y="3521"/>
                    <a:ext cx="13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4355" name="Text Box 19"/>
              <p:cNvSpPr txBox="1">
                <a:spLocks noChangeArrowheads="1"/>
              </p:cNvSpPr>
              <p:nvPr/>
            </p:nvSpPr>
            <p:spPr bwMode="auto">
              <a:xfrm>
                <a:off x="204" y="2387"/>
                <a:ext cx="544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altLang="ru-RU" b="1"/>
                  <a:t>HA</a:t>
                </a:r>
                <a:r>
                  <a:rPr lang="ru-RU" altLang="ru-RU" b="1"/>
                  <a:t>       Н</a:t>
                </a:r>
                <a:r>
                  <a:rPr lang="ru-RU" altLang="ru-RU" b="1" baseline="30000"/>
                  <a:t>+</a:t>
                </a:r>
                <a:r>
                  <a:rPr lang="ru-RU" altLang="ru-RU" b="1"/>
                  <a:t>  +   А</a:t>
                </a:r>
                <a:r>
                  <a:rPr lang="ru-RU" altLang="ru-RU" sz="2400" b="1" baseline="30000"/>
                  <a:t>-</a:t>
                </a:r>
                <a:r>
                  <a:rPr lang="ru-RU" altLang="ru-RU" b="1"/>
                  <a:t>    </a:t>
                </a:r>
                <a:r>
                  <a:rPr lang="en-US" altLang="ru-RU" b="1"/>
                  <a:t>   </a:t>
                </a:r>
                <a:r>
                  <a:rPr lang="ru-RU" altLang="ru-RU" b="1"/>
                  <a:t> </a:t>
                </a:r>
                <a:r>
                  <a:rPr lang="en-US" altLang="ru-RU" b="1"/>
                  <a:t>   </a:t>
                </a:r>
                <a:r>
                  <a:rPr lang="ru-RU" altLang="ru-RU" b="1"/>
                  <a:t> </a:t>
                </a:r>
                <a:r>
                  <a:rPr lang="en-US" altLang="ru-RU" b="1"/>
                  <a:t>Solv +  H</a:t>
                </a:r>
                <a:r>
                  <a:rPr lang="en-US" altLang="ru-RU" b="1" baseline="30000"/>
                  <a:t>+</a:t>
                </a:r>
                <a:r>
                  <a:rPr lang="en-US" altLang="ru-RU" b="1"/>
                  <a:t>        HSolv</a:t>
                </a:r>
                <a:r>
                  <a:rPr lang="en-US" altLang="ru-RU" b="1" baseline="30000"/>
                  <a:t>+</a:t>
                </a:r>
                <a:r>
                  <a:rPr lang="en-US" altLang="ru-RU" b="1"/>
                  <a:t>         B + HSolv        HB</a:t>
                </a:r>
                <a:r>
                  <a:rPr lang="en-US" altLang="ru-RU" b="1" baseline="30000"/>
                  <a:t>+</a:t>
                </a:r>
                <a:r>
                  <a:rPr lang="en-US" altLang="ru-RU" b="1"/>
                  <a:t> + Solv</a:t>
                </a:r>
                <a:r>
                  <a:rPr lang="en-US" altLang="ru-RU" sz="2400" b="1" baseline="30000"/>
                  <a:t>-</a:t>
                </a:r>
                <a:endParaRPr lang="ru-RU" altLang="ru-RU" sz="2400" b="1" baseline="30000"/>
              </a:p>
            </p:txBody>
          </p:sp>
        </p:grpSp>
        <p:sp>
          <p:nvSpPr>
            <p:cNvPr id="14356" name="Text Box 20"/>
            <p:cNvSpPr txBox="1">
              <a:spLocks noChangeArrowheads="1"/>
            </p:cNvSpPr>
            <p:nvPr/>
          </p:nvSpPr>
          <p:spPr bwMode="auto">
            <a:xfrm>
              <a:off x="662" y="3339"/>
              <a:ext cx="44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altLang="ru-RU" b="1"/>
                <a:t>протонные/апротонные растворители, рК</a:t>
              </a:r>
              <a:r>
                <a:rPr lang="ru-RU" altLang="ru-RU" b="1" baseline="-25000"/>
                <a:t>а</a:t>
              </a:r>
              <a:r>
                <a:rPr lang="ru-RU" altLang="ru-RU" b="1"/>
                <a:t>/рК</a:t>
              </a:r>
              <a:r>
                <a:rPr lang="en-US" altLang="ru-RU" b="1" baseline="-25000"/>
                <a:t>b</a:t>
              </a:r>
              <a:r>
                <a:rPr lang="en-US" altLang="ru-RU" b="1"/>
                <a:t> </a:t>
              </a:r>
              <a:r>
                <a:rPr lang="ru-RU" altLang="ru-RU" b="1"/>
                <a:t>катализатора</a:t>
              </a:r>
            </a:p>
          </p:txBody>
        </p:sp>
        <p:sp>
          <p:nvSpPr>
            <p:cNvPr id="14357" name="Text Box 21"/>
            <p:cNvSpPr txBox="1">
              <a:spLocks noChangeArrowheads="1"/>
            </p:cNvSpPr>
            <p:nvPr/>
          </p:nvSpPr>
          <p:spPr bwMode="auto">
            <a:xfrm>
              <a:off x="158" y="2251"/>
              <a:ext cx="33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b="1"/>
                <a:t>– кислотность (основность) растворителя</a:t>
              </a:r>
              <a:endParaRPr lang="ru-RU" altLang="ru-RU" sz="2400" b="1" baseline="30000"/>
            </a:p>
          </p:txBody>
        </p:sp>
        <p:sp>
          <p:nvSpPr>
            <p:cNvPr id="14358" name="Text Box 22"/>
            <p:cNvSpPr txBox="1">
              <a:spLocks noChangeArrowheads="1"/>
            </p:cNvSpPr>
            <p:nvPr/>
          </p:nvSpPr>
          <p:spPr bwMode="auto">
            <a:xfrm>
              <a:off x="1202" y="2609"/>
              <a:ext cx="3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b="1"/>
                <a:t>конкурентные равновесные превращения</a:t>
              </a:r>
              <a:endParaRPr lang="ru-RU" altLang="ru-RU" sz="2400" b="1" baseline="30000"/>
            </a:p>
          </p:txBody>
        </p:sp>
      </p:grpSp>
      <p:grpSp>
        <p:nvGrpSpPr>
          <p:cNvPr id="14359" name="Group 23"/>
          <p:cNvGrpSpPr>
            <a:grpSpLocks/>
          </p:cNvGrpSpPr>
          <p:nvPr/>
        </p:nvGrpSpPr>
        <p:grpSpPr bwMode="auto">
          <a:xfrm>
            <a:off x="250825" y="1576388"/>
            <a:ext cx="8497888" cy="1773237"/>
            <a:chOff x="158" y="993"/>
            <a:chExt cx="5353" cy="1117"/>
          </a:xfrm>
        </p:grpSpPr>
        <p:sp>
          <p:nvSpPr>
            <p:cNvPr id="14360" name="Text Box 24"/>
            <p:cNvSpPr txBox="1">
              <a:spLocks noChangeArrowheads="1"/>
            </p:cNvSpPr>
            <p:nvPr/>
          </p:nvSpPr>
          <p:spPr bwMode="auto">
            <a:xfrm>
              <a:off x="158" y="993"/>
              <a:ext cx="4854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b="1"/>
                <a:t>основные проблемы:</a:t>
              </a:r>
            </a:p>
            <a:p>
              <a:endParaRPr lang="ru-RU" altLang="ru-RU" b="1"/>
            </a:p>
            <a:p>
              <a:r>
                <a:rPr lang="ru-RU" altLang="ru-RU" b="1"/>
                <a:t>– обеспечение растворимости компонентов реакционной массы;</a:t>
              </a:r>
            </a:p>
          </p:txBody>
        </p:sp>
        <p:sp>
          <p:nvSpPr>
            <p:cNvPr id="14361" name="Text Box 25"/>
            <p:cNvSpPr txBox="1">
              <a:spLocks noChangeArrowheads="1"/>
            </p:cNvSpPr>
            <p:nvPr/>
          </p:nvSpPr>
          <p:spPr bwMode="auto">
            <a:xfrm>
              <a:off x="294" y="1706"/>
              <a:ext cx="521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b="1"/>
                <a:t>микрогетерогенный катализ </a:t>
              </a:r>
            </a:p>
            <a:p>
              <a:r>
                <a:rPr lang="ru-RU" altLang="ru-RU" b="1"/>
                <a:t>поверхность границы раздела жидкость – твердое тело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267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81050" y="115888"/>
            <a:ext cx="7596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/>
              <a:t>гетерогенные кислотно-основные катализаторы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438150" y="614363"/>
            <a:ext cx="82756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Кислотно-основные свойства обеспечивает каталитическая подложка</a:t>
            </a: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611188" y="1111250"/>
            <a:ext cx="8307387" cy="1885950"/>
            <a:chOff x="385" y="700"/>
            <a:chExt cx="5233" cy="1188"/>
          </a:xfrm>
        </p:grpSpPr>
        <p:sp>
          <p:nvSpPr>
            <p:cNvPr id="15365" name="Text Box 5"/>
            <p:cNvSpPr txBox="1">
              <a:spLocks noChangeArrowheads="1"/>
            </p:cNvSpPr>
            <p:nvPr/>
          </p:nvSpPr>
          <p:spPr bwMode="auto">
            <a:xfrm>
              <a:off x="385" y="1484"/>
              <a:ext cx="5233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индивидуальные и смешанные оксиды (гомогенность распределения)</a:t>
              </a:r>
            </a:p>
            <a:p>
              <a:r>
                <a:rPr lang="ru-RU" altLang="ru-RU" b="1"/>
                <a:t>удельная поверхность (пористость)</a:t>
              </a:r>
            </a:p>
          </p:txBody>
        </p:sp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>
              <a:off x="839" y="700"/>
              <a:ext cx="402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А. Разложение термически неустойчивых соединений</a:t>
              </a:r>
            </a:p>
          </p:txBody>
        </p:sp>
        <p:grpSp>
          <p:nvGrpSpPr>
            <p:cNvPr id="15367" name="Group 7"/>
            <p:cNvGrpSpPr>
              <a:grpSpLocks/>
            </p:cNvGrpSpPr>
            <p:nvPr/>
          </p:nvGrpSpPr>
          <p:grpSpPr bwMode="auto">
            <a:xfrm>
              <a:off x="1295" y="1067"/>
              <a:ext cx="1585" cy="318"/>
              <a:chOff x="2066" y="1177"/>
              <a:chExt cx="1585" cy="318"/>
            </a:xfrm>
          </p:grpSpPr>
          <p:sp>
            <p:nvSpPr>
              <p:cNvPr id="15368" name="Text Box 8"/>
              <p:cNvSpPr txBox="1">
                <a:spLocks noChangeArrowheads="1"/>
              </p:cNvSpPr>
              <p:nvPr/>
            </p:nvSpPr>
            <p:spPr bwMode="auto">
              <a:xfrm>
                <a:off x="2066" y="1207"/>
                <a:ext cx="158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2400" b="1"/>
                  <a:t>Э</a:t>
                </a:r>
                <a:r>
                  <a:rPr lang="en-US" altLang="ru-RU" sz="2400" b="1" baseline="-25000"/>
                  <a:t>x</a:t>
                </a:r>
                <a:r>
                  <a:rPr lang="en-US" altLang="ru-RU" sz="2400" b="1"/>
                  <a:t>A</a:t>
                </a:r>
                <a:r>
                  <a:rPr lang="en-US" altLang="ru-RU" sz="2400" b="1" baseline="-25000"/>
                  <a:t>y</a:t>
                </a:r>
                <a:r>
                  <a:rPr lang="en-US" altLang="ru-RU" sz="2400" b="1"/>
                  <a:t>    →    </a:t>
                </a:r>
                <a:r>
                  <a:rPr lang="ru-RU" altLang="ru-RU" sz="2400" b="1"/>
                  <a:t>Э</a:t>
                </a:r>
                <a:r>
                  <a:rPr lang="en-US" altLang="ru-RU" sz="2400" b="1" baseline="-25000"/>
                  <a:t>a</a:t>
                </a:r>
                <a:r>
                  <a:rPr lang="en-US" altLang="ru-RU" sz="2400" b="1"/>
                  <a:t>O</a:t>
                </a:r>
                <a:r>
                  <a:rPr lang="en-US" altLang="ru-RU" sz="2400" b="1" baseline="-25000"/>
                  <a:t>b</a:t>
                </a:r>
              </a:p>
            </p:txBody>
          </p:sp>
          <p:sp>
            <p:nvSpPr>
              <p:cNvPr id="15369" name="Text Box 9"/>
              <p:cNvSpPr txBox="1">
                <a:spLocks noChangeArrowheads="1"/>
              </p:cNvSpPr>
              <p:nvPr/>
            </p:nvSpPr>
            <p:spPr bwMode="auto">
              <a:xfrm>
                <a:off x="2744" y="1177"/>
                <a:ext cx="15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sz="1600"/>
                  <a:t>t</a:t>
                </a:r>
                <a:endParaRPr lang="ru-RU" altLang="ru-RU" sz="1600"/>
              </a:p>
            </p:txBody>
          </p:sp>
        </p:grpSp>
        <p:sp>
          <p:nvSpPr>
            <p:cNvPr id="15370" name="Text Box 10"/>
            <p:cNvSpPr txBox="1">
              <a:spLocks noChangeArrowheads="1"/>
            </p:cNvSpPr>
            <p:nvPr/>
          </p:nvSpPr>
          <p:spPr bwMode="auto">
            <a:xfrm>
              <a:off x="3198" y="1022"/>
              <a:ext cx="2305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нитраты</a:t>
              </a:r>
              <a:r>
                <a:rPr lang="en-US" altLang="ru-RU" sz="1400"/>
                <a:t>		</a:t>
              </a:r>
              <a:r>
                <a:rPr lang="ru-RU" altLang="ru-RU" sz="1400"/>
                <a:t>алкоголяты</a:t>
              </a:r>
            </a:p>
            <a:p>
              <a:r>
                <a:rPr lang="ru-RU" altLang="ru-RU" sz="1400"/>
                <a:t>карбонаты		 металлокомплексы</a:t>
              </a:r>
              <a:endParaRPr lang="en-US" altLang="ru-RU" sz="1400"/>
            </a:p>
            <a:p>
              <a:r>
                <a:rPr lang="ru-RU" altLang="ru-RU" sz="1400"/>
                <a:t>соли органических кислот</a:t>
              </a:r>
            </a:p>
            <a:p>
              <a:endParaRPr lang="ru-RU" altLang="ru-RU" sz="1400"/>
            </a:p>
          </p:txBody>
        </p:sp>
      </p:grpSp>
      <p:grpSp>
        <p:nvGrpSpPr>
          <p:cNvPr id="15371" name="Group 11"/>
          <p:cNvGrpSpPr>
            <a:grpSpLocks/>
          </p:cNvGrpSpPr>
          <p:nvPr/>
        </p:nvGrpSpPr>
        <p:grpSpPr bwMode="auto">
          <a:xfrm>
            <a:off x="827088" y="3244850"/>
            <a:ext cx="7929562" cy="2498725"/>
            <a:chOff x="521" y="2044"/>
            <a:chExt cx="4995" cy="1574"/>
          </a:xfrm>
        </p:grpSpPr>
        <p:sp>
          <p:nvSpPr>
            <p:cNvPr id="15372" name="Text Box 12"/>
            <p:cNvSpPr txBox="1">
              <a:spLocks noChangeArrowheads="1"/>
            </p:cNvSpPr>
            <p:nvPr/>
          </p:nvSpPr>
          <p:spPr bwMode="auto">
            <a:xfrm>
              <a:off x="3334" y="2371"/>
              <a:ext cx="218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 b="1"/>
                <a:t>Э</a:t>
              </a:r>
              <a:r>
                <a:rPr lang="en-US" altLang="ru-RU" sz="2400" b="1" baseline="-25000"/>
                <a:t>x</a:t>
              </a:r>
              <a:r>
                <a:rPr lang="en-US" altLang="ru-RU" sz="2400" b="1"/>
                <a:t>A</a:t>
              </a:r>
              <a:r>
                <a:rPr lang="en-US" altLang="ru-RU" sz="2400" b="1" baseline="-25000"/>
                <a:t>y</a:t>
              </a:r>
              <a:r>
                <a:rPr lang="en-US" altLang="ru-RU" sz="2400" b="1"/>
                <a:t> </a:t>
              </a:r>
              <a:r>
                <a:rPr lang="ru-RU" altLang="ru-RU" sz="2400" b="1"/>
                <a:t>  +   О</a:t>
              </a:r>
              <a:r>
                <a:rPr lang="ru-RU" altLang="ru-RU" sz="2400" b="1" baseline="-25000"/>
                <a:t>2</a:t>
              </a:r>
              <a:r>
                <a:rPr lang="en-US" altLang="ru-RU" sz="2400" b="1"/>
                <a:t>   →    </a:t>
              </a:r>
              <a:r>
                <a:rPr lang="ru-RU" altLang="ru-RU" sz="2400" b="1"/>
                <a:t>Э</a:t>
              </a:r>
              <a:r>
                <a:rPr lang="en-US" altLang="ru-RU" sz="2400" b="1" baseline="-25000"/>
                <a:t>a</a:t>
              </a:r>
              <a:r>
                <a:rPr lang="en-US" altLang="ru-RU" sz="2400" b="1"/>
                <a:t>O</a:t>
              </a:r>
              <a:r>
                <a:rPr lang="en-US" altLang="ru-RU" sz="2400" b="1" baseline="-25000"/>
                <a:t>b</a:t>
              </a:r>
            </a:p>
          </p:txBody>
        </p:sp>
        <p:sp>
          <p:nvSpPr>
            <p:cNvPr id="15373" name="Rectangle 13"/>
            <p:cNvSpPr>
              <a:spLocks noChangeArrowheads="1"/>
            </p:cNvSpPr>
            <p:nvPr/>
          </p:nvSpPr>
          <p:spPr bwMode="auto">
            <a:xfrm>
              <a:off x="635" y="2044"/>
              <a:ext cx="444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Б. Окисление элементов (сжигание соединений элементов) </a:t>
              </a:r>
            </a:p>
          </p:txBody>
        </p:sp>
        <p:sp>
          <p:nvSpPr>
            <p:cNvPr id="15374" name="Text Box 14"/>
            <p:cNvSpPr txBox="1">
              <a:spLocks noChangeArrowheads="1"/>
            </p:cNvSpPr>
            <p:nvPr/>
          </p:nvSpPr>
          <p:spPr bwMode="auto">
            <a:xfrm>
              <a:off x="567" y="2659"/>
              <a:ext cx="200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 b="1"/>
                <a:t>Э   +    О</a:t>
              </a:r>
              <a:r>
                <a:rPr lang="ru-RU" altLang="ru-RU" sz="2400" b="1" baseline="-25000"/>
                <a:t>2</a:t>
              </a:r>
              <a:r>
                <a:rPr lang="en-US" altLang="ru-RU" sz="2400" b="1"/>
                <a:t>    →    </a:t>
              </a:r>
              <a:r>
                <a:rPr lang="ru-RU" altLang="ru-RU" sz="2400" b="1"/>
                <a:t>Э</a:t>
              </a:r>
              <a:r>
                <a:rPr lang="en-US" altLang="ru-RU" sz="2400" b="1" baseline="-25000"/>
                <a:t>a</a:t>
              </a:r>
              <a:r>
                <a:rPr lang="en-US" altLang="ru-RU" sz="2400" b="1"/>
                <a:t>O</a:t>
              </a:r>
              <a:r>
                <a:rPr lang="en-US" altLang="ru-RU" sz="2400" b="1" baseline="-25000"/>
                <a:t>b</a:t>
              </a:r>
            </a:p>
          </p:txBody>
        </p:sp>
        <p:sp>
          <p:nvSpPr>
            <p:cNvPr id="15375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1257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карбонильное железо</a:t>
              </a:r>
            </a:p>
            <a:p>
              <a:r>
                <a:rPr lang="ru-RU" altLang="ru-RU" sz="1400"/>
                <a:t>пористый кремний</a:t>
              </a:r>
            </a:p>
            <a:p>
              <a:r>
                <a:rPr lang="ru-RU" altLang="ru-RU" sz="1400"/>
                <a:t>дисперсии металлов</a:t>
              </a:r>
            </a:p>
          </p:txBody>
        </p:sp>
      </p:grpSp>
      <p:grpSp>
        <p:nvGrpSpPr>
          <p:cNvPr id="15376" name="Group 16"/>
          <p:cNvGrpSpPr>
            <a:grpSpLocks/>
          </p:cNvGrpSpPr>
          <p:nvPr/>
        </p:nvGrpSpPr>
        <p:grpSpPr bwMode="auto">
          <a:xfrm>
            <a:off x="5076825" y="4460875"/>
            <a:ext cx="3662363" cy="1776413"/>
            <a:chOff x="3198" y="2810"/>
            <a:chExt cx="2307" cy="1119"/>
          </a:xfrm>
        </p:grpSpPr>
        <p:sp>
          <p:nvSpPr>
            <p:cNvPr id="15377" name="Text Box 17"/>
            <p:cNvSpPr txBox="1">
              <a:spLocks noChangeArrowheads="1"/>
            </p:cNvSpPr>
            <p:nvPr/>
          </p:nvSpPr>
          <p:spPr bwMode="auto">
            <a:xfrm>
              <a:off x="3198" y="3181"/>
              <a:ext cx="2307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2400" b="1"/>
                <a:t>SiCl</a:t>
              </a:r>
              <a:r>
                <a:rPr lang="en-US" altLang="ru-RU" sz="2400" b="1" baseline="-25000"/>
                <a:t>4</a:t>
              </a:r>
              <a:r>
                <a:rPr lang="ru-RU" altLang="ru-RU" sz="2400" b="1"/>
                <a:t>  +</a:t>
              </a:r>
              <a:r>
                <a:rPr lang="en-US" altLang="ru-RU" sz="2400" b="1"/>
                <a:t>  H</a:t>
              </a:r>
              <a:r>
                <a:rPr lang="en-US" altLang="ru-RU" sz="2400" b="1" baseline="-25000"/>
                <a:t>2</a:t>
              </a:r>
              <a:r>
                <a:rPr lang="en-US" altLang="ru-RU" sz="2400" b="1"/>
                <a:t>   +</a:t>
              </a:r>
              <a:r>
                <a:rPr lang="ru-RU" altLang="ru-RU" sz="2400" b="1"/>
                <a:t>   О</a:t>
              </a:r>
              <a:r>
                <a:rPr lang="ru-RU" altLang="ru-RU" sz="2400" b="1" baseline="-25000"/>
                <a:t>2</a:t>
              </a:r>
              <a:r>
                <a:rPr lang="en-US" altLang="ru-RU" sz="2400" b="1"/>
                <a:t>   →    </a:t>
              </a:r>
            </a:p>
            <a:p>
              <a:endParaRPr lang="en-US" altLang="ru-RU" sz="2400" b="1"/>
            </a:p>
            <a:p>
              <a:r>
                <a:rPr lang="en-US" altLang="ru-RU" sz="2400" b="1"/>
                <a:t>SiO</a:t>
              </a:r>
              <a:r>
                <a:rPr lang="en-US" altLang="ru-RU" sz="2400" b="1" baseline="-25000"/>
                <a:t>2</a:t>
              </a:r>
              <a:r>
                <a:rPr lang="en-US" altLang="ru-RU" sz="2400" b="1"/>
                <a:t>   +   HCl   +   H</a:t>
              </a:r>
              <a:r>
                <a:rPr lang="en-US" altLang="ru-RU" sz="2400" b="1" baseline="-25000"/>
                <a:t>2</a:t>
              </a:r>
              <a:r>
                <a:rPr lang="en-US" altLang="ru-RU" sz="2400" b="1"/>
                <a:t>O</a:t>
              </a:r>
            </a:p>
          </p:txBody>
        </p:sp>
        <p:sp>
          <p:nvSpPr>
            <p:cNvPr id="15378" name="Text Box 18"/>
            <p:cNvSpPr txBox="1">
              <a:spLocks noChangeArrowheads="1"/>
            </p:cNvSpPr>
            <p:nvPr/>
          </p:nvSpPr>
          <p:spPr bwMode="auto">
            <a:xfrm>
              <a:off x="3515" y="2810"/>
              <a:ext cx="143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600" b="1"/>
                <a:t>получение аэросила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728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624138" y="5392738"/>
            <a:ext cx="3894137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Пористость конечного продукт</a:t>
            </a:r>
            <a:r>
              <a:rPr lang="en-US" altLang="ru-RU" b="1"/>
              <a:t>а</a:t>
            </a:r>
          </a:p>
          <a:p>
            <a:pPr algn="ctr"/>
            <a:endParaRPr lang="ru-RU" altLang="ru-RU" b="1"/>
          </a:p>
          <a:p>
            <a:pPr algn="ctr"/>
            <a:r>
              <a:rPr lang="ru-RU" altLang="ru-RU" b="1"/>
              <a:t>введение специальных добавок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20675" y="149225"/>
            <a:ext cx="8415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ru-RU" b="1"/>
              <a:t>B</a:t>
            </a:r>
            <a:r>
              <a:rPr lang="ru-RU" altLang="ru-RU" b="1"/>
              <a:t>. Осаждение (соосаждение)</a:t>
            </a:r>
            <a:r>
              <a:rPr lang="en-US" altLang="ru-RU" b="1"/>
              <a:t> </a:t>
            </a:r>
            <a:r>
              <a:rPr lang="ru-RU" altLang="ru-RU" b="1"/>
              <a:t>с последующим преобразованием в оксид</a:t>
            </a: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2411413" y="725488"/>
            <a:ext cx="4224337" cy="576262"/>
            <a:chOff x="660" y="2659"/>
            <a:chExt cx="2661" cy="363"/>
          </a:xfrm>
        </p:grpSpPr>
        <p:sp>
          <p:nvSpPr>
            <p:cNvPr id="16389" name="Text Box 5"/>
            <p:cNvSpPr txBox="1">
              <a:spLocks noChangeArrowheads="1"/>
            </p:cNvSpPr>
            <p:nvPr/>
          </p:nvSpPr>
          <p:spPr bwMode="auto">
            <a:xfrm>
              <a:off x="660" y="2734"/>
              <a:ext cx="26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 b="1"/>
                <a:t>ЭХ</a:t>
              </a:r>
              <a:r>
                <a:rPr lang="en-US" altLang="ru-RU" sz="2400" b="1" baseline="-25000"/>
                <a:t>n</a:t>
              </a:r>
              <a:r>
                <a:rPr lang="en-US" altLang="ru-RU" sz="2400" b="1"/>
                <a:t>    →    </a:t>
              </a:r>
              <a:r>
                <a:rPr lang="ru-RU" altLang="ru-RU" sz="2400" b="1"/>
                <a:t>Э</a:t>
              </a:r>
              <a:r>
                <a:rPr lang="en-US" altLang="ru-RU" sz="2400" b="1"/>
                <a:t>(OH)</a:t>
              </a:r>
              <a:r>
                <a:rPr lang="en-US" altLang="ru-RU" sz="2400" b="1" baseline="-25000"/>
                <a:t>n      </a:t>
              </a:r>
              <a:r>
                <a:rPr lang="en-US" altLang="ru-RU" b="1"/>
                <a:t>→    </a:t>
              </a:r>
              <a:r>
                <a:rPr lang="ru-RU" altLang="ru-RU" sz="2400" b="1"/>
                <a:t>Э</a:t>
              </a:r>
              <a:r>
                <a:rPr lang="en-US" altLang="ru-RU" sz="2400" b="1" baseline="-25000"/>
                <a:t>a</a:t>
              </a:r>
              <a:r>
                <a:rPr lang="en-US" altLang="ru-RU" sz="2400" b="1"/>
                <a:t>O</a:t>
              </a:r>
              <a:r>
                <a:rPr lang="en-US" altLang="ru-RU" sz="2400" b="1" baseline="-25000"/>
                <a:t>b</a:t>
              </a:r>
            </a:p>
          </p:txBody>
        </p:sp>
        <p:sp>
          <p:nvSpPr>
            <p:cNvPr id="16390" name="Text Box 6"/>
            <p:cNvSpPr txBox="1">
              <a:spLocks noChangeArrowheads="1"/>
            </p:cNvSpPr>
            <p:nvPr/>
          </p:nvSpPr>
          <p:spPr bwMode="auto">
            <a:xfrm>
              <a:off x="1185" y="2659"/>
              <a:ext cx="3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1600"/>
                <a:t>[OH]</a:t>
              </a:r>
              <a:endParaRPr lang="ru-RU" altLang="ru-RU" sz="1600"/>
            </a:p>
          </p:txBody>
        </p:sp>
      </p:grp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577850" y="1700213"/>
            <a:ext cx="79438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ЭХ</a:t>
            </a:r>
            <a:r>
              <a:rPr lang="en-US" altLang="ru-RU" b="1" baseline="-25000"/>
              <a:t>n</a:t>
            </a:r>
            <a:r>
              <a:rPr lang="en-US" altLang="ru-RU" b="1"/>
              <a:t>  </a:t>
            </a:r>
            <a:r>
              <a:rPr lang="ru-RU" altLang="ru-RU" b="1"/>
              <a:t>+   </a:t>
            </a:r>
            <a:r>
              <a:rPr lang="en-US" altLang="ru-RU" b="1"/>
              <a:t>n H2O    →    </a:t>
            </a:r>
            <a:r>
              <a:rPr lang="ru-RU" altLang="ru-RU" b="1"/>
              <a:t>Э</a:t>
            </a:r>
            <a:r>
              <a:rPr lang="en-US" altLang="ru-RU" b="1"/>
              <a:t>(OH)</a:t>
            </a:r>
            <a:r>
              <a:rPr lang="en-US" altLang="ru-RU" b="1" baseline="-25000"/>
              <a:t>n</a:t>
            </a:r>
            <a:r>
              <a:rPr lang="en-US" altLang="ru-RU" b="1"/>
              <a:t>   +   n HX</a:t>
            </a:r>
            <a:r>
              <a:rPr lang="ru-RU" altLang="ru-RU" b="1"/>
              <a:t>                      рН осаждения</a:t>
            </a:r>
          </a:p>
          <a:p>
            <a:pPr algn="ctr"/>
            <a:endParaRPr lang="ru-RU" altLang="ru-RU" b="1"/>
          </a:p>
          <a:p>
            <a:pPr algn="ctr"/>
            <a:r>
              <a:rPr lang="ru-RU" altLang="ru-RU" b="1"/>
              <a:t>равномерность распределения элементов в смешанных оксидах</a:t>
            </a:r>
          </a:p>
          <a:p>
            <a:pPr algn="ctr"/>
            <a:r>
              <a:rPr lang="ru-RU" altLang="ru-RU" b="1"/>
              <a:t>сочетание бренстэдовских и льюисовских центров на поверхности</a:t>
            </a:r>
          </a:p>
        </p:txBody>
      </p:sp>
      <p:grpSp>
        <p:nvGrpSpPr>
          <p:cNvPr id="16392" name="Group 8"/>
          <p:cNvGrpSpPr>
            <a:grpSpLocks/>
          </p:cNvGrpSpPr>
          <p:nvPr/>
        </p:nvGrpSpPr>
        <p:grpSpPr bwMode="auto">
          <a:xfrm>
            <a:off x="2484438" y="2954338"/>
            <a:ext cx="4465637" cy="949325"/>
            <a:chOff x="1746" y="1071"/>
            <a:chExt cx="2813" cy="598"/>
          </a:xfrm>
        </p:grpSpPr>
        <p:grpSp>
          <p:nvGrpSpPr>
            <p:cNvPr id="16393" name="Group 9"/>
            <p:cNvGrpSpPr>
              <a:grpSpLocks/>
            </p:cNvGrpSpPr>
            <p:nvPr/>
          </p:nvGrpSpPr>
          <p:grpSpPr bwMode="auto">
            <a:xfrm>
              <a:off x="1746" y="1215"/>
              <a:ext cx="953" cy="408"/>
              <a:chOff x="2290" y="981"/>
              <a:chExt cx="953" cy="408"/>
            </a:xfrm>
          </p:grpSpPr>
          <p:grpSp>
            <p:nvGrpSpPr>
              <p:cNvPr id="16394" name="Group 10"/>
              <p:cNvGrpSpPr>
                <a:grpSpLocks/>
              </p:cNvGrpSpPr>
              <p:nvPr/>
            </p:nvGrpSpPr>
            <p:grpSpPr bwMode="auto">
              <a:xfrm>
                <a:off x="2290" y="981"/>
                <a:ext cx="545" cy="408"/>
                <a:chOff x="1927" y="799"/>
                <a:chExt cx="545" cy="408"/>
              </a:xfrm>
            </p:grpSpPr>
            <p:sp>
              <p:nvSpPr>
                <p:cNvPr id="16395" name="Line 11"/>
                <p:cNvSpPr>
                  <a:spLocks noChangeShapeType="1"/>
                </p:cNvSpPr>
                <p:nvPr/>
              </p:nvSpPr>
              <p:spPr bwMode="auto">
                <a:xfrm>
                  <a:off x="1927" y="1204"/>
                  <a:ext cx="545" cy="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39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049" y="799"/>
                  <a:ext cx="33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b="1"/>
                    <a:t>ОН</a:t>
                  </a:r>
                </a:p>
              </p:txBody>
            </p:sp>
            <p:sp>
              <p:nvSpPr>
                <p:cNvPr id="16397" name="Line 13"/>
                <p:cNvSpPr>
                  <a:spLocks noChangeShapeType="1"/>
                </p:cNvSpPr>
                <p:nvPr/>
              </p:nvSpPr>
              <p:spPr bwMode="auto">
                <a:xfrm>
                  <a:off x="2154" y="1026"/>
                  <a:ext cx="0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6398" name="Group 14"/>
              <p:cNvGrpSpPr>
                <a:grpSpLocks/>
              </p:cNvGrpSpPr>
              <p:nvPr/>
            </p:nvGrpSpPr>
            <p:grpSpPr bwMode="auto">
              <a:xfrm>
                <a:off x="2698" y="981"/>
                <a:ext cx="545" cy="408"/>
                <a:chOff x="1927" y="799"/>
                <a:chExt cx="545" cy="408"/>
              </a:xfrm>
            </p:grpSpPr>
            <p:sp>
              <p:nvSpPr>
                <p:cNvPr id="16399" name="Line 15"/>
                <p:cNvSpPr>
                  <a:spLocks noChangeShapeType="1"/>
                </p:cNvSpPr>
                <p:nvPr/>
              </p:nvSpPr>
              <p:spPr bwMode="auto">
                <a:xfrm>
                  <a:off x="1927" y="1204"/>
                  <a:ext cx="545" cy="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0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049" y="799"/>
                  <a:ext cx="33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b="1"/>
                    <a:t>ОН</a:t>
                  </a:r>
                </a:p>
              </p:txBody>
            </p:sp>
            <p:sp>
              <p:nvSpPr>
                <p:cNvPr id="16401" name="Line 17"/>
                <p:cNvSpPr>
                  <a:spLocks noChangeShapeType="1"/>
                </p:cNvSpPr>
                <p:nvPr/>
              </p:nvSpPr>
              <p:spPr bwMode="auto">
                <a:xfrm>
                  <a:off x="2154" y="1026"/>
                  <a:ext cx="0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6402" name="Group 18"/>
            <p:cNvGrpSpPr>
              <a:grpSpLocks/>
            </p:cNvGrpSpPr>
            <p:nvPr/>
          </p:nvGrpSpPr>
          <p:grpSpPr bwMode="auto">
            <a:xfrm>
              <a:off x="2971" y="1396"/>
              <a:ext cx="272" cy="91"/>
              <a:chOff x="3243" y="1706"/>
              <a:chExt cx="272" cy="91"/>
            </a:xfrm>
          </p:grpSpPr>
          <p:sp>
            <p:nvSpPr>
              <p:cNvPr id="16403" name="Line 19"/>
              <p:cNvSpPr>
                <a:spLocks noChangeShapeType="1"/>
              </p:cNvSpPr>
              <p:nvPr/>
            </p:nvSpPr>
            <p:spPr bwMode="auto">
              <a:xfrm>
                <a:off x="3243" y="1706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lg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4" name="Line 20"/>
              <p:cNvSpPr>
                <a:spLocks noChangeShapeType="1"/>
              </p:cNvSpPr>
              <p:nvPr/>
            </p:nvSpPr>
            <p:spPr bwMode="auto">
              <a:xfrm flipH="1">
                <a:off x="3243" y="1797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lg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405" name="Group 21"/>
            <p:cNvGrpSpPr>
              <a:grpSpLocks/>
            </p:cNvGrpSpPr>
            <p:nvPr/>
          </p:nvGrpSpPr>
          <p:grpSpPr bwMode="auto">
            <a:xfrm>
              <a:off x="3606" y="1071"/>
              <a:ext cx="953" cy="544"/>
              <a:chOff x="3787" y="845"/>
              <a:chExt cx="953" cy="544"/>
            </a:xfrm>
          </p:grpSpPr>
          <p:sp>
            <p:nvSpPr>
              <p:cNvPr id="16406" name="Line 22"/>
              <p:cNvSpPr>
                <a:spLocks noChangeShapeType="1"/>
              </p:cNvSpPr>
              <p:nvPr/>
            </p:nvSpPr>
            <p:spPr bwMode="auto">
              <a:xfrm>
                <a:off x="3787" y="1386"/>
                <a:ext cx="545" cy="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7" name="Text Box 23"/>
              <p:cNvSpPr txBox="1">
                <a:spLocks noChangeArrowheads="1"/>
              </p:cNvSpPr>
              <p:nvPr/>
            </p:nvSpPr>
            <p:spPr bwMode="auto">
              <a:xfrm>
                <a:off x="4105" y="981"/>
                <a:ext cx="2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b="1"/>
                  <a:t>О</a:t>
                </a:r>
              </a:p>
            </p:txBody>
          </p:sp>
          <p:sp>
            <p:nvSpPr>
              <p:cNvPr id="16408" name="Line 24"/>
              <p:cNvSpPr>
                <a:spLocks noChangeShapeType="1"/>
              </p:cNvSpPr>
              <p:nvPr/>
            </p:nvSpPr>
            <p:spPr bwMode="auto">
              <a:xfrm flipH="1">
                <a:off x="4014" y="1162"/>
                <a:ext cx="136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9" name="Line 25"/>
              <p:cNvSpPr>
                <a:spLocks noChangeShapeType="1"/>
              </p:cNvSpPr>
              <p:nvPr/>
            </p:nvSpPr>
            <p:spPr bwMode="auto">
              <a:xfrm>
                <a:off x="4195" y="1386"/>
                <a:ext cx="545" cy="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0" name="Line 26"/>
              <p:cNvSpPr>
                <a:spLocks noChangeShapeType="1"/>
              </p:cNvSpPr>
              <p:nvPr/>
            </p:nvSpPr>
            <p:spPr bwMode="auto">
              <a:xfrm>
                <a:off x="4286" y="1162"/>
                <a:ext cx="136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1" name="Text Box 27"/>
              <p:cNvSpPr txBox="1">
                <a:spLocks noChangeArrowheads="1"/>
              </p:cNvSpPr>
              <p:nvPr/>
            </p:nvSpPr>
            <p:spPr bwMode="auto">
              <a:xfrm>
                <a:off x="4105" y="845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b="1"/>
                  <a:t>. .</a:t>
                </a:r>
              </a:p>
            </p:txBody>
          </p:sp>
        </p:grpSp>
        <p:sp>
          <p:nvSpPr>
            <p:cNvPr id="16412" name="Text Box 28"/>
            <p:cNvSpPr txBox="1">
              <a:spLocks noChangeArrowheads="1"/>
            </p:cNvSpPr>
            <p:nvPr/>
          </p:nvSpPr>
          <p:spPr bwMode="auto">
            <a:xfrm>
              <a:off x="2789" y="1215"/>
              <a:ext cx="68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 b="1"/>
                <a:t>+ </a:t>
              </a:r>
              <a:r>
                <a:rPr lang="en-US" altLang="ru-RU" sz="1400" b="1">
                  <a:latin typeface="Symbol" pitchFamily="18" charset="2"/>
                </a:rPr>
                <a:t>D</a:t>
              </a:r>
              <a:r>
                <a:rPr lang="en-US" altLang="ru-RU" sz="1400" b="1"/>
                <a:t> t, - H</a:t>
              </a:r>
              <a:r>
                <a:rPr lang="en-US" altLang="ru-RU" sz="1400" b="1" baseline="-25000"/>
                <a:t>2</a:t>
              </a:r>
              <a:r>
                <a:rPr lang="en-US" altLang="ru-RU" sz="1400" b="1"/>
                <a:t>O</a:t>
              </a:r>
              <a:endParaRPr lang="ru-RU" altLang="ru-RU" sz="1400" b="1"/>
            </a:p>
          </p:txBody>
        </p:sp>
        <p:sp>
          <p:nvSpPr>
            <p:cNvPr id="16413" name="Text Box 29"/>
            <p:cNvSpPr txBox="1">
              <a:spLocks noChangeArrowheads="1"/>
            </p:cNvSpPr>
            <p:nvPr/>
          </p:nvSpPr>
          <p:spPr bwMode="auto">
            <a:xfrm>
              <a:off x="2789" y="1477"/>
              <a:ext cx="68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1400" b="1"/>
                <a:t>-</a:t>
              </a:r>
              <a:r>
                <a:rPr lang="en-US" altLang="ru-RU" sz="1400"/>
                <a:t> </a:t>
              </a:r>
              <a:r>
                <a:rPr lang="en-US" altLang="ru-RU" sz="1400" b="1">
                  <a:latin typeface="Symbol" pitchFamily="18" charset="2"/>
                </a:rPr>
                <a:t>D</a:t>
              </a:r>
              <a:r>
                <a:rPr lang="en-US" altLang="ru-RU" sz="1400" b="1"/>
                <a:t> t, </a:t>
              </a:r>
              <a:r>
                <a:rPr lang="ru-RU" altLang="ru-RU" sz="1400" b="1"/>
                <a:t>+</a:t>
              </a:r>
              <a:r>
                <a:rPr lang="en-US" altLang="ru-RU" sz="1400"/>
                <a:t> </a:t>
              </a:r>
              <a:r>
                <a:rPr lang="en-US" altLang="ru-RU" sz="1400" b="1"/>
                <a:t>H</a:t>
              </a:r>
              <a:r>
                <a:rPr lang="en-US" altLang="ru-RU" sz="1400" b="1" baseline="-25000"/>
                <a:t>2</a:t>
              </a:r>
              <a:r>
                <a:rPr lang="en-US" altLang="ru-RU" sz="1400" b="1"/>
                <a:t>O</a:t>
              </a:r>
              <a:endParaRPr lang="ru-RU" altLang="ru-RU" sz="1400" b="1"/>
            </a:p>
          </p:txBody>
        </p:sp>
      </p:grpSp>
      <p:grpSp>
        <p:nvGrpSpPr>
          <p:cNvPr id="16414" name="Group 30"/>
          <p:cNvGrpSpPr>
            <a:grpSpLocks/>
          </p:cNvGrpSpPr>
          <p:nvPr/>
        </p:nvGrpSpPr>
        <p:grpSpPr bwMode="auto">
          <a:xfrm>
            <a:off x="2411413" y="4292600"/>
            <a:ext cx="5768975" cy="787400"/>
            <a:chOff x="1519" y="2704"/>
            <a:chExt cx="3634" cy="496"/>
          </a:xfrm>
        </p:grpSpPr>
        <p:grpSp>
          <p:nvGrpSpPr>
            <p:cNvPr id="16415" name="Group 31"/>
            <p:cNvGrpSpPr>
              <a:grpSpLocks/>
            </p:cNvGrpSpPr>
            <p:nvPr/>
          </p:nvGrpSpPr>
          <p:grpSpPr bwMode="auto">
            <a:xfrm>
              <a:off x="1519" y="2704"/>
              <a:ext cx="1633" cy="496"/>
              <a:chOff x="1701" y="1765"/>
              <a:chExt cx="1633" cy="496"/>
            </a:xfrm>
          </p:grpSpPr>
          <p:grpSp>
            <p:nvGrpSpPr>
              <p:cNvPr id="16416" name="Group 32"/>
              <p:cNvGrpSpPr>
                <a:grpSpLocks/>
              </p:cNvGrpSpPr>
              <p:nvPr/>
            </p:nvGrpSpPr>
            <p:grpSpPr bwMode="auto">
              <a:xfrm>
                <a:off x="2336" y="1978"/>
                <a:ext cx="272" cy="91"/>
                <a:chOff x="3243" y="1706"/>
                <a:chExt cx="272" cy="91"/>
              </a:xfrm>
            </p:grpSpPr>
            <p:sp>
              <p:nvSpPr>
                <p:cNvPr id="16417" name="Line 33"/>
                <p:cNvSpPr>
                  <a:spLocks noChangeShapeType="1"/>
                </p:cNvSpPr>
                <p:nvPr/>
              </p:nvSpPr>
              <p:spPr bwMode="auto">
                <a:xfrm>
                  <a:off x="3243" y="1706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arrow" w="lg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18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3243" y="179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arrow" w="lg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6419" name="Text Box 35"/>
              <p:cNvSpPr txBox="1">
                <a:spLocks noChangeArrowheads="1"/>
              </p:cNvSpPr>
              <p:nvPr/>
            </p:nvSpPr>
            <p:spPr bwMode="auto">
              <a:xfrm>
                <a:off x="2346" y="1765"/>
                <a:ext cx="31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/>
                  <a:t>-</a:t>
                </a:r>
                <a:r>
                  <a:rPr lang="ru-RU" altLang="ru-RU" sz="1400"/>
                  <a:t> Н</a:t>
                </a:r>
                <a:r>
                  <a:rPr lang="ru-RU" altLang="ru-RU" sz="1400" baseline="30000"/>
                  <a:t>+</a:t>
                </a:r>
              </a:p>
            </p:txBody>
          </p:sp>
          <p:sp>
            <p:nvSpPr>
              <p:cNvPr id="16420" name="Text Box 36"/>
              <p:cNvSpPr txBox="1">
                <a:spLocks noChangeArrowheads="1"/>
              </p:cNvSpPr>
              <p:nvPr/>
            </p:nvSpPr>
            <p:spPr bwMode="auto">
              <a:xfrm>
                <a:off x="2336" y="2069"/>
                <a:ext cx="33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1400"/>
                  <a:t>+ Н</a:t>
                </a:r>
                <a:r>
                  <a:rPr lang="ru-RU" altLang="ru-RU" sz="1400" baseline="30000"/>
                  <a:t>+</a:t>
                </a:r>
              </a:p>
            </p:txBody>
          </p:sp>
          <p:grpSp>
            <p:nvGrpSpPr>
              <p:cNvPr id="16421" name="Group 37"/>
              <p:cNvGrpSpPr>
                <a:grpSpLocks/>
              </p:cNvGrpSpPr>
              <p:nvPr/>
            </p:nvGrpSpPr>
            <p:grpSpPr bwMode="auto">
              <a:xfrm>
                <a:off x="1701" y="1797"/>
                <a:ext cx="545" cy="408"/>
                <a:chOff x="1701" y="202"/>
                <a:chExt cx="545" cy="408"/>
              </a:xfrm>
            </p:grpSpPr>
            <p:sp>
              <p:nvSpPr>
                <p:cNvPr id="16422" name="Line 38"/>
                <p:cNvSpPr>
                  <a:spLocks noChangeShapeType="1"/>
                </p:cNvSpPr>
                <p:nvPr/>
              </p:nvSpPr>
              <p:spPr bwMode="auto">
                <a:xfrm>
                  <a:off x="1701" y="607"/>
                  <a:ext cx="545" cy="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23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868" y="202"/>
                  <a:ext cx="33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b="1"/>
                    <a:t>ОН</a:t>
                  </a:r>
                </a:p>
              </p:txBody>
            </p:sp>
            <p:sp>
              <p:nvSpPr>
                <p:cNvPr id="16424" name="Line 40"/>
                <p:cNvSpPr>
                  <a:spLocks noChangeShapeType="1"/>
                </p:cNvSpPr>
                <p:nvPr/>
              </p:nvSpPr>
              <p:spPr bwMode="auto">
                <a:xfrm>
                  <a:off x="1973" y="429"/>
                  <a:ext cx="0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6425" name="Group 41"/>
              <p:cNvGrpSpPr>
                <a:grpSpLocks/>
              </p:cNvGrpSpPr>
              <p:nvPr/>
            </p:nvGrpSpPr>
            <p:grpSpPr bwMode="auto">
              <a:xfrm>
                <a:off x="2789" y="1797"/>
                <a:ext cx="545" cy="408"/>
                <a:chOff x="1701" y="202"/>
                <a:chExt cx="545" cy="408"/>
              </a:xfrm>
            </p:grpSpPr>
            <p:sp>
              <p:nvSpPr>
                <p:cNvPr id="16426" name="Line 42"/>
                <p:cNvSpPr>
                  <a:spLocks noChangeShapeType="1"/>
                </p:cNvSpPr>
                <p:nvPr/>
              </p:nvSpPr>
              <p:spPr bwMode="auto">
                <a:xfrm>
                  <a:off x="1701" y="607"/>
                  <a:ext cx="545" cy="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2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868" y="202"/>
                  <a:ext cx="271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b="1"/>
                    <a:t>О</a:t>
                  </a:r>
                  <a:r>
                    <a:rPr lang="ru-RU" altLang="ru-RU" sz="2400" b="1" baseline="30000"/>
                    <a:t>-</a:t>
                  </a:r>
                </a:p>
              </p:txBody>
            </p:sp>
            <p:sp>
              <p:nvSpPr>
                <p:cNvPr id="16428" name="Line 44"/>
                <p:cNvSpPr>
                  <a:spLocks noChangeShapeType="1"/>
                </p:cNvSpPr>
                <p:nvPr/>
              </p:nvSpPr>
              <p:spPr bwMode="auto">
                <a:xfrm>
                  <a:off x="1973" y="429"/>
                  <a:ext cx="0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6429" name="Text Box 45"/>
            <p:cNvSpPr txBox="1">
              <a:spLocks noChangeArrowheads="1"/>
            </p:cNvSpPr>
            <p:nvPr/>
          </p:nvSpPr>
          <p:spPr bwMode="auto">
            <a:xfrm>
              <a:off x="3560" y="2795"/>
              <a:ext cx="159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 b="1"/>
                <a:t>вторичный ионный обмен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042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60400" y="260350"/>
            <a:ext cx="774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Г. Получение кристаллических алюмосиликатов (в т. ч. цеолитов)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39750" y="830263"/>
            <a:ext cx="79835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b="1"/>
              <a:t>xSiO</a:t>
            </a:r>
            <a:r>
              <a:rPr lang="en-US" altLang="ru-RU" b="1" baseline="-25000"/>
              <a:t>2</a:t>
            </a:r>
            <a:r>
              <a:rPr lang="en-US" altLang="ru-RU" b="1"/>
              <a:t>·yAl</a:t>
            </a:r>
            <a:r>
              <a:rPr lang="en-US" altLang="ru-RU" b="1" baseline="-25000"/>
              <a:t>2</a:t>
            </a:r>
            <a:r>
              <a:rPr lang="en-US" altLang="ru-RU" b="1"/>
              <a:t>O</a:t>
            </a:r>
            <a:r>
              <a:rPr lang="en-US" altLang="ru-RU" b="1" baseline="-25000"/>
              <a:t>3</a:t>
            </a:r>
            <a:r>
              <a:rPr lang="en-US" altLang="ru-RU" b="1"/>
              <a:t>·zNa</a:t>
            </a:r>
            <a:r>
              <a:rPr lang="en-US" altLang="ru-RU" b="1" baseline="-25000"/>
              <a:t>2</a:t>
            </a:r>
            <a:r>
              <a:rPr lang="en-US" altLang="ru-RU" b="1"/>
              <a:t>O → xSiO</a:t>
            </a:r>
            <a:r>
              <a:rPr lang="en-US" altLang="ru-RU" b="1" baseline="-25000"/>
              <a:t>2</a:t>
            </a:r>
            <a:r>
              <a:rPr lang="en-US" altLang="ru-RU" b="1"/>
              <a:t>·yAl</a:t>
            </a:r>
            <a:r>
              <a:rPr lang="en-US" altLang="ru-RU" b="1" baseline="-25000"/>
              <a:t>2</a:t>
            </a:r>
            <a:r>
              <a:rPr lang="en-US" altLang="ru-RU" b="1"/>
              <a:t>O</a:t>
            </a:r>
            <a:r>
              <a:rPr lang="en-US" altLang="ru-RU" b="1" baseline="-25000"/>
              <a:t>3</a:t>
            </a:r>
            <a:r>
              <a:rPr lang="en-US" altLang="ru-RU" b="1"/>
              <a:t>·zNa</a:t>
            </a:r>
            <a:r>
              <a:rPr lang="en-US" altLang="ru-RU" b="1" baseline="-25000"/>
              <a:t>2</a:t>
            </a:r>
            <a:r>
              <a:rPr lang="en-US" altLang="ru-RU" b="1"/>
              <a:t>O·nH</a:t>
            </a:r>
            <a:r>
              <a:rPr lang="en-US" altLang="ru-RU" b="1" baseline="-25000"/>
              <a:t>2</a:t>
            </a:r>
            <a:r>
              <a:rPr lang="en-US" altLang="ru-RU" b="1"/>
              <a:t>O → xSiO</a:t>
            </a:r>
            <a:r>
              <a:rPr lang="en-US" altLang="ru-RU" b="1" baseline="-25000"/>
              <a:t>2</a:t>
            </a:r>
            <a:r>
              <a:rPr lang="en-US" altLang="ru-RU" b="1"/>
              <a:t>·yAl</a:t>
            </a:r>
            <a:r>
              <a:rPr lang="en-US" altLang="ru-RU" b="1" baseline="-25000"/>
              <a:t>2</a:t>
            </a:r>
            <a:r>
              <a:rPr lang="en-US" altLang="ru-RU" b="1"/>
              <a:t>O</a:t>
            </a:r>
            <a:r>
              <a:rPr lang="en-US" altLang="ru-RU" b="1" baseline="-25000"/>
              <a:t>3</a:t>
            </a:r>
            <a:r>
              <a:rPr lang="en-US" altLang="ru-RU" b="1"/>
              <a:t>·zNa</a:t>
            </a:r>
            <a:r>
              <a:rPr lang="en-US" altLang="ru-RU" b="1" baseline="-25000"/>
              <a:t>2</a:t>
            </a:r>
            <a:r>
              <a:rPr lang="en-US" altLang="ru-RU" b="1"/>
              <a:t>O</a:t>
            </a:r>
            <a:r>
              <a:rPr lang="en-US" altLang="ru-RU"/>
              <a:t> </a:t>
            </a:r>
          </a:p>
        </p:txBody>
      </p:sp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1331913" y="4868863"/>
            <a:ext cx="5976937" cy="727075"/>
            <a:chOff x="113" y="1702"/>
            <a:chExt cx="3765" cy="458"/>
          </a:xfrm>
        </p:grpSpPr>
        <p:grpSp>
          <p:nvGrpSpPr>
            <p:cNvPr id="17413" name="Group 5"/>
            <p:cNvGrpSpPr>
              <a:grpSpLocks/>
            </p:cNvGrpSpPr>
            <p:nvPr/>
          </p:nvGrpSpPr>
          <p:grpSpPr bwMode="auto">
            <a:xfrm>
              <a:off x="113" y="1797"/>
              <a:ext cx="499" cy="254"/>
              <a:chOff x="1383" y="2976"/>
              <a:chExt cx="499" cy="254"/>
            </a:xfrm>
          </p:grpSpPr>
          <p:sp>
            <p:nvSpPr>
              <p:cNvPr id="17414" name="Text Box 6"/>
              <p:cNvSpPr txBox="1">
                <a:spLocks noChangeArrowheads="1"/>
              </p:cNvSpPr>
              <p:nvPr/>
            </p:nvSpPr>
            <p:spPr bwMode="auto">
              <a:xfrm>
                <a:off x="1518" y="2976"/>
                <a:ext cx="228" cy="2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tIns="82800">
                <a:spAutoFit/>
              </a:bodyPr>
              <a:lstStyle/>
              <a:p>
                <a:r>
                  <a:rPr lang="en-US" altLang="ru-RU"/>
                  <a:t>O</a:t>
                </a:r>
                <a:endParaRPr lang="ru-RU" altLang="ru-RU"/>
              </a:p>
            </p:txBody>
          </p:sp>
          <p:sp>
            <p:nvSpPr>
              <p:cNvPr id="17415" name="Line 7"/>
              <p:cNvSpPr>
                <a:spLocks noChangeShapeType="1"/>
              </p:cNvSpPr>
              <p:nvPr/>
            </p:nvSpPr>
            <p:spPr bwMode="auto">
              <a:xfrm>
                <a:off x="1383" y="3113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6" name="Line 8"/>
              <p:cNvSpPr>
                <a:spLocks noChangeShapeType="1"/>
              </p:cNvSpPr>
              <p:nvPr/>
            </p:nvSpPr>
            <p:spPr bwMode="auto">
              <a:xfrm>
                <a:off x="1746" y="3113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>
              <a:off x="794" y="1933"/>
              <a:ext cx="4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839" y="1702"/>
              <a:ext cx="3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/>
                <a:t>H</a:t>
              </a:r>
              <a:r>
                <a:rPr lang="en-US" altLang="ru-RU" baseline="-25000"/>
                <a:t>2</a:t>
              </a:r>
              <a:r>
                <a:rPr lang="en-US" altLang="ru-RU"/>
                <a:t>O</a:t>
              </a:r>
              <a:endParaRPr lang="ru-RU" altLang="ru-RU"/>
            </a:p>
          </p:txBody>
        </p:sp>
        <p:sp>
          <p:nvSpPr>
            <p:cNvPr id="17419" name="Text Box 11"/>
            <p:cNvSpPr txBox="1">
              <a:spLocks noChangeArrowheads="1"/>
            </p:cNvSpPr>
            <p:nvPr/>
          </p:nvSpPr>
          <p:spPr bwMode="auto">
            <a:xfrm>
              <a:off x="839" y="1929"/>
              <a:ext cx="3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/>
                <a:t>P, t</a:t>
              </a:r>
              <a:endParaRPr lang="ru-RU" altLang="ru-RU"/>
            </a:p>
          </p:txBody>
        </p:sp>
        <p:grpSp>
          <p:nvGrpSpPr>
            <p:cNvPr id="17420" name="Group 12"/>
            <p:cNvGrpSpPr>
              <a:grpSpLocks/>
            </p:cNvGrpSpPr>
            <p:nvPr/>
          </p:nvGrpSpPr>
          <p:grpSpPr bwMode="auto">
            <a:xfrm>
              <a:off x="1429" y="1797"/>
              <a:ext cx="1180" cy="254"/>
              <a:chOff x="657" y="2813"/>
              <a:chExt cx="1180" cy="254"/>
            </a:xfrm>
          </p:grpSpPr>
          <p:sp>
            <p:nvSpPr>
              <p:cNvPr id="17421" name="Text Box 13"/>
              <p:cNvSpPr txBox="1">
                <a:spLocks noChangeArrowheads="1"/>
              </p:cNvSpPr>
              <p:nvPr/>
            </p:nvSpPr>
            <p:spPr bwMode="auto">
              <a:xfrm>
                <a:off x="792" y="2813"/>
                <a:ext cx="536" cy="2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tIns="82800">
                <a:spAutoFit/>
              </a:bodyPr>
              <a:lstStyle/>
              <a:p>
                <a:r>
                  <a:rPr lang="en-US" altLang="ru-RU"/>
                  <a:t>OH   +</a:t>
                </a:r>
                <a:endParaRPr lang="ru-RU" altLang="ru-RU"/>
              </a:p>
            </p:txBody>
          </p:sp>
          <p:sp>
            <p:nvSpPr>
              <p:cNvPr id="17422" name="Line 14"/>
              <p:cNvSpPr>
                <a:spLocks noChangeShapeType="1"/>
              </p:cNvSpPr>
              <p:nvPr/>
            </p:nvSpPr>
            <p:spPr bwMode="auto">
              <a:xfrm>
                <a:off x="657" y="2950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7423" name="Group 15"/>
              <p:cNvGrpSpPr>
                <a:grpSpLocks/>
              </p:cNvGrpSpPr>
              <p:nvPr/>
            </p:nvGrpSpPr>
            <p:grpSpPr bwMode="auto">
              <a:xfrm>
                <a:off x="1338" y="2813"/>
                <a:ext cx="499" cy="254"/>
                <a:chOff x="1383" y="2813"/>
                <a:chExt cx="499" cy="254"/>
              </a:xfrm>
            </p:grpSpPr>
            <p:sp>
              <p:nvSpPr>
                <p:cNvPr id="17424" name="Line 16"/>
                <p:cNvSpPr>
                  <a:spLocks noChangeShapeType="1"/>
                </p:cNvSpPr>
                <p:nvPr/>
              </p:nvSpPr>
              <p:spPr bwMode="auto">
                <a:xfrm>
                  <a:off x="1746" y="2949"/>
                  <a:ext cx="13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25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383" y="2813"/>
                  <a:ext cx="332" cy="2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tIns="82800">
                  <a:spAutoFit/>
                </a:bodyPr>
                <a:lstStyle/>
                <a:p>
                  <a:r>
                    <a:rPr lang="en-US" altLang="ru-RU"/>
                    <a:t>HO</a:t>
                  </a:r>
                  <a:endParaRPr lang="ru-RU" altLang="ru-RU"/>
                </a:p>
              </p:txBody>
            </p:sp>
          </p:grpSp>
        </p:grp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>
              <a:off x="2699" y="1937"/>
              <a:ext cx="4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7" name="Text Box 19"/>
            <p:cNvSpPr txBox="1">
              <a:spLocks noChangeArrowheads="1"/>
            </p:cNvSpPr>
            <p:nvPr/>
          </p:nvSpPr>
          <p:spPr bwMode="auto">
            <a:xfrm>
              <a:off x="2679" y="1706"/>
              <a:ext cx="4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/>
                <a:t>- H</a:t>
              </a:r>
              <a:r>
                <a:rPr lang="en-US" altLang="ru-RU" baseline="-25000"/>
                <a:t>2</a:t>
              </a:r>
              <a:r>
                <a:rPr lang="en-US" altLang="ru-RU"/>
                <a:t>O</a:t>
              </a:r>
              <a:endParaRPr lang="ru-RU" altLang="ru-RU"/>
            </a:p>
          </p:txBody>
        </p:sp>
        <p:grpSp>
          <p:nvGrpSpPr>
            <p:cNvPr id="17428" name="Group 20"/>
            <p:cNvGrpSpPr>
              <a:grpSpLocks/>
            </p:cNvGrpSpPr>
            <p:nvPr/>
          </p:nvGrpSpPr>
          <p:grpSpPr bwMode="auto">
            <a:xfrm>
              <a:off x="3379" y="1797"/>
              <a:ext cx="499" cy="254"/>
              <a:chOff x="1383" y="2976"/>
              <a:chExt cx="499" cy="254"/>
            </a:xfrm>
          </p:grpSpPr>
          <p:sp>
            <p:nvSpPr>
              <p:cNvPr id="17429" name="Text Box 21"/>
              <p:cNvSpPr txBox="1">
                <a:spLocks noChangeArrowheads="1"/>
              </p:cNvSpPr>
              <p:nvPr/>
            </p:nvSpPr>
            <p:spPr bwMode="auto">
              <a:xfrm>
                <a:off x="1518" y="2976"/>
                <a:ext cx="228" cy="2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tIns="82800">
                <a:spAutoFit/>
              </a:bodyPr>
              <a:lstStyle/>
              <a:p>
                <a:r>
                  <a:rPr lang="en-US" altLang="ru-RU"/>
                  <a:t>O</a:t>
                </a:r>
                <a:endParaRPr lang="ru-RU" altLang="ru-RU"/>
              </a:p>
            </p:txBody>
          </p:sp>
          <p:sp>
            <p:nvSpPr>
              <p:cNvPr id="17430" name="Line 22"/>
              <p:cNvSpPr>
                <a:spLocks noChangeShapeType="1"/>
              </p:cNvSpPr>
              <p:nvPr/>
            </p:nvSpPr>
            <p:spPr bwMode="auto">
              <a:xfrm>
                <a:off x="1383" y="3113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1" name="Line 23"/>
              <p:cNvSpPr>
                <a:spLocks noChangeShapeType="1"/>
              </p:cNvSpPr>
              <p:nvPr/>
            </p:nvSpPr>
            <p:spPr bwMode="auto">
              <a:xfrm>
                <a:off x="1746" y="3113"/>
                <a:ext cx="1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3163888" y="1268413"/>
            <a:ext cx="27765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600" b="1"/>
              <a:t>гидротермальный синтез</a:t>
            </a:r>
          </a:p>
        </p:txBody>
      </p:sp>
      <p:grpSp>
        <p:nvGrpSpPr>
          <p:cNvPr id="17433" name="Group 25"/>
          <p:cNvGrpSpPr>
            <a:grpSpLocks/>
          </p:cNvGrpSpPr>
          <p:nvPr/>
        </p:nvGrpSpPr>
        <p:grpSpPr bwMode="auto">
          <a:xfrm>
            <a:off x="611188" y="1773238"/>
            <a:ext cx="4176712" cy="3001962"/>
            <a:chOff x="2562" y="1448"/>
            <a:chExt cx="2631" cy="1891"/>
          </a:xfrm>
        </p:grpSpPr>
        <p:grpSp>
          <p:nvGrpSpPr>
            <p:cNvPr id="17434" name="Group 26"/>
            <p:cNvGrpSpPr>
              <a:grpSpLocks/>
            </p:cNvGrpSpPr>
            <p:nvPr/>
          </p:nvGrpSpPr>
          <p:grpSpPr bwMode="auto">
            <a:xfrm>
              <a:off x="2773" y="1448"/>
              <a:ext cx="2420" cy="1710"/>
              <a:chOff x="2773" y="1448"/>
              <a:chExt cx="2420" cy="1710"/>
            </a:xfrm>
          </p:grpSpPr>
          <p:sp>
            <p:nvSpPr>
              <p:cNvPr id="17435" name="Line 27"/>
              <p:cNvSpPr>
                <a:spLocks noChangeShapeType="1"/>
              </p:cNvSpPr>
              <p:nvPr/>
            </p:nvSpPr>
            <p:spPr bwMode="auto">
              <a:xfrm>
                <a:off x="2975" y="2980"/>
                <a:ext cx="2129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6" name="Line 28"/>
              <p:cNvSpPr>
                <a:spLocks noChangeShapeType="1"/>
              </p:cNvSpPr>
              <p:nvPr/>
            </p:nvSpPr>
            <p:spPr bwMode="auto">
              <a:xfrm flipV="1">
                <a:off x="2975" y="2980"/>
                <a:ext cx="0" cy="22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7" name="Line 29"/>
              <p:cNvSpPr>
                <a:spLocks noChangeShapeType="1"/>
              </p:cNvSpPr>
              <p:nvPr/>
            </p:nvSpPr>
            <p:spPr bwMode="auto">
              <a:xfrm flipV="1">
                <a:off x="3241" y="2980"/>
                <a:ext cx="0" cy="22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8" name="Line 30"/>
              <p:cNvSpPr>
                <a:spLocks noChangeShapeType="1"/>
              </p:cNvSpPr>
              <p:nvPr/>
            </p:nvSpPr>
            <p:spPr bwMode="auto">
              <a:xfrm flipV="1">
                <a:off x="3507" y="2980"/>
                <a:ext cx="0" cy="22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9" name="Line 31"/>
              <p:cNvSpPr>
                <a:spLocks noChangeShapeType="1"/>
              </p:cNvSpPr>
              <p:nvPr/>
            </p:nvSpPr>
            <p:spPr bwMode="auto">
              <a:xfrm flipV="1">
                <a:off x="3773" y="2980"/>
                <a:ext cx="0" cy="22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0" name="Line 32"/>
              <p:cNvSpPr>
                <a:spLocks noChangeShapeType="1"/>
              </p:cNvSpPr>
              <p:nvPr/>
            </p:nvSpPr>
            <p:spPr bwMode="auto">
              <a:xfrm flipV="1">
                <a:off x="4039" y="2980"/>
                <a:ext cx="0" cy="22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1" name="Line 33"/>
              <p:cNvSpPr>
                <a:spLocks noChangeShapeType="1"/>
              </p:cNvSpPr>
              <p:nvPr/>
            </p:nvSpPr>
            <p:spPr bwMode="auto">
              <a:xfrm flipV="1">
                <a:off x="4305" y="2980"/>
                <a:ext cx="0" cy="22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2" name="Line 34"/>
              <p:cNvSpPr>
                <a:spLocks noChangeShapeType="1"/>
              </p:cNvSpPr>
              <p:nvPr/>
            </p:nvSpPr>
            <p:spPr bwMode="auto">
              <a:xfrm flipV="1">
                <a:off x="4571" y="2980"/>
                <a:ext cx="0" cy="22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3" name="Line 35"/>
              <p:cNvSpPr>
                <a:spLocks noChangeShapeType="1"/>
              </p:cNvSpPr>
              <p:nvPr/>
            </p:nvSpPr>
            <p:spPr bwMode="auto">
              <a:xfrm flipV="1">
                <a:off x="4837" y="2980"/>
                <a:ext cx="0" cy="22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4" name="Line 36"/>
              <p:cNvSpPr>
                <a:spLocks noChangeShapeType="1"/>
              </p:cNvSpPr>
              <p:nvPr/>
            </p:nvSpPr>
            <p:spPr bwMode="auto">
              <a:xfrm flipV="1">
                <a:off x="5104" y="2980"/>
                <a:ext cx="0" cy="22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5" name="Rectangle 37"/>
              <p:cNvSpPr>
                <a:spLocks noChangeArrowheads="1"/>
              </p:cNvSpPr>
              <p:nvPr/>
            </p:nvSpPr>
            <p:spPr bwMode="auto">
              <a:xfrm>
                <a:off x="2905" y="3043"/>
                <a:ext cx="1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100</a:t>
                </a:r>
                <a:endParaRPr lang="ru-RU" altLang="ru-RU"/>
              </a:p>
            </p:txBody>
          </p:sp>
          <p:sp>
            <p:nvSpPr>
              <p:cNvPr id="17446" name="Rectangle 38"/>
              <p:cNvSpPr>
                <a:spLocks noChangeArrowheads="1"/>
              </p:cNvSpPr>
              <p:nvPr/>
            </p:nvSpPr>
            <p:spPr bwMode="auto">
              <a:xfrm>
                <a:off x="3171" y="3043"/>
                <a:ext cx="1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200</a:t>
                </a:r>
                <a:endParaRPr lang="ru-RU" altLang="ru-RU"/>
              </a:p>
            </p:txBody>
          </p:sp>
          <p:sp>
            <p:nvSpPr>
              <p:cNvPr id="17447" name="Rectangle 39"/>
              <p:cNvSpPr>
                <a:spLocks noChangeArrowheads="1"/>
              </p:cNvSpPr>
              <p:nvPr/>
            </p:nvSpPr>
            <p:spPr bwMode="auto">
              <a:xfrm>
                <a:off x="3437" y="3043"/>
                <a:ext cx="1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300</a:t>
                </a:r>
                <a:endParaRPr lang="ru-RU" altLang="ru-RU"/>
              </a:p>
            </p:txBody>
          </p:sp>
          <p:sp>
            <p:nvSpPr>
              <p:cNvPr id="17448" name="Rectangle 40"/>
              <p:cNvSpPr>
                <a:spLocks noChangeArrowheads="1"/>
              </p:cNvSpPr>
              <p:nvPr/>
            </p:nvSpPr>
            <p:spPr bwMode="auto">
              <a:xfrm>
                <a:off x="3703" y="3043"/>
                <a:ext cx="1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400</a:t>
                </a:r>
                <a:endParaRPr lang="ru-RU" altLang="ru-RU"/>
              </a:p>
            </p:txBody>
          </p:sp>
          <p:sp>
            <p:nvSpPr>
              <p:cNvPr id="17449" name="Rectangle 41"/>
              <p:cNvSpPr>
                <a:spLocks noChangeArrowheads="1"/>
              </p:cNvSpPr>
              <p:nvPr/>
            </p:nvSpPr>
            <p:spPr bwMode="auto">
              <a:xfrm>
                <a:off x="3969" y="3043"/>
                <a:ext cx="1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500</a:t>
                </a:r>
                <a:endParaRPr lang="ru-RU" altLang="ru-RU"/>
              </a:p>
            </p:txBody>
          </p:sp>
          <p:sp>
            <p:nvSpPr>
              <p:cNvPr id="17450" name="Rectangle 42"/>
              <p:cNvSpPr>
                <a:spLocks noChangeArrowheads="1"/>
              </p:cNvSpPr>
              <p:nvPr/>
            </p:nvSpPr>
            <p:spPr bwMode="auto">
              <a:xfrm>
                <a:off x="4235" y="3043"/>
                <a:ext cx="1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600</a:t>
                </a:r>
                <a:endParaRPr lang="ru-RU" altLang="ru-RU"/>
              </a:p>
            </p:txBody>
          </p:sp>
          <p:sp>
            <p:nvSpPr>
              <p:cNvPr id="17451" name="Rectangle 43"/>
              <p:cNvSpPr>
                <a:spLocks noChangeArrowheads="1"/>
              </p:cNvSpPr>
              <p:nvPr/>
            </p:nvSpPr>
            <p:spPr bwMode="auto">
              <a:xfrm>
                <a:off x="4501" y="3043"/>
                <a:ext cx="1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700</a:t>
                </a:r>
                <a:endParaRPr lang="ru-RU" altLang="ru-RU"/>
              </a:p>
            </p:txBody>
          </p:sp>
          <p:sp>
            <p:nvSpPr>
              <p:cNvPr id="17452" name="Rectangle 44"/>
              <p:cNvSpPr>
                <a:spLocks noChangeArrowheads="1"/>
              </p:cNvSpPr>
              <p:nvPr/>
            </p:nvSpPr>
            <p:spPr bwMode="auto">
              <a:xfrm>
                <a:off x="4767" y="3043"/>
                <a:ext cx="1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800</a:t>
                </a:r>
                <a:endParaRPr lang="ru-RU" altLang="ru-RU"/>
              </a:p>
            </p:txBody>
          </p:sp>
          <p:sp>
            <p:nvSpPr>
              <p:cNvPr id="17453" name="Rectangle 45"/>
              <p:cNvSpPr>
                <a:spLocks noChangeArrowheads="1"/>
              </p:cNvSpPr>
              <p:nvPr/>
            </p:nvSpPr>
            <p:spPr bwMode="auto">
              <a:xfrm>
                <a:off x="5034" y="3043"/>
                <a:ext cx="159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900</a:t>
                </a:r>
                <a:endParaRPr lang="ru-RU" altLang="ru-RU"/>
              </a:p>
            </p:txBody>
          </p:sp>
          <p:sp>
            <p:nvSpPr>
              <p:cNvPr id="17454" name="Line 46"/>
              <p:cNvSpPr>
                <a:spLocks noChangeShapeType="1"/>
              </p:cNvSpPr>
              <p:nvPr/>
            </p:nvSpPr>
            <p:spPr bwMode="auto">
              <a:xfrm>
                <a:off x="2975" y="1450"/>
                <a:ext cx="2129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5" name="Line 47"/>
              <p:cNvSpPr>
                <a:spLocks noChangeShapeType="1"/>
              </p:cNvSpPr>
              <p:nvPr/>
            </p:nvSpPr>
            <p:spPr bwMode="auto">
              <a:xfrm flipV="1">
                <a:off x="2975" y="1450"/>
                <a:ext cx="0" cy="153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6" name="Line 48"/>
              <p:cNvSpPr>
                <a:spLocks noChangeShapeType="1"/>
              </p:cNvSpPr>
              <p:nvPr/>
            </p:nvSpPr>
            <p:spPr bwMode="auto">
              <a:xfrm>
                <a:off x="2953" y="298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7" name="Line 49"/>
              <p:cNvSpPr>
                <a:spLocks noChangeShapeType="1"/>
              </p:cNvSpPr>
              <p:nvPr/>
            </p:nvSpPr>
            <p:spPr bwMode="auto">
              <a:xfrm>
                <a:off x="2953" y="284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8" name="Line 50"/>
              <p:cNvSpPr>
                <a:spLocks noChangeShapeType="1"/>
              </p:cNvSpPr>
              <p:nvPr/>
            </p:nvSpPr>
            <p:spPr bwMode="auto">
              <a:xfrm>
                <a:off x="2953" y="270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9" name="Line 51"/>
              <p:cNvSpPr>
                <a:spLocks noChangeShapeType="1"/>
              </p:cNvSpPr>
              <p:nvPr/>
            </p:nvSpPr>
            <p:spPr bwMode="auto">
              <a:xfrm>
                <a:off x="2953" y="256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0" name="Line 52"/>
              <p:cNvSpPr>
                <a:spLocks noChangeShapeType="1"/>
              </p:cNvSpPr>
              <p:nvPr/>
            </p:nvSpPr>
            <p:spPr bwMode="auto">
              <a:xfrm>
                <a:off x="2953" y="242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1" name="Line 53"/>
              <p:cNvSpPr>
                <a:spLocks noChangeShapeType="1"/>
              </p:cNvSpPr>
              <p:nvPr/>
            </p:nvSpPr>
            <p:spPr bwMode="auto">
              <a:xfrm>
                <a:off x="2953" y="228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2" name="Line 54"/>
              <p:cNvSpPr>
                <a:spLocks noChangeShapeType="1"/>
              </p:cNvSpPr>
              <p:nvPr/>
            </p:nvSpPr>
            <p:spPr bwMode="auto">
              <a:xfrm>
                <a:off x="2953" y="214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3" name="Line 55"/>
              <p:cNvSpPr>
                <a:spLocks noChangeShapeType="1"/>
              </p:cNvSpPr>
              <p:nvPr/>
            </p:nvSpPr>
            <p:spPr bwMode="auto">
              <a:xfrm>
                <a:off x="2953" y="200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4" name="Line 56"/>
              <p:cNvSpPr>
                <a:spLocks noChangeShapeType="1"/>
              </p:cNvSpPr>
              <p:nvPr/>
            </p:nvSpPr>
            <p:spPr bwMode="auto">
              <a:xfrm>
                <a:off x="2953" y="186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5" name="Line 57"/>
              <p:cNvSpPr>
                <a:spLocks noChangeShapeType="1"/>
              </p:cNvSpPr>
              <p:nvPr/>
            </p:nvSpPr>
            <p:spPr bwMode="auto">
              <a:xfrm>
                <a:off x="2953" y="172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6" name="Line 58"/>
              <p:cNvSpPr>
                <a:spLocks noChangeShapeType="1"/>
              </p:cNvSpPr>
              <p:nvPr/>
            </p:nvSpPr>
            <p:spPr bwMode="auto">
              <a:xfrm>
                <a:off x="2953" y="1580"/>
                <a:ext cx="22" cy="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7" name="Rectangle 59"/>
              <p:cNvSpPr>
                <a:spLocks noChangeArrowheads="1"/>
              </p:cNvSpPr>
              <p:nvPr/>
            </p:nvSpPr>
            <p:spPr bwMode="auto">
              <a:xfrm>
                <a:off x="2773" y="2372"/>
                <a:ext cx="19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10</a:t>
                </a:r>
                <a:r>
                  <a:rPr lang="en-US" altLang="ru-RU" sz="1200" baseline="30000">
                    <a:solidFill>
                      <a:srgbClr val="000000"/>
                    </a:solidFill>
                  </a:rPr>
                  <a:t>3</a:t>
                </a:r>
                <a:endParaRPr lang="ru-RU" altLang="ru-RU"/>
              </a:p>
            </p:txBody>
          </p:sp>
          <p:sp>
            <p:nvSpPr>
              <p:cNvPr id="17468" name="Line 60"/>
              <p:cNvSpPr>
                <a:spLocks noChangeShapeType="1"/>
              </p:cNvSpPr>
              <p:nvPr/>
            </p:nvSpPr>
            <p:spPr bwMode="auto">
              <a:xfrm flipV="1">
                <a:off x="5104" y="1450"/>
                <a:ext cx="0" cy="1530"/>
              </a:xfrm>
              <a:prstGeom prst="line">
                <a:avLst/>
              </a:prstGeom>
              <a:noFill/>
              <a:ln w="698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9" name="Freeform 61"/>
              <p:cNvSpPr>
                <a:spLocks/>
              </p:cNvSpPr>
              <p:nvPr/>
            </p:nvSpPr>
            <p:spPr bwMode="auto">
              <a:xfrm flipV="1">
                <a:off x="3228" y="1811"/>
                <a:ext cx="1202" cy="1169"/>
              </a:xfrm>
              <a:custGeom>
                <a:avLst/>
                <a:gdLst>
                  <a:gd name="T0" fmla="*/ 46 w 2780"/>
                  <a:gd name="T1" fmla="*/ 134 h 2706"/>
                  <a:gd name="T2" fmla="*/ 108 w 2780"/>
                  <a:gd name="T3" fmla="*/ 310 h 2706"/>
                  <a:gd name="T4" fmla="*/ 167 w 2780"/>
                  <a:gd name="T5" fmla="*/ 478 h 2706"/>
                  <a:gd name="T6" fmla="*/ 222 w 2780"/>
                  <a:gd name="T7" fmla="*/ 635 h 2706"/>
                  <a:gd name="T8" fmla="*/ 273 w 2780"/>
                  <a:gd name="T9" fmla="*/ 776 h 2706"/>
                  <a:gd name="T10" fmla="*/ 318 w 2780"/>
                  <a:gd name="T11" fmla="*/ 898 h 2706"/>
                  <a:gd name="T12" fmla="*/ 356 w 2780"/>
                  <a:gd name="T13" fmla="*/ 993 h 2706"/>
                  <a:gd name="T14" fmla="*/ 386 w 2780"/>
                  <a:gd name="T15" fmla="*/ 1063 h 2706"/>
                  <a:gd name="T16" fmla="*/ 411 w 2780"/>
                  <a:gd name="T17" fmla="*/ 1115 h 2706"/>
                  <a:gd name="T18" fmla="*/ 432 w 2780"/>
                  <a:gd name="T19" fmla="*/ 1153 h 2706"/>
                  <a:gd name="T20" fmla="*/ 450 w 2780"/>
                  <a:gd name="T21" fmla="*/ 1182 h 2706"/>
                  <a:gd name="T22" fmla="*/ 467 w 2780"/>
                  <a:gd name="T23" fmla="*/ 1208 h 2706"/>
                  <a:gd name="T24" fmla="*/ 485 w 2780"/>
                  <a:gd name="T25" fmla="*/ 1234 h 2706"/>
                  <a:gd name="T26" fmla="*/ 505 w 2780"/>
                  <a:gd name="T27" fmla="*/ 1265 h 2706"/>
                  <a:gd name="T28" fmla="*/ 528 w 2780"/>
                  <a:gd name="T29" fmla="*/ 1301 h 2706"/>
                  <a:gd name="T30" fmla="*/ 553 w 2780"/>
                  <a:gd name="T31" fmla="*/ 1341 h 2706"/>
                  <a:gd name="T32" fmla="*/ 580 w 2780"/>
                  <a:gd name="T33" fmla="*/ 1387 h 2706"/>
                  <a:gd name="T34" fmla="*/ 611 w 2780"/>
                  <a:gd name="T35" fmla="*/ 1437 h 2706"/>
                  <a:gd name="T36" fmla="*/ 646 w 2780"/>
                  <a:gd name="T37" fmla="*/ 1492 h 2706"/>
                  <a:gd name="T38" fmla="*/ 686 w 2780"/>
                  <a:gd name="T39" fmla="*/ 1547 h 2706"/>
                  <a:gd name="T40" fmla="*/ 729 w 2780"/>
                  <a:gd name="T41" fmla="*/ 1606 h 2706"/>
                  <a:gd name="T42" fmla="*/ 777 w 2780"/>
                  <a:gd name="T43" fmla="*/ 1668 h 2706"/>
                  <a:gd name="T44" fmla="*/ 828 w 2780"/>
                  <a:gd name="T45" fmla="*/ 1730 h 2706"/>
                  <a:gd name="T46" fmla="*/ 882 w 2780"/>
                  <a:gd name="T47" fmla="*/ 1793 h 2706"/>
                  <a:gd name="T48" fmla="*/ 939 w 2780"/>
                  <a:gd name="T49" fmla="*/ 1854 h 2706"/>
                  <a:gd name="T50" fmla="*/ 999 w 2780"/>
                  <a:gd name="T51" fmla="*/ 1911 h 2706"/>
                  <a:gd name="T52" fmla="*/ 1063 w 2780"/>
                  <a:gd name="T53" fmla="*/ 1964 h 2706"/>
                  <a:gd name="T54" fmla="*/ 1129 w 2780"/>
                  <a:gd name="T55" fmla="*/ 2016 h 2706"/>
                  <a:gd name="T56" fmla="*/ 1198 w 2780"/>
                  <a:gd name="T57" fmla="*/ 2066 h 2706"/>
                  <a:gd name="T58" fmla="*/ 1270 w 2780"/>
                  <a:gd name="T59" fmla="*/ 2114 h 2706"/>
                  <a:gd name="T60" fmla="*/ 1345 w 2780"/>
                  <a:gd name="T61" fmla="*/ 2162 h 2706"/>
                  <a:gd name="T62" fmla="*/ 1425 w 2780"/>
                  <a:gd name="T63" fmla="*/ 2209 h 2706"/>
                  <a:gd name="T64" fmla="*/ 1507 w 2780"/>
                  <a:gd name="T65" fmla="*/ 2255 h 2706"/>
                  <a:gd name="T66" fmla="*/ 1590 w 2780"/>
                  <a:gd name="T67" fmla="*/ 2301 h 2706"/>
                  <a:gd name="T68" fmla="*/ 1672 w 2780"/>
                  <a:gd name="T69" fmla="*/ 2344 h 2706"/>
                  <a:gd name="T70" fmla="*/ 1751 w 2780"/>
                  <a:gd name="T71" fmla="*/ 2384 h 2706"/>
                  <a:gd name="T72" fmla="*/ 1825 w 2780"/>
                  <a:gd name="T73" fmla="*/ 2421 h 2706"/>
                  <a:gd name="T74" fmla="*/ 1892 w 2780"/>
                  <a:gd name="T75" fmla="*/ 2453 h 2706"/>
                  <a:gd name="T76" fmla="*/ 1949 w 2780"/>
                  <a:gd name="T77" fmla="*/ 2477 h 2706"/>
                  <a:gd name="T78" fmla="*/ 2002 w 2780"/>
                  <a:gd name="T79" fmla="*/ 2498 h 2706"/>
                  <a:gd name="T80" fmla="*/ 2050 w 2780"/>
                  <a:gd name="T81" fmla="*/ 2516 h 2706"/>
                  <a:gd name="T82" fmla="*/ 2095 w 2780"/>
                  <a:gd name="T83" fmla="*/ 2533 h 2706"/>
                  <a:gd name="T84" fmla="*/ 2139 w 2780"/>
                  <a:gd name="T85" fmla="*/ 2548 h 2706"/>
                  <a:gd name="T86" fmla="*/ 2184 w 2780"/>
                  <a:gd name="T87" fmla="*/ 2562 h 2706"/>
                  <a:gd name="T88" fmla="*/ 2230 w 2780"/>
                  <a:gd name="T89" fmla="*/ 2577 h 2706"/>
                  <a:gd name="T90" fmla="*/ 2279 w 2780"/>
                  <a:gd name="T91" fmla="*/ 2591 h 2706"/>
                  <a:gd name="T92" fmla="*/ 2328 w 2780"/>
                  <a:gd name="T93" fmla="*/ 2606 h 2706"/>
                  <a:gd name="T94" fmla="*/ 2378 w 2780"/>
                  <a:gd name="T95" fmla="*/ 2620 h 2706"/>
                  <a:gd name="T96" fmla="*/ 2429 w 2780"/>
                  <a:gd name="T97" fmla="*/ 2634 h 2706"/>
                  <a:gd name="T98" fmla="*/ 2479 w 2780"/>
                  <a:gd name="T99" fmla="*/ 2648 h 2706"/>
                  <a:gd name="T100" fmla="*/ 2527 w 2780"/>
                  <a:gd name="T101" fmla="*/ 2659 h 2706"/>
                  <a:gd name="T102" fmla="*/ 2573 w 2780"/>
                  <a:gd name="T103" fmla="*/ 2668 h 2706"/>
                  <a:gd name="T104" fmla="*/ 2620 w 2780"/>
                  <a:gd name="T105" fmla="*/ 2677 h 2706"/>
                  <a:gd name="T106" fmla="*/ 2666 w 2780"/>
                  <a:gd name="T107" fmla="*/ 2685 h 2706"/>
                  <a:gd name="T108" fmla="*/ 2712 w 2780"/>
                  <a:gd name="T109" fmla="*/ 2693 h 2706"/>
                  <a:gd name="T110" fmla="*/ 2757 w 2780"/>
                  <a:gd name="T111" fmla="*/ 2701 h 2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780" h="2706">
                    <a:moveTo>
                      <a:pt x="0" y="0"/>
                    </a:moveTo>
                    <a:lnTo>
                      <a:pt x="15" y="45"/>
                    </a:lnTo>
                    <a:lnTo>
                      <a:pt x="31" y="90"/>
                    </a:lnTo>
                    <a:lnTo>
                      <a:pt x="46" y="134"/>
                    </a:lnTo>
                    <a:lnTo>
                      <a:pt x="62" y="179"/>
                    </a:lnTo>
                    <a:lnTo>
                      <a:pt x="77" y="223"/>
                    </a:lnTo>
                    <a:lnTo>
                      <a:pt x="93" y="266"/>
                    </a:lnTo>
                    <a:lnTo>
                      <a:pt x="108" y="310"/>
                    </a:lnTo>
                    <a:lnTo>
                      <a:pt x="123" y="352"/>
                    </a:lnTo>
                    <a:lnTo>
                      <a:pt x="138" y="395"/>
                    </a:lnTo>
                    <a:lnTo>
                      <a:pt x="152" y="437"/>
                    </a:lnTo>
                    <a:lnTo>
                      <a:pt x="167" y="478"/>
                    </a:lnTo>
                    <a:lnTo>
                      <a:pt x="181" y="518"/>
                    </a:lnTo>
                    <a:lnTo>
                      <a:pt x="195" y="558"/>
                    </a:lnTo>
                    <a:lnTo>
                      <a:pt x="209" y="597"/>
                    </a:lnTo>
                    <a:lnTo>
                      <a:pt x="222" y="635"/>
                    </a:lnTo>
                    <a:lnTo>
                      <a:pt x="236" y="671"/>
                    </a:lnTo>
                    <a:lnTo>
                      <a:pt x="248" y="707"/>
                    </a:lnTo>
                    <a:lnTo>
                      <a:pt x="261" y="742"/>
                    </a:lnTo>
                    <a:lnTo>
                      <a:pt x="273" y="776"/>
                    </a:lnTo>
                    <a:lnTo>
                      <a:pt x="285" y="808"/>
                    </a:lnTo>
                    <a:lnTo>
                      <a:pt x="297" y="840"/>
                    </a:lnTo>
                    <a:lnTo>
                      <a:pt x="308" y="869"/>
                    </a:lnTo>
                    <a:lnTo>
                      <a:pt x="318" y="898"/>
                    </a:lnTo>
                    <a:lnTo>
                      <a:pt x="328" y="925"/>
                    </a:lnTo>
                    <a:lnTo>
                      <a:pt x="338" y="950"/>
                    </a:lnTo>
                    <a:lnTo>
                      <a:pt x="347" y="973"/>
                    </a:lnTo>
                    <a:lnTo>
                      <a:pt x="356" y="993"/>
                    </a:lnTo>
                    <a:lnTo>
                      <a:pt x="364" y="1013"/>
                    </a:lnTo>
                    <a:lnTo>
                      <a:pt x="372" y="1031"/>
                    </a:lnTo>
                    <a:lnTo>
                      <a:pt x="379" y="1048"/>
                    </a:lnTo>
                    <a:lnTo>
                      <a:pt x="386" y="1063"/>
                    </a:lnTo>
                    <a:lnTo>
                      <a:pt x="393" y="1078"/>
                    </a:lnTo>
                    <a:lnTo>
                      <a:pt x="399" y="1091"/>
                    </a:lnTo>
                    <a:lnTo>
                      <a:pt x="405" y="1103"/>
                    </a:lnTo>
                    <a:lnTo>
                      <a:pt x="411" y="1115"/>
                    </a:lnTo>
                    <a:lnTo>
                      <a:pt x="417" y="1125"/>
                    </a:lnTo>
                    <a:lnTo>
                      <a:pt x="422" y="1135"/>
                    </a:lnTo>
                    <a:lnTo>
                      <a:pt x="427" y="1144"/>
                    </a:lnTo>
                    <a:lnTo>
                      <a:pt x="432" y="1153"/>
                    </a:lnTo>
                    <a:lnTo>
                      <a:pt x="436" y="1161"/>
                    </a:lnTo>
                    <a:lnTo>
                      <a:pt x="441" y="1168"/>
                    </a:lnTo>
                    <a:lnTo>
                      <a:pt x="445" y="1175"/>
                    </a:lnTo>
                    <a:lnTo>
                      <a:pt x="450" y="1182"/>
                    </a:lnTo>
                    <a:lnTo>
                      <a:pt x="454" y="1189"/>
                    </a:lnTo>
                    <a:lnTo>
                      <a:pt x="458" y="1195"/>
                    </a:lnTo>
                    <a:lnTo>
                      <a:pt x="463" y="1201"/>
                    </a:lnTo>
                    <a:lnTo>
                      <a:pt x="467" y="1208"/>
                    </a:lnTo>
                    <a:lnTo>
                      <a:pt x="471" y="1214"/>
                    </a:lnTo>
                    <a:lnTo>
                      <a:pt x="475" y="1221"/>
                    </a:lnTo>
                    <a:lnTo>
                      <a:pt x="480" y="1228"/>
                    </a:lnTo>
                    <a:lnTo>
                      <a:pt x="485" y="1234"/>
                    </a:lnTo>
                    <a:lnTo>
                      <a:pt x="490" y="1242"/>
                    </a:lnTo>
                    <a:lnTo>
                      <a:pt x="495" y="1249"/>
                    </a:lnTo>
                    <a:lnTo>
                      <a:pt x="500" y="1257"/>
                    </a:lnTo>
                    <a:lnTo>
                      <a:pt x="505" y="1265"/>
                    </a:lnTo>
                    <a:lnTo>
                      <a:pt x="511" y="1274"/>
                    </a:lnTo>
                    <a:lnTo>
                      <a:pt x="516" y="1282"/>
                    </a:lnTo>
                    <a:lnTo>
                      <a:pt x="522" y="1291"/>
                    </a:lnTo>
                    <a:lnTo>
                      <a:pt x="528" y="1301"/>
                    </a:lnTo>
                    <a:lnTo>
                      <a:pt x="534" y="1310"/>
                    </a:lnTo>
                    <a:lnTo>
                      <a:pt x="540" y="1320"/>
                    </a:lnTo>
                    <a:lnTo>
                      <a:pt x="546" y="1331"/>
                    </a:lnTo>
                    <a:lnTo>
                      <a:pt x="553" y="1341"/>
                    </a:lnTo>
                    <a:lnTo>
                      <a:pt x="559" y="1352"/>
                    </a:lnTo>
                    <a:lnTo>
                      <a:pt x="566" y="1363"/>
                    </a:lnTo>
                    <a:lnTo>
                      <a:pt x="573" y="1375"/>
                    </a:lnTo>
                    <a:lnTo>
                      <a:pt x="580" y="1387"/>
                    </a:lnTo>
                    <a:lnTo>
                      <a:pt x="588" y="1399"/>
                    </a:lnTo>
                    <a:lnTo>
                      <a:pt x="595" y="1411"/>
                    </a:lnTo>
                    <a:lnTo>
                      <a:pt x="603" y="1424"/>
                    </a:lnTo>
                    <a:lnTo>
                      <a:pt x="611" y="1437"/>
                    </a:lnTo>
                    <a:lnTo>
                      <a:pt x="619" y="1450"/>
                    </a:lnTo>
                    <a:lnTo>
                      <a:pt x="628" y="1464"/>
                    </a:lnTo>
                    <a:lnTo>
                      <a:pt x="637" y="1478"/>
                    </a:lnTo>
                    <a:lnTo>
                      <a:pt x="646" y="1492"/>
                    </a:lnTo>
                    <a:lnTo>
                      <a:pt x="655" y="1506"/>
                    </a:lnTo>
                    <a:lnTo>
                      <a:pt x="665" y="1519"/>
                    </a:lnTo>
                    <a:lnTo>
                      <a:pt x="675" y="1533"/>
                    </a:lnTo>
                    <a:lnTo>
                      <a:pt x="686" y="1547"/>
                    </a:lnTo>
                    <a:lnTo>
                      <a:pt x="696" y="1562"/>
                    </a:lnTo>
                    <a:lnTo>
                      <a:pt x="707" y="1576"/>
                    </a:lnTo>
                    <a:lnTo>
                      <a:pt x="718" y="1591"/>
                    </a:lnTo>
                    <a:lnTo>
                      <a:pt x="729" y="1606"/>
                    </a:lnTo>
                    <a:lnTo>
                      <a:pt x="741" y="1621"/>
                    </a:lnTo>
                    <a:lnTo>
                      <a:pt x="753" y="1637"/>
                    </a:lnTo>
                    <a:lnTo>
                      <a:pt x="765" y="1652"/>
                    </a:lnTo>
                    <a:lnTo>
                      <a:pt x="777" y="1668"/>
                    </a:lnTo>
                    <a:lnTo>
                      <a:pt x="789" y="1683"/>
                    </a:lnTo>
                    <a:lnTo>
                      <a:pt x="802" y="1699"/>
                    </a:lnTo>
                    <a:lnTo>
                      <a:pt x="815" y="1714"/>
                    </a:lnTo>
                    <a:lnTo>
                      <a:pt x="828" y="1730"/>
                    </a:lnTo>
                    <a:lnTo>
                      <a:pt x="841" y="1746"/>
                    </a:lnTo>
                    <a:lnTo>
                      <a:pt x="854" y="1761"/>
                    </a:lnTo>
                    <a:lnTo>
                      <a:pt x="868" y="1777"/>
                    </a:lnTo>
                    <a:lnTo>
                      <a:pt x="882" y="1793"/>
                    </a:lnTo>
                    <a:lnTo>
                      <a:pt x="896" y="1808"/>
                    </a:lnTo>
                    <a:lnTo>
                      <a:pt x="910" y="1823"/>
                    </a:lnTo>
                    <a:lnTo>
                      <a:pt x="924" y="1839"/>
                    </a:lnTo>
                    <a:lnTo>
                      <a:pt x="939" y="1854"/>
                    </a:lnTo>
                    <a:lnTo>
                      <a:pt x="953" y="1869"/>
                    </a:lnTo>
                    <a:lnTo>
                      <a:pt x="968" y="1883"/>
                    </a:lnTo>
                    <a:lnTo>
                      <a:pt x="984" y="1897"/>
                    </a:lnTo>
                    <a:lnTo>
                      <a:pt x="999" y="1911"/>
                    </a:lnTo>
                    <a:lnTo>
                      <a:pt x="1015" y="1924"/>
                    </a:lnTo>
                    <a:lnTo>
                      <a:pt x="1031" y="1938"/>
                    </a:lnTo>
                    <a:lnTo>
                      <a:pt x="1047" y="1951"/>
                    </a:lnTo>
                    <a:lnTo>
                      <a:pt x="1063" y="1964"/>
                    </a:lnTo>
                    <a:lnTo>
                      <a:pt x="1079" y="1977"/>
                    </a:lnTo>
                    <a:lnTo>
                      <a:pt x="1095" y="1990"/>
                    </a:lnTo>
                    <a:lnTo>
                      <a:pt x="1112" y="2003"/>
                    </a:lnTo>
                    <a:lnTo>
                      <a:pt x="1129" y="2016"/>
                    </a:lnTo>
                    <a:lnTo>
                      <a:pt x="1146" y="2028"/>
                    </a:lnTo>
                    <a:lnTo>
                      <a:pt x="1163" y="2041"/>
                    </a:lnTo>
                    <a:lnTo>
                      <a:pt x="1181" y="2053"/>
                    </a:lnTo>
                    <a:lnTo>
                      <a:pt x="1198" y="2066"/>
                    </a:lnTo>
                    <a:lnTo>
                      <a:pt x="1216" y="2078"/>
                    </a:lnTo>
                    <a:lnTo>
                      <a:pt x="1234" y="2090"/>
                    </a:lnTo>
                    <a:lnTo>
                      <a:pt x="1252" y="2102"/>
                    </a:lnTo>
                    <a:lnTo>
                      <a:pt x="1270" y="2114"/>
                    </a:lnTo>
                    <a:lnTo>
                      <a:pt x="1289" y="2126"/>
                    </a:lnTo>
                    <a:lnTo>
                      <a:pt x="1307" y="2138"/>
                    </a:lnTo>
                    <a:lnTo>
                      <a:pt x="1326" y="2150"/>
                    </a:lnTo>
                    <a:lnTo>
                      <a:pt x="1345" y="2162"/>
                    </a:lnTo>
                    <a:lnTo>
                      <a:pt x="1365" y="2174"/>
                    </a:lnTo>
                    <a:lnTo>
                      <a:pt x="1384" y="2186"/>
                    </a:lnTo>
                    <a:lnTo>
                      <a:pt x="1404" y="2197"/>
                    </a:lnTo>
                    <a:lnTo>
                      <a:pt x="1425" y="2209"/>
                    </a:lnTo>
                    <a:lnTo>
                      <a:pt x="1445" y="2221"/>
                    </a:lnTo>
                    <a:lnTo>
                      <a:pt x="1466" y="2232"/>
                    </a:lnTo>
                    <a:lnTo>
                      <a:pt x="1486" y="2244"/>
                    </a:lnTo>
                    <a:lnTo>
                      <a:pt x="1507" y="2255"/>
                    </a:lnTo>
                    <a:lnTo>
                      <a:pt x="1528" y="2267"/>
                    </a:lnTo>
                    <a:lnTo>
                      <a:pt x="1549" y="2278"/>
                    </a:lnTo>
                    <a:lnTo>
                      <a:pt x="1569" y="2289"/>
                    </a:lnTo>
                    <a:lnTo>
                      <a:pt x="1590" y="2301"/>
                    </a:lnTo>
                    <a:lnTo>
                      <a:pt x="1611" y="2312"/>
                    </a:lnTo>
                    <a:lnTo>
                      <a:pt x="1631" y="2322"/>
                    </a:lnTo>
                    <a:lnTo>
                      <a:pt x="1652" y="2333"/>
                    </a:lnTo>
                    <a:lnTo>
                      <a:pt x="1672" y="2344"/>
                    </a:lnTo>
                    <a:lnTo>
                      <a:pt x="1692" y="2354"/>
                    </a:lnTo>
                    <a:lnTo>
                      <a:pt x="1712" y="2364"/>
                    </a:lnTo>
                    <a:lnTo>
                      <a:pt x="1731" y="2374"/>
                    </a:lnTo>
                    <a:lnTo>
                      <a:pt x="1751" y="2384"/>
                    </a:lnTo>
                    <a:lnTo>
                      <a:pt x="1770" y="2394"/>
                    </a:lnTo>
                    <a:lnTo>
                      <a:pt x="1788" y="2403"/>
                    </a:lnTo>
                    <a:lnTo>
                      <a:pt x="1807" y="2412"/>
                    </a:lnTo>
                    <a:lnTo>
                      <a:pt x="1825" y="2421"/>
                    </a:lnTo>
                    <a:lnTo>
                      <a:pt x="1842" y="2430"/>
                    </a:lnTo>
                    <a:lnTo>
                      <a:pt x="1859" y="2438"/>
                    </a:lnTo>
                    <a:lnTo>
                      <a:pt x="1876" y="2446"/>
                    </a:lnTo>
                    <a:lnTo>
                      <a:pt x="1892" y="2453"/>
                    </a:lnTo>
                    <a:lnTo>
                      <a:pt x="1907" y="2459"/>
                    </a:lnTo>
                    <a:lnTo>
                      <a:pt x="1921" y="2466"/>
                    </a:lnTo>
                    <a:lnTo>
                      <a:pt x="1936" y="2472"/>
                    </a:lnTo>
                    <a:lnTo>
                      <a:pt x="1949" y="2477"/>
                    </a:lnTo>
                    <a:lnTo>
                      <a:pt x="1963" y="2483"/>
                    </a:lnTo>
                    <a:lnTo>
                      <a:pt x="1976" y="2488"/>
                    </a:lnTo>
                    <a:lnTo>
                      <a:pt x="1989" y="2493"/>
                    </a:lnTo>
                    <a:lnTo>
                      <a:pt x="2002" y="2498"/>
                    </a:lnTo>
                    <a:lnTo>
                      <a:pt x="2014" y="2503"/>
                    </a:lnTo>
                    <a:lnTo>
                      <a:pt x="2026" y="2508"/>
                    </a:lnTo>
                    <a:lnTo>
                      <a:pt x="2038" y="2512"/>
                    </a:lnTo>
                    <a:lnTo>
                      <a:pt x="2050" y="2516"/>
                    </a:lnTo>
                    <a:lnTo>
                      <a:pt x="2061" y="2521"/>
                    </a:lnTo>
                    <a:lnTo>
                      <a:pt x="2072" y="2525"/>
                    </a:lnTo>
                    <a:lnTo>
                      <a:pt x="2084" y="2529"/>
                    </a:lnTo>
                    <a:lnTo>
                      <a:pt x="2095" y="2533"/>
                    </a:lnTo>
                    <a:lnTo>
                      <a:pt x="2106" y="2536"/>
                    </a:lnTo>
                    <a:lnTo>
                      <a:pt x="2117" y="2540"/>
                    </a:lnTo>
                    <a:lnTo>
                      <a:pt x="2128" y="2544"/>
                    </a:lnTo>
                    <a:lnTo>
                      <a:pt x="2139" y="2548"/>
                    </a:lnTo>
                    <a:lnTo>
                      <a:pt x="2150" y="2551"/>
                    </a:lnTo>
                    <a:lnTo>
                      <a:pt x="2161" y="2555"/>
                    </a:lnTo>
                    <a:lnTo>
                      <a:pt x="2172" y="2559"/>
                    </a:lnTo>
                    <a:lnTo>
                      <a:pt x="2184" y="2562"/>
                    </a:lnTo>
                    <a:lnTo>
                      <a:pt x="2195" y="2566"/>
                    </a:lnTo>
                    <a:lnTo>
                      <a:pt x="2207" y="2569"/>
                    </a:lnTo>
                    <a:lnTo>
                      <a:pt x="2218" y="2573"/>
                    </a:lnTo>
                    <a:lnTo>
                      <a:pt x="2230" y="2577"/>
                    </a:lnTo>
                    <a:lnTo>
                      <a:pt x="2242" y="2580"/>
                    </a:lnTo>
                    <a:lnTo>
                      <a:pt x="2254" y="2584"/>
                    </a:lnTo>
                    <a:lnTo>
                      <a:pt x="2266" y="2588"/>
                    </a:lnTo>
                    <a:lnTo>
                      <a:pt x="2279" y="2591"/>
                    </a:lnTo>
                    <a:lnTo>
                      <a:pt x="2291" y="2595"/>
                    </a:lnTo>
                    <a:lnTo>
                      <a:pt x="2303" y="2599"/>
                    </a:lnTo>
                    <a:lnTo>
                      <a:pt x="2316" y="2602"/>
                    </a:lnTo>
                    <a:lnTo>
                      <a:pt x="2328" y="2606"/>
                    </a:lnTo>
                    <a:lnTo>
                      <a:pt x="2341" y="2609"/>
                    </a:lnTo>
                    <a:lnTo>
                      <a:pt x="2353" y="2613"/>
                    </a:lnTo>
                    <a:lnTo>
                      <a:pt x="2366" y="2617"/>
                    </a:lnTo>
                    <a:lnTo>
                      <a:pt x="2378" y="2620"/>
                    </a:lnTo>
                    <a:lnTo>
                      <a:pt x="2391" y="2624"/>
                    </a:lnTo>
                    <a:lnTo>
                      <a:pt x="2403" y="2627"/>
                    </a:lnTo>
                    <a:lnTo>
                      <a:pt x="2416" y="2631"/>
                    </a:lnTo>
                    <a:lnTo>
                      <a:pt x="2429" y="2634"/>
                    </a:lnTo>
                    <a:lnTo>
                      <a:pt x="2441" y="2638"/>
                    </a:lnTo>
                    <a:lnTo>
                      <a:pt x="2454" y="2641"/>
                    </a:lnTo>
                    <a:lnTo>
                      <a:pt x="2466" y="2644"/>
                    </a:lnTo>
                    <a:lnTo>
                      <a:pt x="2479" y="2648"/>
                    </a:lnTo>
                    <a:lnTo>
                      <a:pt x="2491" y="2651"/>
                    </a:lnTo>
                    <a:lnTo>
                      <a:pt x="2503" y="2654"/>
                    </a:lnTo>
                    <a:lnTo>
                      <a:pt x="2515" y="2656"/>
                    </a:lnTo>
                    <a:lnTo>
                      <a:pt x="2527" y="2659"/>
                    </a:lnTo>
                    <a:lnTo>
                      <a:pt x="2538" y="2661"/>
                    </a:lnTo>
                    <a:lnTo>
                      <a:pt x="2550" y="2663"/>
                    </a:lnTo>
                    <a:lnTo>
                      <a:pt x="2562" y="2666"/>
                    </a:lnTo>
                    <a:lnTo>
                      <a:pt x="2573" y="2668"/>
                    </a:lnTo>
                    <a:lnTo>
                      <a:pt x="2585" y="2670"/>
                    </a:lnTo>
                    <a:lnTo>
                      <a:pt x="2597" y="2672"/>
                    </a:lnTo>
                    <a:lnTo>
                      <a:pt x="2608" y="2675"/>
                    </a:lnTo>
                    <a:lnTo>
                      <a:pt x="2620" y="2677"/>
                    </a:lnTo>
                    <a:lnTo>
                      <a:pt x="2631" y="2679"/>
                    </a:lnTo>
                    <a:lnTo>
                      <a:pt x="2643" y="2681"/>
                    </a:lnTo>
                    <a:lnTo>
                      <a:pt x="2654" y="2683"/>
                    </a:lnTo>
                    <a:lnTo>
                      <a:pt x="2666" y="2685"/>
                    </a:lnTo>
                    <a:lnTo>
                      <a:pt x="2677" y="2687"/>
                    </a:lnTo>
                    <a:lnTo>
                      <a:pt x="2689" y="2689"/>
                    </a:lnTo>
                    <a:lnTo>
                      <a:pt x="2700" y="2691"/>
                    </a:lnTo>
                    <a:lnTo>
                      <a:pt x="2712" y="2693"/>
                    </a:lnTo>
                    <a:lnTo>
                      <a:pt x="2723" y="2695"/>
                    </a:lnTo>
                    <a:lnTo>
                      <a:pt x="2734" y="2697"/>
                    </a:lnTo>
                    <a:lnTo>
                      <a:pt x="2746" y="2699"/>
                    </a:lnTo>
                    <a:lnTo>
                      <a:pt x="2757" y="2701"/>
                    </a:lnTo>
                    <a:lnTo>
                      <a:pt x="2769" y="2703"/>
                    </a:lnTo>
                    <a:lnTo>
                      <a:pt x="2780" y="2706"/>
                    </a:lnTo>
                  </a:path>
                </a:pathLst>
              </a:custGeom>
              <a:noFill/>
              <a:ln w="1524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70" name="Freeform 62"/>
              <p:cNvSpPr>
                <a:spLocks/>
              </p:cNvSpPr>
              <p:nvPr/>
            </p:nvSpPr>
            <p:spPr bwMode="auto">
              <a:xfrm flipV="1">
                <a:off x="3374" y="1720"/>
                <a:ext cx="61" cy="730"/>
              </a:xfrm>
              <a:custGeom>
                <a:avLst/>
                <a:gdLst>
                  <a:gd name="T0" fmla="*/ 141 w 142"/>
                  <a:gd name="T1" fmla="*/ 16 h 1690"/>
                  <a:gd name="T2" fmla="*/ 139 w 142"/>
                  <a:gd name="T3" fmla="*/ 49 h 1690"/>
                  <a:gd name="T4" fmla="*/ 138 w 142"/>
                  <a:gd name="T5" fmla="*/ 82 h 1690"/>
                  <a:gd name="T6" fmla="*/ 136 w 142"/>
                  <a:gd name="T7" fmla="*/ 114 h 1690"/>
                  <a:gd name="T8" fmla="*/ 135 w 142"/>
                  <a:gd name="T9" fmla="*/ 147 h 1690"/>
                  <a:gd name="T10" fmla="*/ 133 w 142"/>
                  <a:gd name="T11" fmla="*/ 179 h 1690"/>
                  <a:gd name="T12" fmla="*/ 132 w 142"/>
                  <a:gd name="T13" fmla="*/ 211 h 1690"/>
                  <a:gd name="T14" fmla="*/ 130 w 142"/>
                  <a:gd name="T15" fmla="*/ 243 h 1690"/>
                  <a:gd name="T16" fmla="*/ 129 w 142"/>
                  <a:gd name="T17" fmla="*/ 274 h 1690"/>
                  <a:gd name="T18" fmla="*/ 128 w 142"/>
                  <a:gd name="T19" fmla="*/ 304 h 1690"/>
                  <a:gd name="T20" fmla="*/ 126 w 142"/>
                  <a:gd name="T21" fmla="*/ 335 h 1690"/>
                  <a:gd name="T22" fmla="*/ 125 w 142"/>
                  <a:gd name="T23" fmla="*/ 364 h 1690"/>
                  <a:gd name="T24" fmla="*/ 123 w 142"/>
                  <a:gd name="T25" fmla="*/ 393 h 1690"/>
                  <a:gd name="T26" fmla="*/ 122 w 142"/>
                  <a:gd name="T27" fmla="*/ 421 h 1690"/>
                  <a:gd name="T28" fmla="*/ 120 w 142"/>
                  <a:gd name="T29" fmla="*/ 449 h 1690"/>
                  <a:gd name="T30" fmla="*/ 119 w 142"/>
                  <a:gd name="T31" fmla="*/ 476 h 1690"/>
                  <a:gd name="T32" fmla="*/ 117 w 142"/>
                  <a:gd name="T33" fmla="*/ 502 h 1690"/>
                  <a:gd name="T34" fmla="*/ 116 w 142"/>
                  <a:gd name="T35" fmla="*/ 528 h 1690"/>
                  <a:gd name="T36" fmla="*/ 115 w 142"/>
                  <a:gd name="T37" fmla="*/ 554 h 1690"/>
                  <a:gd name="T38" fmla="*/ 113 w 142"/>
                  <a:gd name="T39" fmla="*/ 579 h 1690"/>
                  <a:gd name="T40" fmla="*/ 112 w 142"/>
                  <a:gd name="T41" fmla="*/ 605 h 1690"/>
                  <a:gd name="T42" fmla="*/ 110 w 142"/>
                  <a:gd name="T43" fmla="*/ 630 h 1690"/>
                  <a:gd name="T44" fmla="*/ 109 w 142"/>
                  <a:gd name="T45" fmla="*/ 655 h 1690"/>
                  <a:gd name="T46" fmla="*/ 107 w 142"/>
                  <a:gd name="T47" fmla="*/ 680 h 1690"/>
                  <a:gd name="T48" fmla="*/ 106 w 142"/>
                  <a:gd name="T49" fmla="*/ 705 h 1690"/>
                  <a:gd name="T50" fmla="*/ 104 w 142"/>
                  <a:gd name="T51" fmla="*/ 730 h 1690"/>
                  <a:gd name="T52" fmla="*/ 102 w 142"/>
                  <a:gd name="T53" fmla="*/ 756 h 1690"/>
                  <a:gd name="T54" fmla="*/ 100 w 142"/>
                  <a:gd name="T55" fmla="*/ 781 h 1690"/>
                  <a:gd name="T56" fmla="*/ 98 w 142"/>
                  <a:gd name="T57" fmla="*/ 807 h 1690"/>
                  <a:gd name="T58" fmla="*/ 96 w 142"/>
                  <a:gd name="T59" fmla="*/ 833 h 1690"/>
                  <a:gd name="T60" fmla="*/ 94 w 142"/>
                  <a:gd name="T61" fmla="*/ 858 h 1690"/>
                  <a:gd name="T62" fmla="*/ 92 w 142"/>
                  <a:gd name="T63" fmla="*/ 884 h 1690"/>
                  <a:gd name="T64" fmla="*/ 90 w 142"/>
                  <a:gd name="T65" fmla="*/ 911 h 1690"/>
                  <a:gd name="T66" fmla="*/ 88 w 142"/>
                  <a:gd name="T67" fmla="*/ 937 h 1690"/>
                  <a:gd name="T68" fmla="*/ 86 w 142"/>
                  <a:gd name="T69" fmla="*/ 963 h 1690"/>
                  <a:gd name="T70" fmla="*/ 84 w 142"/>
                  <a:gd name="T71" fmla="*/ 989 h 1690"/>
                  <a:gd name="T72" fmla="*/ 82 w 142"/>
                  <a:gd name="T73" fmla="*/ 1015 h 1690"/>
                  <a:gd name="T74" fmla="*/ 80 w 142"/>
                  <a:gd name="T75" fmla="*/ 1042 h 1690"/>
                  <a:gd name="T76" fmla="*/ 78 w 142"/>
                  <a:gd name="T77" fmla="*/ 1068 h 1690"/>
                  <a:gd name="T78" fmla="*/ 76 w 142"/>
                  <a:gd name="T79" fmla="*/ 1094 h 1690"/>
                  <a:gd name="T80" fmla="*/ 74 w 142"/>
                  <a:gd name="T81" fmla="*/ 1119 h 1690"/>
                  <a:gd name="T82" fmla="*/ 72 w 142"/>
                  <a:gd name="T83" fmla="*/ 1145 h 1690"/>
                  <a:gd name="T84" fmla="*/ 69 w 142"/>
                  <a:gd name="T85" fmla="*/ 1171 h 1690"/>
                  <a:gd name="T86" fmla="*/ 67 w 142"/>
                  <a:gd name="T87" fmla="*/ 1197 h 1690"/>
                  <a:gd name="T88" fmla="*/ 65 w 142"/>
                  <a:gd name="T89" fmla="*/ 1223 h 1690"/>
                  <a:gd name="T90" fmla="*/ 62 w 142"/>
                  <a:gd name="T91" fmla="*/ 1249 h 1690"/>
                  <a:gd name="T92" fmla="*/ 59 w 142"/>
                  <a:gd name="T93" fmla="*/ 1275 h 1690"/>
                  <a:gd name="T94" fmla="*/ 57 w 142"/>
                  <a:gd name="T95" fmla="*/ 1301 h 1690"/>
                  <a:gd name="T96" fmla="*/ 54 w 142"/>
                  <a:gd name="T97" fmla="*/ 1327 h 1690"/>
                  <a:gd name="T98" fmla="*/ 51 w 142"/>
                  <a:gd name="T99" fmla="*/ 1353 h 1690"/>
                  <a:gd name="T100" fmla="*/ 48 w 142"/>
                  <a:gd name="T101" fmla="*/ 1379 h 1690"/>
                  <a:gd name="T102" fmla="*/ 44 w 142"/>
                  <a:gd name="T103" fmla="*/ 1405 h 1690"/>
                  <a:gd name="T104" fmla="*/ 41 w 142"/>
                  <a:gd name="T105" fmla="*/ 1431 h 1690"/>
                  <a:gd name="T106" fmla="*/ 37 w 142"/>
                  <a:gd name="T107" fmla="*/ 1457 h 1690"/>
                  <a:gd name="T108" fmla="*/ 33 w 142"/>
                  <a:gd name="T109" fmla="*/ 1483 h 1690"/>
                  <a:gd name="T110" fmla="*/ 29 w 142"/>
                  <a:gd name="T111" fmla="*/ 1509 h 1690"/>
                  <a:gd name="T112" fmla="*/ 25 w 142"/>
                  <a:gd name="T113" fmla="*/ 1534 h 1690"/>
                  <a:gd name="T114" fmla="*/ 21 w 142"/>
                  <a:gd name="T115" fmla="*/ 1560 h 1690"/>
                  <a:gd name="T116" fmla="*/ 17 w 142"/>
                  <a:gd name="T117" fmla="*/ 1586 h 1690"/>
                  <a:gd name="T118" fmla="*/ 13 w 142"/>
                  <a:gd name="T119" fmla="*/ 1612 h 1690"/>
                  <a:gd name="T120" fmla="*/ 8 w 142"/>
                  <a:gd name="T121" fmla="*/ 1638 h 1690"/>
                  <a:gd name="T122" fmla="*/ 4 w 142"/>
                  <a:gd name="T123" fmla="*/ 1664 h 1690"/>
                  <a:gd name="T124" fmla="*/ 0 w 142"/>
                  <a:gd name="T125" fmla="*/ 1690 h 1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42" h="1690">
                    <a:moveTo>
                      <a:pt x="142" y="0"/>
                    </a:moveTo>
                    <a:lnTo>
                      <a:pt x="141" y="16"/>
                    </a:lnTo>
                    <a:lnTo>
                      <a:pt x="140" y="32"/>
                    </a:lnTo>
                    <a:lnTo>
                      <a:pt x="139" y="49"/>
                    </a:lnTo>
                    <a:lnTo>
                      <a:pt x="139" y="65"/>
                    </a:lnTo>
                    <a:lnTo>
                      <a:pt x="138" y="82"/>
                    </a:lnTo>
                    <a:lnTo>
                      <a:pt x="137" y="98"/>
                    </a:lnTo>
                    <a:lnTo>
                      <a:pt x="136" y="114"/>
                    </a:lnTo>
                    <a:lnTo>
                      <a:pt x="136" y="131"/>
                    </a:lnTo>
                    <a:lnTo>
                      <a:pt x="135" y="147"/>
                    </a:lnTo>
                    <a:lnTo>
                      <a:pt x="134" y="163"/>
                    </a:lnTo>
                    <a:lnTo>
                      <a:pt x="133" y="179"/>
                    </a:lnTo>
                    <a:lnTo>
                      <a:pt x="133" y="195"/>
                    </a:lnTo>
                    <a:lnTo>
                      <a:pt x="132" y="211"/>
                    </a:lnTo>
                    <a:lnTo>
                      <a:pt x="131" y="227"/>
                    </a:lnTo>
                    <a:lnTo>
                      <a:pt x="130" y="243"/>
                    </a:lnTo>
                    <a:lnTo>
                      <a:pt x="130" y="258"/>
                    </a:lnTo>
                    <a:lnTo>
                      <a:pt x="129" y="274"/>
                    </a:lnTo>
                    <a:lnTo>
                      <a:pt x="128" y="289"/>
                    </a:lnTo>
                    <a:lnTo>
                      <a:pt x="128" y="304"/>
                    </a:lnTo>
                    <a:lnTo>
                      <a:pt x="127" y="320"/>
                    </a:lnTo>
                    <a:lnTo>
                      <a:pt x="126" y="335"/>
                    </a:lnTo>
                    <a:lnTo>
                      <a:pt x="125" y="350"/>
                    </a:lnTo>
                    <a:lnTo>
                      <a:pt x="125" y="364"/>
                    </a:lnTo>
                    <a:lnTo>
                      <a:pt x="124" y="379"/>
                    </a:lnTo>
                    <a:lnTo>
                      <a:pt x="123" y="393"/>
                    </a:lnTo>
                    <a:lnTo>
                      <a:pt x="122" y="407"/>
                    </a:lnTo>
                    <a:lnTo>
                      <a:pt x="122" y="421"/>
                    </a:lnTo>
                    <a:lnTo>
                      <a:pt x="121" y="435"/>
                    </a:lnTo>
                    <a:lnTo>
                      <a:pt x="120" y="449"/>
                    </a:lnTo>
                    <a:lnTo>
                      <a:pt x="120" y="462"/>
                    </a:lnTo>
                    <a:lnTo>
                      <a:pt x="119" y="476"/>
                    </a:lnTo>
                    <a:lnTo>
                      <a:pt x="118" y="489"/>
                    </a:lnTo>
                    <a:lnTo>
                      <a:pt x="117" y="502"/>
                    </a:lnTo>
                    <a:lnTo>
                      <a:pt x="117" y="515"/>
                    </a:lnTo>
                    <a:lnTo>
                      <a:pt x="116" y="528"/>
                    </a:lnTo>
                    <a:lnTo>
                      <a:pt x="115" y="541"/>
                    </a:lnTo>
                    <a:lnTo>
                      <a:pt x="115" y="554"/>
                    </a:lnTo>
                    <a:lnTo>
                      <a:pt x="114" y="567"/>
                    </a:lnTo>
                    <a:lnTo>
                      <a:pt x="113" y="579"/>
                    </a:lnTo>
                    <a:lnTo>
                      <a:pt x="112" y="592"/>
                    </a:lnTo>
                    <a:lnTo>
                      <a:pt x="112" y="605"/>
                    </a:lnTo>
                    <a:lnTo>
                      <a:pt x="111" y="617"/>
                    </a:lnTo>
                    <a:lnTo>
                      <a:pt x="110" y="630"/>
                    </a:lnTo>
                    <a:lnTo>
                      <a:pt x="109" y="642"/>
                    </a:lnTo>
                    <a:lnTo>
                      <a:pt x="109" y="655"/>
                    </a:lnTo>
                    <a:lnTo>
                      <a:pt x="108" y="667"/>
                    </a:lnTo>
                    <a:lnTo>
                      <a:pt x="107" y="680"/>
                    </a:lnTo>
                    <a:lnTo>
                      <a:pt x="106" y="692"/>
                    </a:lnTo>
                    <a:lnTo>
                      <a:pt x="106" y="705"/>
                    </a:lnTo>
                    <a:lnTo>
                      <a:pt x="105" y="718"/>
                    </a:lnTo>
                    <a:lnTo>
                      <a:pt x="104" y="730"/>
                    </a:lnTo>
                    <a:lnTo>
                      <a:pt x="103" y="743"/>
                    </a:lnTo>
                    <a:lnTo>
                      <a:pt x="102" y="756"/>
                    </a:lnTo>
                    <a:lnTo>
                      <a:pt x="101" y="768"/>
                    </a:lnTo>
                    <a:lnTo>
                      <a:pt x="100" y="781"/>
                    </a:lnTo>
                    <a:lnTo>
                      <a:pt x="99" y="794"/>
                    </a:lnTo>
                    <a:lnTo>
                      <a:pt x="98" y="807"/>
                    </a:lnTo>
                    <a:lnTo>
                      <a:pt x="97" y="820"/>
                    </a:lnTo>
                    <a:lnTo>
                      <a:pt x="96" y="833"/>
                    </a:lnTo>
                    <a:lnTo>
                      <a:pt x="95" y="846"/>
                    </a:lnTo>
                    <a:lnTo>
                      <a:pt x="94" y="858"/>
                    </a:lnTo>
                    <a:lnTo>
                      <a:pt x="93" y="871"/>
                    </a:lnTo>
                    <a:lnTo>
                      <a:pt x="92" y="884"/>
                    </a:lnTo>
                    <a:lnTo>
                      <a:pt x="91" y="898"/>
                    </a:lnTo>
                    <a:lnTo>
                      <a:pt x="90" y="911"/>
                    </a:lnTo>
                    <a:lnTo>
                      <a:pt x="89" y="924"/>
                    </a:lnTo>
                    <a:lnTo>
                      <a:pt x="88" y="937"/>
                    </a:lnTo>
                    <a:lnTo>
                      <a:pt x="87" y="950"/>
                    </a:lnTo>
                    <a:lnTo>
                      <a:pt x="86" y="963"/>
                    </a:lnTo>
                    <a:lnTo>
                      <a:pt x="85" y="976"/>
                    </a:lnTo>
                    <a:lnTo>
                      <a:pt x="84" y="989"/>
                    </a:lnTo>
                    <a:lnTo>
                      <a:pt x="83" y="1002"/>
                    </a:lnTo>
                    <a:lnTo>
                      <a:pt x="82" y="1015"/>
                    </a:lnTo>
                    <a:lnTo>
                      <a:pt x="81" y="1029"/>
                    </a:lnTo>
                    <a:lnTo>
                      <a:pt x="80" y="1042"/>
                    </a:lnTo>
                    <a:lnTo>
                      <a:pt x="79" y="1055"/>
                    </a:lnTo>
                    <a:lnTo>
                      <a:pt x="78" y="1068"/>
                    </a:lnTo>
                    <a:lnTo>
                      <a:pt x="77" y="1081"/>
                    </a:lnTo>
                    <a:lnTo>
                      <a:pt x="76" y="1094"/>
                    </a:lnTo>
                    <a:lnTo>
                      <a:pt x="75" y="1107"/>
                    </a:lnTo>
                    <a:lnTo>
                      <a:pt x="74" y="1119"/>
                    </a:lnTo>
                    <a:lnTo>
                      <a:pt x="73" y="1132"/>
                    </a:lnTo>
                    <a:lnTo>
                      <a:pt x="72" y="1145"/>
                    </a:lnTo>
                    <a:lnTo>
                      <a:pt x="70" y="1158"/>
                    </a:lnTo>
                    <a:lnTo>
                      <a:pt x="69" y="1171"/>
                    </a:lnTo>
                    <a:lnTo>
                      <a:pt x="68" y="1184"/>
                    </a:lnTo>
                    <a:lnTo>
                      <a:pt x="67" y="1197"/>
                    </a:lnTo>
                    <a:lnTo>
                      <a:pt x="66" y="1210"/>
                    </a:lnTo>
                    <a:lnTo>
                      <a:pt x="65" y="1223"/>
                    </a:lnTo>
                    <a:lnTo>
                      <a:pt x="63" y="1236"/>
                    </a:lnTo>
                    <a:lnTo>
                      <a:pt x="62" y="1249"/>
                    </a:lnTo>
                    <a:lnTo>
                      <a:pt x="61" y="1262"/>
                    </a:lnTo>
                    <a:lnTo>
                      <a:pt x="59" y="1275"/>
                    </a:lnTo>
                    <a:lnTo>
                      <a:pt x="58" y="1288"/>
                    </a:lnTo>
                    <a:lnTo>
                      <a:pt x="57" y="1301"/>
                    </a:lnTo>
                    <a:lnTo>
                      <a:pt x="55" y="1314"/>
                    </a:lnTo>
                    <a:lnTo>
                      <a:pt x="54" y="1327"/>
                    </a:lnTo>
                    <a:lnTo>
                      <a:pt x="52" y="1340"/>
                    </a:lnTo>
                    <a:lnTo>
                      <a:pt x="51" y="1353"/>
                    </a:lnTo>
                    <a:lnTo>
                      <a:pt x="49" y="1366"/>
                    </a:lnTo>
                    <a:lnTo>
                      <a:pt x="48" y="1379"/>
                    </a:lnTo>
                    <a:lnTo>
                      <a:pt x="46" y="1392"/>
                    </a:lnTo>
                    <a:lnTo>
                      <a:pt x="44" y="1405"/>
                    </a:lnTo>
                    <a:lnTo>
                      <a:pt x="42" y="1418"/>
                    </a:lnTo>
                    <a:lnTo>
                      <a:pt x="41" y="1431"/>
                    </a:lnTo>
                    <a:lnTo>
                      <a:pt x="39" y="1444"/>
                    </a:lnTo>
                    <a:lnTo>
                      <a:pt x="37" y="1457"/>
                    </a:lnTo>
                    <a:lnTo>
                      <a:pt x="35" y="1470"/>
                    </a:lnTo>
                    <a:lnTo>
                      <a:pt x="33" y="1483"/>
                    </a:lnTo>
                    <a:lnTo>
                      <a:pt x="31" y="1496"/>
                    </a:lnTo>
                    <a:lnTo>
                      <a:pt x="29" y="1509"/>
                    </a:lnTo>
                    <a:lnTo>
                      <a:pt x="27" y="1521"/>
                    </a:lnTo>
                    <a:lnTo>
                      <a:pt x="25" y="1534"/>
                    </a:lnTo>
                    <a:lnTo>
                      <a:pt x="23" y="1547"/>
                    </a:lnTo>
                    <a:lnTo>
                      <a:pt x="21" y="1560"/>
                    </a:lnTo>
                    <a:lnTo>
                      <a:pt x="19" y="1573"/>
                    </a:lnTo>
                    <a:lnTo>
                      <a:pt x="17" y="1586"/>
                    </a:lnTo>
                    <a:lnTo>
                      <a:pt x="15" y="1599"/>
                    </a:lnTo>
                    <a:lnTo>
                      <a:pt x="13" y="1612"/>
                    </a:lnTo>
                    <a:lnTo>
                      <a:pt x="11" y="1625"/>
                    </a:lnTo>
                    <a:lnTo>
                      <a:pt x="8" y="1638"/>
                    </a:lnTo>
                    <a:lnTo>
                      <a:pt x="6" y="1651"/>
                    </a:lnTo>
                    <a:lnTo>
                      <a:pt x="4" y="1664"/>
                    </a:lnTo>
                    <a:lnTo>
                      <a:pt x="2" y="1677"/>
                    </a:lnTo>
                    <a:lnTo>
                      <a:pt x="0" y="1690"/>
                    </a:lnTo>
                  </a:path>
                </a:pathLst>
              </a:custGeom>
              <a:noFill/>
              <a:ln w="1524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71" name="Rectangle 63"/>
              <p:cNvSpPr>
                <a:spLocks noChangeArrowheads="1"/>
              </p:cNvSpPr>
              <p:nvPr/>
            </p:nvSpPr>
            <p:spPr bwMode="auto">
              <a:xfrm>
                <a:off x="2773" y="1945"/>
                <a:ext cx="19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10</a:t>
                </a:r>
                <a:r>
                  <a:rPr lang="en-US" altLang="ru-RU" sz="1200" baseline="30000">
                    <a:solidFill>
                      <a:srgbClr val="000000"/>
                    </a:solidFill>
                  </a:rPr>
                  <a:t>6</a:t>
                </a:r>
                <a:endParaRPr lang="ru-RU" altLang="ru-RU"/>
              </a:p>
            </p:txBody>
          </p:sp>
          <p:sp>
            <p:nvSpPr>
              <p:cNvPr id="17472" name="Rectangle 64"/>
              <p:cNvSpPr>
                <a:spLocks noChangeArrowheads="1"/>
              </p:cNvSpPr>
              <p:nvPr/>
            </p:nvSpPr>
            <p:spPr bwMode="auto">
              <a:xfrm>
                <a:off x="2773" y="1513"/>
                <a:ext cx="19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10</a:t>
                </a:r>
                <a:r>
                  <a:rPr lang="en-US" altLang="ru-RU" sz="1200" baseline="30000">
                    <a:solidFill>
                      <a:srgbClr val="000000"/>
                    </a:solidFill>
                  </a:rPr>
                  <a:t>9</a:t>
                </a:r>
                <a:endParaRPr lang="ru-RU" altLang="ru-RU"/>
              </a:p>
            </p:txBody>
          </p:sp>
          <p:sp>
            <p:nvSpPr>
              <p:cNvPr id="17473" name="Rectangle 65"/>
              <p:cNvSpPr>
                <a:spLocks noChangeArrowheads="1"/>
              </p:cNvSpPr>
              <p:nvPr/>
            </p:nvSpPr>
            <p:spPr bwMode="auto">
              <a:xfrm>
                <a:off x="2773" y="2771"/>
                <a:ext cx="19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r>
                  <a:rPr lang="en-US" altLang="ru-RU" sz="1200">
                    <a:solidFill>
                      <a:srgbClr val="000000"/>
                    </a:solidFill>
                  </a:rPr>
                  <a:t>   1</a:t>
                </a:r>
                <a:endParaRPr lang="ru-RU" altLang="ru-RU"/>
              </a:p>
            </p:txBody>
          </p:sp>
          <p:sp>
            <p:nvSpPr>
              <p:cNvPr id="17474" name="Rectangle 66"/>
              <p:cNvSpPr>
                <a:spLocks noChangeArrowheads="1"/>
              </p:cNvSpPr>
              <p:nvPr/>
            </p:nvSpPr>
            <p:spPr bwMode="auto">
              <a:xfrm>
                <a:off x="4377" y="1448"/>
                <a:ext cx="726" cy="363"/>
              </a:xfrm>
              <a:prstGeom prst="rect">
                <a:avLst/>
              </a:prstGeom>
              <a:gradFill rotWithShape="1">
                <a:gsLst>
                  <a:gs pos="0">
                    <a:srgbClr val="DDDDDD">
                      <a:gamma/>
                      <a:shade val="86667"/>
                      <a:invGamma/>
                    </a:srgbClr>
                  </a:gs>
                  <a:gs pos="100000">
                    <a:srgbClr val="DDDDDD">
                      <a:alpha val="3000"/>
                    </a:srgb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75" name="Text Box 67"/>
              <p:cNvSpPr txBox="1">
                <a:spLocks noChangeArrowheads="1"/>
              </p:cNvSpPr>
              <p:nvPr/>
            </p:nvSpPr>
            <p:spPr bwMode="auto">
              <a:xfrm>
                <a:off x="4350" y="1480"/>
                <a:ext cx="79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200">
                    <a:latin typeface="Arial Narrow" pitchFamily="34" charset="0"/>
                  </a:rPr>
                  <a:t>сверхкритическая</a:t>
                </a:r>
                <a:r>
                  <a:rPr lang="ru-RU" altLang="ru-RU" sz="1200"/>
                  <a:t> </a:t>
                </a:r>
              </a:p>
              <a:p>
                <a:pPr algn="ctr"/>
                <a:r>
                  <a:rPr lang="ru-RU" altLang="ru-RU" sz="1200">
                    <a:latin typeface="Arial Narrow" pitchFamily="34" charset="0"/>
                  </a:rPr>
                  <a:t>жидкость</a:t>
                </a:r>
              </a:p>
            </p:txBody>
          </p:sp>
          <p:sp>
            <p:nvSpPr>
              <p:cNvPr id="17476" name="Text Box 68"/>
              <p:cNvSpPr txBox="1">
                <a:spLocks noChangeArrowheads="1"/>
              </p:cNvSpPr>
              <p:nvPr/>
            </p:nvSpPr>
            <p:spPr bwMode="auto">
              <a:xfrm>
                <a:off x="3470" y="2341"/>
                <a:ext cx="74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200"/>
                  <a:t>тройная точка</a:t>
                </a:r>
              </a:p>
              <a:p>
                <a:pPr algn="ctr"/>
                <a:r>
                  <a:rPr lang="ru-RU" altLang="ru-RU" sz="1200"/>
                  <a:t>273 К, 610 Па</a:t>
                </a:r>
              </a:p>
            </p:txBody>
          </p:sp>
          <p:sp>
            <p:nvSpPr>
              <p:cNvPr id="17477" name="Text Box 69"/>
              <p:cNvSpPr txBox="1">
                <a:spLocks noChangeArrowheads="1"/>
              </p:cNvSpPr>
              <p:nvPr/>
            </p:nvSpPr>
            <p:spPr bwMode="auto">
              <a:xfrm>
                <a:off x="4195" y="1827"/>
                <a:ext cx="93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200"/>
                  <a:t>критическая точка</a:t>
                </a:r>
              </a:p>
              <a:p>
                <a:pPr algn="ctr"/>
                <a:r>
                  <a:rPr lang="ru-RU" altLang="ru-RU" sz="1200"/>
                  <a:t>647 К, 22,1 МПа</a:t>
                </a:r>
              </a:p>
            </p:txBody>
          </p:sp>
        </p:grpSp>
        <p:sp>
          <p:nvSpPr>
            <p:cNvPr id="17478" name="Text Box 70"/>
            <p:cNvSpPr txBox="1">
              <a:spLocks noChangeArrowheads="1"/>
            </p:cNvSpPr>
            <p:nvPr/>
          </p:nvSpPr>
          <p:spPr bwMode="auto">
            <a:xfrm>
              <a:off x="3651" y="3166"/>
              <a:ext cx="81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200"/>
                <a:t>Температура, К</a:t>
              </a:r>
            </a:p>
          </p:txBody>
        </p:sp>
        <p:sp>
          <p:nvSpPr>
            <p:cNvPr id="17479" name="Text Box 71"/>
            <p:cNvSpPr txBox="1">
              <a:spLocks noChangeArrowheads="1"/>
            </p:cNvSpPr>
            <p:nvPr/>
          </p:nvSpPr>
          <p:spPr bwMode="auto">
            <a:xfrm rot="16200000">
              <a:off x="2284" y="2166"/>
              <a:ext cx="73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200"/>
                <a:t>Давление, Па</a:t>
              </a:r>
            </a:p>
          </p:txBody>
        </p:sp>
      </p:grpSp>
      <p:grpSp>
        <p:nvGrpSpPr>
          <p:cNvPr id="17480" name="Group 72"/>
          <p:cNvGrpSpPr>
            <a:grpSpLocks/>
          </p:cNvGrpSpPr>
          <p:nvPr/>
        </p:nvGrpSpPr>
        <p:grpSpPr bwMode="auto">
          <a:xfrm>
            <a:off x="5795963" y="1844675"/>
            <a:ext cx="2068512" cy="2447925"/>
            <a:chOff x="3651" y="1162"/>
            <a:chExt cx="1303" cy="1542"/>
          </a:xfrm>
        </p:grpSpPr>
        <p:grpSp>
          <p:nvGrpSpPr>
            <p:cNvPr id="17481" name="Group 73"/>
            <p:cNvGrpSpPr>
              <a:grpSpLocks/>
            </p:cNvGrpSpPr>
            <p:nvPr/>
          </p:nvGrpSpPr>
          <p:grpSpPr bwMode="auto">
            <a:xfrm>
              <a:off x="3833" y="1842"/>
              <a:ext cx="907" cy="862"/>
              <a:chOff x="3696" y="799"/>
              <a:chExt cx="726" cy="681"/>
            </a:xfrm>
          </p:grpSpPr>
          <p:sp>
            <p:nvSpPr>
              <p:cNvPr id="17482" name="Oval 74"/>
              <p:cNvSpPr>
                <a:spLocks noChangeArrowheads="1"/>
              </p:cNvSpPr>
              <p:nvPr/>
            </p:nvSpPr>
            <p:spPr bwMode="auto">
              <a:xfrm>
                <a:off x="3742" y="1207"/>
                <a:ext cx="635" cy="227"/>
              </a:xfrm>
              <a:prstGeom prst="ellipse">
                <a:avLst/>
              </a:prstGeom>
              <a:pattFill prst="dashHorz">
                <a:fgClr>
                  <a:srgbClr val="000000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83" name="Rectangle 75"/>
              <p:cNvSpPr>
                <a:spLocks noChangeArrowheads="1"/>
              </p:cNvSpPr>
              <p:nvPr/>
            </p:nvSpPr>
            <p:spPr bwMode="auto">
              <a:xfrm>
                <a:off x="3742" y="1117"/>
                <a:ext cx="635" cy="180"/>
              </a:xfrm>
              <a:prstGeom prst="rect">
                <a:avLst/>
              </a:prstGeom>
              <a:pattFill prst="dashHorz">
                <a:fgClr>
                  <a:srgbClr val="000000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84" name="Line 76"/>
              <p:cNvSpPr>
                <a:spLocks noChangeShapeType="1"/>
              </p:cNvSpPr>
              <p:nvPr/>
            </p:nvSpPr>
            <p:spPr bwMode="auto">
              <a:xfrm>
                <a:off x="3742" y="845"/>
                <a:ext cx="0" cy="45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85" name="Arc 77"/>
              <p:cNvSpPr>
                <a:spLocks/>
              </p:cNvSpPr>
              <p:nvPr/>
            </p:nvSpPr>
            <p:spPr bwMode="auto">
              <a:xfrm flipH="1" flipV="1">
                <a:off x="3742" y="1298"/>
                <a:ext cx="317" cy="13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86" name="Arc 78"/>
              <p:cNvSpPr>
                <a:spLocks/>
              </p:cNvSpPr>
              <p:nvPr/>
            </p:nvSpPr>
            <p:spPr bwMode="auto">
              <a:xfrm flipV="1">
                <a:off x="4059" y="1298"/>
                <a:ext cx="317" cy="13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7487" name="Group 79"/>
              <p:cNvGrpSpPr>
                <a:grpSpLocks/>
              </p:cNvGrpSpPr>
              <p:nvPr/>
            </p:nvGrpSpPr>
            <p:grpSpPr bwMode="auto">
              <a:xfrm>
                <a:off x="3833" y="1252"/>
                <a:ext cx="454" cy="91"/>
                <a:chOff x="2018" y="2069"/>
                <a:chExt cx="454" cy="91"/>
              </a:xfrm>
            </p:grpSpPr>
            <p:sp>
              <p:nvSpPr>
                <p:cNvPr id="17488" name="AutoShape 80"/>
                <p:cNvSpPr>
                  <a:spLocks noChangeArrowheads="1"/>
                </p:cNvSpPr>
                <p:nvPr/>
              </p:nvSpPr>
              <p:spPr bwMode="auto">
                <a:xfrm>
                  <a:off x="2018" y="2069"/>
                  <a:ext cx="454" cy="91"/>
                </a:xfrm>
                <a:prstGeom prst="bracketPair">
                  <a:avLst>
                    <a:gd name="adj" fmla="val 16667"/>
                  </a:avLst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489" name="Line 81"/>
                <p:cNvSpPr>
                  <a:spLocks noChangeShapeType="1"/>
                </p:cNvSpPr>
                <p:nvPr/>
              </p:nvSpPr>
              <p:spPr bwMode="auto">
                <a:xfrm>
                  <a:off x="2064" y="2069"/>
                  <a:ext cx="362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90" name="Line 82"/>
                <p:cNvSpPr>
                  <a:spLocks noChangeShapeType="1"/>
                </p:cNvSpPr>
                <p:nvPr/>
              </p:nvSpPr>
              <p:spPr bwMode="auto">
                <a:xfrm>
                  <a:off x="2033" y="2069"/>
                  <a:ext cx="3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91" name="Line 83"/>
                <p:cNvSpPr>
                  <a:spLocks noChangeShapeType="1"/>
                </p:cNvSpPr>
                <p:nvPr/>
              </p:nvSpPr>
              <p:spPr bwMode="auto">
                <a:xfrm>
                  <a:off x="2030" y="2160"/>
                  <a:ext cx="3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7492" name="Group 84"/>
                <p:cNvGrpSpPr>
                  <a:grpSpLocks/>
                </p:cNvGrpSpPr>
                <p:nvPr/>
              </p:nvGrpSpPr>
              <p:grpSpPr bwMode="auto">
                <a:xfrm>
                  <a:off x="2425" y="2069"/>
                  <a:ext cx="37" cy="91"/>
                  <a:chOff x="2435" y="2069"/>
                  <a:chExt cx="37" cy="91"/>
                </a:xfrm>
              </p:grpSpPr>
              <p:sp>
                <p:nvSpPr>
                  <p:cNvPr id="17493" name="Line 85"/>
                  <p:cNvSpPr>
                    <a:spLocks noChangeShapeType="1"/>
                  </p:cNvSpPr>
                  <p:nvPr/>
                </p:nvSpPr>
                <p:spPr bwMode="auto">
                  <a:xfrm>
                    <a:off x="2438" y="2069"/>
                    <a:ext cx="3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7494" name="Line 86"/>
                  <p:cNvSpPr>
                    <a:spLocks noChangeShapeType="1"/>
                  </p:cNvSpPr>
                  <p:nvPr/>
                </p:nvSpPr>
                <p:spPr bwMode="auto">
                  <a:xfrm>
                    <a:off x="2435" y="2160"/>
                    <a:ext cx="3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7495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2065" y="2069"/>
                  <a:ext cx="362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7496" name="Line 88"/>
              <p:cNvSpPr>
                <a:spLocks noChangeShapeType="1"/>
              </p:cNvSpPr>
              <p:nvPr/>
            </p:nvSpPr>
            <p:spPr bwMode="auto">
              <a:xfrm flipH="1" flipV="1">
                <a:off x="4059" y="845"/>
                <a:ext cx="1" cy="45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97" name="Line 89"/>
              <p:cNvSpPr>
                <a:spLocks noChangeShapeType="1"/>
              </p:cNvSpPr>
              <p:nvPr/>
            </p:nvSpPr>
            <p:spPr bwMode="auto">
              <a:xfrm>
                <a:off x="4377" y="845"/>
                <a:ext cx="0" cy="45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98" name="Line 90"/>
              <p:cNvSpPr>
                <a:spLocks noChangeShapeType="1"/>
              </p:cNvSpPr>
              <p:nvPr/>
            </p:nvSpPr>
            <p:spPr bwMode="auto">
              <a:xfrm>
                <a:off x="3742" y="845"/>
                <a:ext cx="6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99" name="Line 91"/>
              <p:cNvSpPr>
                <a:spLocks noChangeShapeType="1"/>
              </p:cNvSpPr>
              <p:nvPr/>
            </p:nvSpPr>
            <p:spPr bwMode="auto">
              <a:xfrm>
                <a:off x="3696" y="799"/>
                <a:ext cx="0" cy="49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00" name="Arc 92"/>
              <p:cNvSpPr>
                <a:spLocks/>
              </p:cNvSpPr>
              <p:nvPr/>
            </p:nvSpPr>
            <p:spPr bwMode="auto">
              <a:xfrm flipH="1" flipV="1">
                <a:off x="3696" y="1298"/>
                <a:ext cx="363" cy="18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01" name="Arc 93"/>
              <p:cNvSpPr>
                <a:spLocks/>
              </p:cNvSpPr>
              <p:nvPr/>
            </p:nvSpPr>
            <p:spPr bwMode="auto">
              <a:xfrm flipV="1">
                <a:off x="4059" y="1298"/>
                <a:ext cx="363" cy="18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02" name="Line 94"/>
              <p:cNvSpPr>
                <a:spLocks noChangeShapeType="1"/>
              </p:cNvSpPr>
              <p:nvPr/>
            </p:nvSpPr>
            <p:spPr bwMode="auto">
              <a:xfrm>
                <a:off x="4422" y="799"/>
                <a:ext cx="0" cy="49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03" name="Line 95"/>
              <p:cNvSpPr>
                <a:spLocks noChangeShapeType="1"/>
              </p:cNvSpPr>
              <p:nvPr/>
            </p:nvSpPr>
            <p:spPr bwMode="auto">
              <a:xfrm>
                <a:off x="3696" y="799"/>
                <a:ext cx="72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04" name="Line 96"/>
              <p:cNvSpPr>
                <a:spLocks noChangeShapeType="1"/>
              </p:cNvSpPr>
              <p:nvPr/>
            </p:nvSpPr>
            <p:spPr bwMode="auto">
              <a:xfrm>
                <a:off x="3742" y="1117"/>
                <a:ext cx="63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05" name="Text Box 97"/>
            <p:cNvSpPr txBox="1">
              <a:spLocks noChangeArrowheads="1"/>
            </p:cNvSpPr>
            <p:nvPr/>
          </p:nvSpPr>
          <p:spPr bwMode="auto">
            <a:xfrm>
              <a:off x="3651" y="1162"/>
              <a:ext cx="1303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соединение кремния</a:t>
              </a:r>
            </a:p>
            <a:p>
              <a:r>
                <a:rPr lang="ru-RU" altLang="ru-RU" sz="1400"/>
                <a:t>соединение алюминия</a:t>
              </a:r>
            </a:p>
            <a:p>
              <a:r>
                <a:rPr lang="ru-RU" altLang="ru-RU" sz="1400"/>
                <a:t>щелочной компонент</a:t>
              </a:r>
            </a:p>
            <a:p>
              <a:r>
                <a:rPr lang="ru-RU" altLang="ru-RU" sz="1400"/>
                <a:t>вода</a:t>
              </a:r>
            </a:p>
          </p:txBody>
        </p:sp>
      </p:grpSp>
      <p:grpSp>
        <p:nvGrpSpPr>
          <p:cNvPr id="17506" name="Group 98"/>
          <p:cNvGrpSpPr>
            <a:grpSpLocks/>
          </p:cNvGrpSpPr>
          <p:nvPr/>
        </p:nvGrpSpPr>
        <p:grpSpPr bwMode="auto">
          <a:xfrm>
            <a:off x="3646488" y="5589588"/>
            <a:ext cx="1789112" cy="725487"/>
            <a:chOff x="2388" y="3521"/>
            <a:chExt cx="1127" cy="457"/>
          </a:xfrm>
        </p:grpSpPr>
        <p:sp>
          <p:nvSpPr>
            <p:cNvPr id="17507" name="Text Box 99"/>
            <p:cNvSpPr txBox="1">
              <a:spLocks noChangeArrowheads="1"/>
            </p:cNvSpPr>
            <p:nvPr/>
          </p:nvSpPr>
          <p:spPr bwMode="auto">
            <a:xfrm>
              <a:off x="2446" y="3521"/>
              <a:ext cx="8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ионный обмен</a:t>
              </a:r>
            </a:p>
          </p:txBody>
        </p:sp>
        <p:grpSp>
          <p:nvGrpSpPr>
            <p:cNvPr id="17508" name="Group 100"/>
            <p:cNvGrpSpPr>
              <a:grpSpLocks/>
            </p:cNvGrpSpPr>
            <p:nvPr/>
          </p:nvGrpSpPr>
          <p:grpSpPr bwMode="auto">
            <a:xfrm>
              <a:off x="2388" y="3702"/>
              <a:ext cx="1127" cy="276"/>
              <a:chOff x="2496" y="3793"/>
              <a:chExt cx="1127" cy="276"/>
            </a:xfrm>
          </p:grpSpPr>
          <p:sp>
            <p:nvSpPr>
              <p:cNvPr id="17509" name="Text Box 101"/>
              <p:cNvSpPr txBox="1">
                <a:spLocks noChangeArrowheads="1"/>
              </p:cNvSpPr>
              <p:nvPr/>
            </p:nvSpPr>
            <p:spPr bwMode="auto">
              <a:xfrm>
                <a:off x="2496" y="3838"/>
                <a:ext cx="112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/>
                  <a:t>О</a:t>
                </a:r>
                <a:r>
                  <a:rPr lang="ru-RU" altLang="ru-RU" sz="2400" baseline="30000"/>
                  <a:t>-</a:t>
                </a:r>
                <a:r>
                  <a:rPr lang="ru-RU" altLang="ru-RU"/>
                  <a:t>                ОН</a:t>
                </a:r>
              </a:p>
            </p:txBody>
          </p:sp>
          <p:sp>
            <p:nvSpPr>
              <p:cNvPr id="17510" name="Line 102"/>
              <p:cNvSpPr>
                <a:spLocks noChangeShapeType="1"/>
              </p:cNvSpPr>
              <p:nvPr/>
            </p:nvSpPr>
            <p:spPr bwMode="auto">
              <a:xfrm>
                <a:off x="2880" y="3974"/>
                <a:ext cx="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11" name="Text Box 103"/>
              <p:cNvSpPr txBox="1">
                <a:spLocks noChangeArrowheads="1"/>
              </p:cNvSpPr>
              <p:nvPr/>
            </p:nvSpPr>
            <p:spPr bwMode="auto">
              <a:xfrm>
                <a:off x="2880" y="3793"/>
                <a:ext cx="239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1400"/>
                  <a:t>Н</a:t>
                </a:r>
                <a:r>
                  <a:rPr lang="ru-RU" altLang="ru-RU" sz="1400" baseline="30000"/>
                  <a:t>+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3532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47" name="Rectangle 51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59" name="Text Box 63"/>
          <p:cNvSpPr txBox="1">
            <a:spLocks noChangeArrowheads="1"/>
          </p:cNvSpPr>
          <p:nvPr/>
        </p:nvSpPr>
        <p:spPr bwMode="auto">
          <a:xfrm>
            <a:off x="1476375" y="476250"/>
            <a:ext cx="61706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/>
              <a:t>Определение кислотности в гетерогенных системах</a:t>
            </a:r>
            <a:endParaRPr lang="ru-RU" altLang="ru-RU"/>
          </a:p>
        </p:txBody>
      </p:sp>
      <p:sp>
        <p:nvSpPr>
          <p:cNvPr id="4160" name="Rectangle 64"/>
          <p:cNvSpPr>
            <a:spLocks noChangeArrowheads="1"/>
          </p:cNvSpPr>
          <p:nvPr/>
        </p:nvSpPr>
        <p:spPr bwMode="auto">
          <a:xfrm>
            <a:off x="971550" y="2349500"/>
            <a:ext cx="717232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/>
              <a:t>проблема установления равновесия (дифузионные ограничения)</a:t>
            </a:r>
          </a:p>
          <a:p>
            <a:pPr algn="ctr"/>
            <a:endParaRPr lang="ru-RU" altLang="ru-RU"/>
          </a:p>
          <a:p>
            <a:pPr algn="ctr"/>
            <a:r>
              <a:rPr lang="ru-RU" altLang="ru-RU"/>
              <a:t>предпочтительно обратное титрование</a:t>
            </a:r>
            <a:endParaRPr lang="ru-RU" altLang="ru-RU" b="1"/>
          </a:p>
        </p:txBody>
      </p:sp>
      <p:grpSp>
        <p:nvGrpSpPr>
          <p:cNvPr id="4185" name="Group 89"/>
          <p:cNvGrpSpPr>
            <a:grpSpLocks/>
          </p:cNvGrpSpPr>
          <p:nvPr/>
        </p:nvGrpSpPr>
        <p:grpSpPr bwMode="auto">
          <a:xfrm>
            <a:off x="2770188" y="1196975"/>
            <a:ext cx="3673475" cy="869950"/>
            <a:chOff x="1836" y="3154"/>
            <a:chExt cx="2314" cy="548"/>
          </a:xfrm>
        </p:grpSpPr>
        <p:grpSp>
          <p:nvGrpSpPr>
            <p:cNvPr id="4171" name="Group 75"/>
            <p:cNvGrpSpPr>
              <a:grpSpLocks/>
            </p:cNvGrpSpPr>
            <p:nvPr/>
          </p:nvGrpSpPr>
          <p:grpSpPr bwMode="auto">
            <a:xfrm>
              <a:off x="1836" y="3204"/>
              <a:ext cx="590" cy="453"/>
              <a:chOff x="1746" y="3249"/>
              <a:chExt cx="590" cy="453"/>
            </a:xfrm>
          </p:grpSpPr>
          <p:sp>
            <p:nvSpPr>
              <p:cNvPr id="4164" name="Line 68"/>
              <p:cNvSpPr>
                <a:spLocks noChangeShapeType="1"/>
              </p:cNvSpPr>
              <p:nvPr/>
            </p:nvSpPr>
            <p:spPr bwMode="auto">
              <a:xfrm>
                <a:off x="1746" y="3566"/>
                <a:ext cx="59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65" name="Line 69"/>
              <p:cNvSpPr>
                <a:spLocks noChangeShapeType="1"/>
              </p:cNvSpPr>
              <p:nvPr/>
            </p:nvSpPr>
            <p:spPr bwMode="auto">
              <a:xfrm flipH="1">
                <a:off x="1746" y="3566"/>
                <a:ext cx="91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66" name="Line 70"/>
              <p:cNvSpPr>
                <a:spLocks noChangeShapeType="1"/>
              </p:cNvSpPr>
              <p:nvPr/>
            </p:nvSpPr>
            <p:spPr bwMode="auto">
              <a:xfrm flipH="1">
                <a:off x="1882" y="3566"/>
                <a:ext cx="91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67" name="Line 71"/>
              <p:cNvSpPr>
                <a:spLocks noChangeShapeType="1"/>
              </p:cNvSpPr>
              <p:nvPr/>
            </p:nvSpPr>
            <p:spPr bwMode="auto">
              <a:xfrm flipH="1">
                <a:off x="2018" y="3566"/>
                <a:ext cx="91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68" name="Line 72"/>
              <p:cNvSpPr>
                <a:spLocks noChangeShapeType="1"/>
              </p:cNvSpPr>
              <p:nvPr/>
            </p:nvSpPr>
            <p:spPr bwMode="auto">
              <a:xfrm flipH="1">
                <a:off x="2154" y="3566"/>
                <a:ext cx="91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69" name="Line 73"/>
              <p:cNvSpPr>
                <a:spLocks noChangeShapeType="1"/>
              </p:cNvSpPr>
              <p:nvPr/>
            </p:nvSpPr>
            <p:spPr bwMode="auto">
              <a:xfrm flipV="1">
                <a:off x="2018" y="3475"/>
                <a:ext cx="0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70" name="Text Box 74"/>
              <p:cNvSpPr txBox="1">
                <a:spLocks noChangeArrowheads="1"/>
              </p:cNvSpPr>
              <p:nvPr/>
            </p:nvSpPr>
            <p:spPr bwMode="auto">
              <a:xfrm>
                <a:off x="1913" y="3249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OH</a:t>
                </a:r>
                <a:endParaRPr lang="ru-RU" altLang="ru-RU"/>
              </a:p>
            </p:txBody>
          </p:sp>
        </p:grpSp>
        <p:grpSp>
          <p:nvGrpSpPr>
            <p:cNvPr id="4176" name="Group 80"/>
            <p:cNvGrpSpPr>
              <a:grpSpLocks/>
            </p:cNvGrpSpPr>
            <p:nvPr/>
          </p:nvGrpSpPr>
          <p:grpSpPr bwMode="auto">
            <a:xfrm>
              <a:off x="2699" y="3154"/>
              <a:ext cx="499" cy="548"/>
              <a:chOff x="2699" y="3154"/>
              <a:chExt cx="499" cy="548"/>
            </a:xfrm>
          </p:grpSpPr>
          <p:sp>
            <p:nvSpPr>
              <p:cNvPr id="4172" name="Line 76"/>
              <p:cNvSpPr>
                <a:spLocks noChangeShapeType="1"/>
              </p:cNvSpPr>
              <p:nvPr/>
            </p:nvSpPr>
            <p:spPr bwMode="auto">
              <a:xfrm>
                <a:off x="2699" y="3385"/>
                <a:ext cx="49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73" name="Line 77"/>
              <p:cNvSpPr>
                <a:spLocks noChangeShapeType="1"/>
              </p:cNvSpPr>
              <p:nvPr/>
            </p:nvSpPr>
            <p:spPr bwMode="auto">
              <a:xfrm flipH="1">
                <a:off x="2699" y="3475"/>
                <a:ext cx="49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74" name="Text Box 78"/>
              <p:cNvSpPr txBox="1">
                <a:spLocks noChangeArrowheads="1"/>
              </p:cNvSpPr>
              <p:nvPr/>
            </p:nvSpPr>
            <p:spPr bwMode="auto">
              <a:xfrm>
                <a:off x="2777" y="3154"/>
                <a:ext cx="37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OH</a:t>
                </a:r>
                <a:r>
                  <a:rPr lang="en-US" altLang="ru-RU" sz="2400" baseline="30000"/>
                  <a:t>-</a:t>
                </a:r>
                <a:endParaRPr lang="ru-RU" altLang="ru-RU" sz="2400" baseline="30000"/>
              </a:p>
            </p:txBody>
          </p:sp>
          <p:sp>
            <p:nvSpPr>
              <p:cNvPr id="4175" name="Text Box 79"/>
              <p:cNvSpPr txBox="1">
                <a:spLocks noChangeArrowheads="1"/>
              </p:cNvSpPr>
              <p:nvPr/>
            </p:nvSpPr>
            <p:spPr bwMode="auto">
              <a:xfrm>
                <a:off x="2789" y="3471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H</a:t>
                </a:r>
                <a:r>
                  <a:rPr lang="en-US" altLang="ru-RU" baseline="30000"/>
                  <a:t>+</a:t>
                </a:r>
                <a:endParaRPr lang="ru-RU" altLang="ru-RU" sz="2400" baseline="30000"/>
              </a:p>
            </p:txBody>
          </p:sp>
        </p:grpSp>
        <p:grpSp>
          <p:nvGrpSpPr>
            <p:cNvPr id="4177" name="Group 81"/>
            <p:cNvGrpSpPr>
              <a:grpSpLocks/>
            </p:cNvGrpSpPr>
            <p:nvPr/>
          </p:nvGrpSpPr>
          <p:grpSpPr bwMode="auto">
            <a:xfrm>
              <a:off x="3560" y="3203"/>
              <a:ext cx="590" cy="453"/>
              <a:chOff x="1746" y="3249"/>
              <a:chExt cx="590" cy="453"/>
            </a:xfrm>
          </p:grpSpPr>
          <p:sp>
            <p:nvSpPr>
              <p:cNvPr id="4178" name="Line 82"/>
              <p:cNvSpPr>
                <a:spLocks noChangeShapeType="1"/>
              </p:cNvSpPr>
              <p:nvPr/>
            </p:nvSpPr>
            <p:spPr bwMode="auto">
              <a:xfrm>
                <a:off x="1746" y="3566"/>
                <a:ext cx="59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79" name="Line 83"/>
              <p:cNvSpPr>
                <a:spLocks noChangeShapeType="1"/>
              </p:cNvSpPr>
              <p:nvPr/>
            </p:nvSpPr>
            <p:spPr bwMode="auto">
              <a:xfrm flipH="1">
                <a:off x="1746" y="3566"/>
                <a:ext cx="91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80" name="Line 84"/>
              <p:cNvSpPr>
                <a:spLocks noChangeShapeType="1"/>
              </p:cNvSpPr>
              <p:nvPr/>
            </p:nvSpPr>
            <p:spPr bwMode="auto">
              <a:xfrm flipH="1">
                <a:off x="1882" y="3566"/>
                <a:ext cx="91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81" name="Line 85"/>
              <p:cNvSpPr>
                <a:spLocks noChangeShapeType="1"/>
              </p:cNvSpPr>
              <p:nvPr/>
            </p:nvSpPr>
            <p:spPr bwMode="auto">
              <a:xfrm flipH="1">
                <a:off x="2018" y="3566"/>
                <a:ext cx="91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82" name="Line 86"/>
              <p:cNvSpPr>
                <a:spLocks noChangeShapeType="1"/>
              </p:cNvSpPr>
              <p:nvPr/>
            </p:nvSpPr>
            <p:spPr bwMode="auto">
              <a:xfrm flipH="1">
                <a:off x="2154" y="3566"/>
                <a:ext cx="91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83" name="Line 87"/>
              <p:cNvSpPr>
                <a:spLocks noChangeShapeType="1"/>
              </p:cNvSpPr>
              <p:nvPr/>
            </p:nvSpPr>
            <p:spPr bwMode="auto">
              <a:xfrm flipV="1">
                <a:off x="2018" y="3475"/>
                <a:ext cx="0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84" name="Text Box 88"/>
              <p:cNvSpPr txBox="1">
                <a:spLocks noChangeArrowheads="1"/>
              </p:cNvSpPr>
              <p:nvPr/>
            </p:nvSpPr>
            <p:spPr bwMode="auto">
              <a:xfrm>
                <a:off x="1913" y="3249"/>
                <a:ext cx="27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O</a:t>
                </a:r>
                <a:r>
                  <a:rPr lang="en-US" altLang="ru-RU" sz="2400" baseline="30000"/>
                  <a:t>-</a:t>
                </a:r>
                <a:endParaRPr lang="ru-RU" altLang="ru-RU" sz="2400" baseline="30000"/>
              </a:p>
            </p:txBody>
          </p:sp>
        </p:grpSp>
      </p:grpSp>
      <p:sp>
        <p:nvSpPr>
          <p:cNvPr id="4186" name="Text Box 90"/>
          <p:cNvSpPr txBox="1">
            <a:spLocks noChangeArrowheads="1"/>
          </p:cNvSpPr>
          <p:nvPr/>
        </p:nvSpPr>
        <p:spPr bwMode="auto">
          <a:xfrm>
            <a:off x="431800" y="3783013"/>
            <a:ext cx="82915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Кислотно-основное титрование в неводных средах твердых образцов</a:t>
            </a:r>
          </a:p>
        </p:txBody>
      </p:sp>
      <p:sp>
        <p:nvSpPr>
          <p:cNvPr id="4187" name="Text Box 91"/>
          <p:cNvSpPr txBox="1">
            <a:spLocks noChangeArrowheads="1"/>
          </p:cNvSpPr>
          <p:nvPr/>
        </p:nvSpPr>
        <p:spPr bwMode="auto">
          <a:xfrm>
            <a:off x="825500" y="4713288"/>
            <a:ext cx="2522538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основная проблема </a:t>
            </a:r>
            <a:endParaRPr lang="en-US" altLang="ru-RU" b="1"/>
          </a:p>
          <a:p>
            <a:pPr algn="ctr"/>
            <a:r>
              <a:rPr lang="ru-RU" altLang="ru-RU" sz="2400"/>
              <a:t>а</a:t>
            </a:r>
            <a:r>
              <a:rPr lang="ru-RU" altLang="ru-RU" baseline="-25000"/>
              <a:t>НА(Н2О)</a:t>
            </a:r>
            <a:r>
              <a:rPr lang="ru-RU" altLang="ru-RU"/>
              <a:t>  ≠ </a:t>
            </a:r>
            <a:r>
              <a:rPr lang="en-US" altLang="ru-RU"/>
              <a:t> </a:t>
            </a:r>
            <a:r>
              <a:rPr lang="ru-RU" altLang="ru-RU" sz="2400"/>
              <a:t>а</a:t>
            </a:r>
            <a:r>
              <a:rPr lang="ru-RU" altLang="ru-RU" baseline="-25000"/>
              <a:t>НА(</a:t>
            </a:r>
            <a:r>
              <a:rPr lang="en-US" altLang="ru-RU" baseline="-25000"/>
              <a:t>Solv</a:t>
            </a:r>
            <a:r>
              <a:rPr lang="ru-RU" altLang="ru-RU" baseline="-25000"/>
              <a:t>)</a:t>
            </a:r>
          </a:p>
        </p:txBody>
      </p:sp>
      <p:sp>
        <p:nvSpPr>
          <p:cNvPr id="4188" name="Text Box 92"/>
          <p:cNvSpPr txBox="1">
            <a:spLocks noChangeArrowheads="1"/>
          </p:cNvSpPr>
          <p:nvPr/>
        </p:nvSpPr>
        <p:spPr bwMode="auto">
          <a:xfrm>
            <a:off x="3635375" y="4745038"/>
            <a:ext cx="526573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решение </a:t>
            </a:r>
          </a:p>
          <a:p>
            <a:pPr algn="ctr"/>
            <a:r>
              <a:rPr lang="ru-RU" altLang="ru-RU"/>
              <a:t>приготовление серии стандартных растворов</a:t>
            </a:r>
          </a:p>
          <a:p>
            <a:pPr algn="ctr"/>
            <a:r>
              <a:rPr lang="ru-RU" altLang="ru-RU"/>
              <a:t>и построение на их основе зависимостей а - рН</a:t>
            </a:r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8881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79438" y="182563"/>
            <a:ext cx="7997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Кислотно-основные свойства обеспечивает нанесенный компонент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116013" y="2557463"/>
            <a:ext cx="6448425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ru-RU" altLang="ru-RU" sz="1400" b="1"/>
              <a:t>ограничения:</a:t>
            </a:r>
          </a:p>
          <a:p>
            <a:pPr>
              <a:lnSpc>
                <a:spcPct val="125000"/>
              </a:lnSpc>
            </a:pPr>
            <a:r>
              <a:rPr lang="ru-RU" altLang="ru-RU" sz="1400" b="1"/>
              <a:t>- химическая устойчивочть каталитической подложки (амфотерность)</a:t>
            </a:r>
          </a:p>
          <a:p>
            <a:pPr>
              <a:lnSpc>
                <a:spcPct val="125000"/>
              </a:lnSpc>
            </a:pPr>
            <a:r>
              <a:rPr lang="ru-RU" altLang="ru-RU" sz="1400" b="1"/>
              <a:t>- блокирование пор соединением-модификатором</a:t>
            </a:r>
          </a:p>
          <a:p>
            <a:pPr>
              <a:lnSpc>
                <a:spcPct val="125000"/>
              </a:lnSpc>
            </a:pPr>
            <a:r>
              <a:rPr lang="ru-RU" altLang="ru-RU" sz="1400" b="1"/>
              <a:t>- испарение активного компонента в процессе эксплуатации</a:t>
            </a:r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1487488" y="685800"/>
            <a:ext cx="6181725" cy="1879600"/>
            <a:chOff x="937" y="432"/>
            <a:chExt cx="3894" cy="1184"/>
          </a:xfrm>
        </p:grpSpPr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937" y="432"/>
              <a:ext cx="38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А. Нанесение активного компонента путем пропитки</a:t>
              </a:r>
            </a:p>
          </p:txBody>
        </p:sp>
        <p:sp>
          <p:nvSpPr>
            <p:cNvPr id="18438" name="Oval 6"/>
            <p:cNvSpPr>
              <a:spLocks noChangeArrowheads="1"/>
            </p:cNvSpPr>
            <p:nvPr/>
          </p:nvSpPr>
          <p:spPr bwMode="auto">
            <a:xfrm>
              <a:off x="1475" y="799"/>
              <a:ext cx="272" cy="27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9" name="Line 7"/>
            <p:cNvSpPr>
              <a:spLocks noChangeShapeType="1"/>
            </p:cNvSpPr>
            <p:nvPr/>
          </p:nvSpPr>
          <p:spPr bwMode="auto">
            <a:xfrm>
              <a:off x="2311" y="935"/>
              <a:ext cx="9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0" name="Text Box 8"/>
            <p:cNvSpPr txBox="1">
              <a:spLocks noChangeArrowheads="1"/>
            </p:cNvSpPr>
            <p:nvPr/>
          </p:nvSpPr>
          <p:spPr bwMode="auto">
            <a:xfrm>
              <a:off x="1156" y="1072"/>
              <a:ext cx="933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/>
                <a:t>исходный </a:t>
              </a:r>
            </a:p>
            <a:p>
              <a:pPr algn="ctr"/>
              <a:r>
                <a:rPr lang="ru-RU" altLang="ru-RU" sz="1400"/>
                <a:t>каталитический</a:t>
              </a:r>
            </a:p>
            <a:p>
              <a:pPr algn="ctr"/>
              <a:r>
                <a:rPr lang="ru-RU" altLang="ru-RU" sz="1400"/>
                <a:t>носитель</a:t>
              </a:r>
            </a:p>
          </p:txBody>
        </p:sp>
        <p:grpSp>
          <p:nvGrpSpPr>
            <p:cNvPr id="18441" name="Group 9"/>
            <p:cNvGrpSpPr>
              <a:grpSpLocks/>
            </p:cNvGrpSpPr>
            <p:nvPr/>
          </p:nvGrpSpPr>
          <p:grpSpPr bwMode="auto">
            <a:xfrm>
              <a:off x="3899" y="799"/>
              <a:ext cx="317" cy="317"/>
              <a:chOff x="3899" y="799"/>
              <a:chExt cx="317" cy="317"/>
            </a:xfrm>
          </p:grpSpPr>
          <p:sp>
            <p:nvSpPr>
              <p:cNvPr id="18442" name="Oval 10"/>
              <p:cNvSpPr>
                <a:spLocks noChangeArrowheads="1"/>
              </p:cNvSpPr>
              <p:nvPr/>
            </p:nvSpPr>
            <p:spPr bwMode="auto">
              <a:xfrm>
                <a:off x="3899" y="799"/>
                <a:ext cx="317" cy="317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43" name="Oval 11"/>
              <p:cNvSpPr>
                <a:spLocks noChangeArrowheads="1"/>
              </p:cNvSpPr>
              <p:nvPr/>
            </p:nvSpPr>
            <p:spPr bwMode="auto">
              <a:xfrm>
                <a:off x="3922" y="822"/>
                <a:ext cx="272" cy="27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8444" name="Text Box 12"/>
            <p:cNvSpPr txBox="1">
              <a:spLocks noChangeArrowheads="1"/>
            </p:cNvSpPr>
            <p:nvPr/>
          </p:nvSpPr>
          <p:spPr bwMode="auto">
            <a:xfrm>
              <a:off x="3573" y="1156"/>
              <a:ext cx="1097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/>
                <a:t>продукт </a:t>
              </a:r>
            </a:p>
            <a:p>
              <a:pPr algn="ctr"/>
              <a:r>
                <a:rPr lang="ru-RU" altLang="ru-RU" sz="1400"/>
                <a:t>поверхностного </a:t>
              </a:r>
            </a:p>
            <a:p>
              <a:pPr algn="ctr"/>
              <a:r>
                <a:rPr lang="ru-RU" altLang="ru-RU" sz="1400"/>
                <a:t>модифицирования</a:t>
              </a:r>
            </a:p>
          </p:txBody>
        </p:sp>
        <p:sp>
          <p:nvSpPr>
            <p:cNvPr id="18445" name="Text Box 13"/>
            <p:cNvSpPr txBox="1">
              <a:spLocks noChangeArrowheads="1"/>
            </p:cNvSpPr>
            <p:nvPr/>
          </p:nvSpPr>
          <p:spPr bwMode="auto">
            <a:xfrm>
              <a:off x="2351" y="754"/>
              <a:ext cx="1004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/>
                <a:t>модификатор</a:t>
              </a:r>
            </a:p>
            <a:p>
              <a:pPr algn="ctr">
                <a:lnSpc>
                  <a:spcPct val="140000"/>
                </a:lnSpc>
              </a:pPr>
              <a:r>
                <a:rPr lang="ru-RU" altLang="ru-RU" sz="1400"/>
                <a:t>поверхностности</a:t>
              </a:r>
            </a:p>
          </p:txBody>
        </p:sp>
      </p:grpSp>
      <p:grpSp>
        <p:nvGrpSpPr>
          <p:cNvPr id="18446" name="Group 14"/>
          <p:cNvGrpSpPr>
            <a:grpSpLocks/>
          </p:cNvGrpSpPr>
          <p:nvPr/>
        </p:nvGrpSpPr>
        <p:grpSpPr bwMode="auto">
          <a:xfrm>
            <a:off x="1187450" y="3925888"/>
            <a:ext cx="6702425" cy="1663700"/>
            <a:chOff x="748" y="2473"/>
            <a:chExt cx="4222" cy="1048"/>
          </a:xfrm>
        </p:grpSpPr>
        <p:sp>
          <p:nvSpPr>
            <p:cNvPr id="18447" name="Text Box 15"/>
            <p:cNvSpPr txBox="1">
              <a:spLocks noChangeArrowheads="1"/>
            </p:cNvSpPr>
            <p:nvPr/>
          </p:nvSpPr>
          <p:spPr bwMode="auto">
            <a:xfrm>
              <a:off x="790" y="2473"/>
              <a:ext cx="41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Б. Нанесение активного компонента путем химического </a:t>
              </a:r>
              <a:endParaRPr lang="en-US" altLang="ru-RU" b="1"/>
            </a:p>
            <a:p>
              <a:pPr algn="ctr"/>
              <a:r>
                <a:rPr lang="ru-RU" altLang="ru-RU" b="1"/>
                <a:t>модифицирования</a:t>
              </a:r>
              <a:r>
                <a:rPr lang="en-US" altLang="ru-RU" b="1"/>
                <a:t> </a:t>
              </a:r>
              <a:r>
                <a:rPr lang="ru-RU" altLang="ru-RU" b="1"/>
                <a:t>поверхности</a:t>
              </a:r>
            </a:p>
          </p:txBody>
        </p:sp>
        <p:grpSp>
          <p:nvGrpSpPr>
            <p:cNvPr id="18448" name="Group 16"/>
            <p:cNvGrpSpPr>
              <a:grpSpLocks/>
            </p:cNvGrpSpPr>
            <p:nvPr/>
          </p:nvGrpSpPr>
          <p:grpSpPr bwMode="auto">
            <a:xfrm>
              <a:off x="748" y="3158"/>
              <a:ext cx="589" cy="363"/>
              <a:chOff x="1837" y="3339"/>
              <a:chExt cx="589" cy="363"/>
            </a:xfrm>
          </p:grpSpPr>
          <p:sp>
            <p:nvSpPr>
              <p:cNvPr id="18449" name="Line 17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0" name="Line 18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1" name="Text Box 19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A</a:t>
                </a:r>
                <a:endParaRPr lang="ru-RU" altLang="ru-RU"/>
              </a:p>
            </p:txBody>
          </p:sp>
        </p:grpSp>
      </p:grpSp>
      <p:grpSp>
        <p:nvGrpSpPr>
          <p:cNvPr id="18452" name="Group 20"/>
          <p:cNvGrpSpPr>
            <a:grpSpLocks/>
          </p:cNvGrpSpPr>
          <p:nvPr/>
        </p:nvGrpSpPr>
        <p:grpSpPr bwMode="auto">
          <a:xfrm>
            <a:off x="3348038" y="4797425"/>
            <a:ext cx="3311525" cy="1584325"/>
            <a:chOff x="2109" y="3022"/>
            <a:chExt cx="2086" cy="998"/>
          </a:xfrm>
        </p:grpSpPr>
        <p:grpSp>
          <p:nvGrpSpPr>
            <p:cNvPr id="18453" name="Group 21"/>
            <p:cNvGrpSpPr>
              <a:grpSpLocks/>
            </p:cNvGrpSpPr>
            <p:nvPr/>
          </p:nvGrpSpPr>
          <p:grpSpPr bwMode="auto">
            <a:xfrm>
              <a:off x="2109" y="3022"/>
              <a:ext cx="589" cy="363"/>
              <a:chOff x="1837" y="3339"/>
              <a:chExt cx="589" cy="363"/>
            </a:xfrm>
          </p:grpSpPr>
          <p:sp>
            <p:nvSpPr>
              <p:cNvPr id="18454" name="Line 22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5" name="Line 23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6" name="Text Box 24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Hal</a:t>
                </a:r>
                <a:endParaRPr lang="ru-RU" altLang="ru-RU"/>
              </a:p>
            </p:txBody>
          </p:sp>
        </p:grpSp>
        <p:grpSp>
          <p:nvGrpSpPr>
            <p:cNvPr id="18457" name="Group 25"/>
            <p:cNvGrpSpPr>
              <a:grpSpLocks/>
            </p:cNvGrpSpPr>
            <p:nvPr/>
          </p:nvGrpSpPr>
          <p:grpSpPr bwMode="auto">
            <a:xfrm>
              <a:off x="3606" y="3022"/>
              <a:ext cx="589" cy="363"/>
              <a:chOff x="1837" y="3339"/>
              <a:chExt cx="589" cy="363"/>
            </a:xfrm>
          </p:grpSpPr>
          <p:sp>
            <p:nvSpPr>
              <p:cNvPr id="18458" name="Line 26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9" name="Line 27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0" name="Text Box 28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37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NH</a:t>
                </a:r>
                <a:r>
                  <a:rPr lang="en-US" altLang="ru-RU" baseline="-25000"/>
                  <a:t>2</a:t>
                </a:r>
                <a:endParaRPr lang="ru-RU" altLang="ru-RU" baseline="-25000"/>
              </a:p>
            </p:txBody>
          </p:sp>
        </p:grpSp>
        <p:sp>
          <p:nvSpPr>
            <p:cNvPr id="18461" name="Text Box 29"/>
            <p:cNvSpPr txBox="1">
              <a:spLocks noChangeArrowheads="1"/>
            </p:cNvSpPr>
            <p:nvPr/>
          </p:nvSpPr>
          <p:spPr bwMode="auto">
            <a:xfrm>
              <a:off x="2776" y="3034"/>
              <a:ext cx="104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/>
                <a:t>+  NH</a:t>
              </a:r>
              <a:r>
                <a:rPr lang="en-US" altLang="ru-RU" baseline="-25000"/>
                <a:t>3</a:t>
              </a:r>
              <a:r>
                <a:rPr lang="en-US" altLang="ru-RU"/>
                <a:t>    →     </a:t>
              </a:r>
            </a:p>
          </p:txBody>
        </p:sp>
        <p:grpSp>
          <p:nvGrpSpPr>
            <p:cNvPr id="18462" name="Group 30"/>
            <p:cNvGrpSpPr>
              <a:grpSpLocks/>
            </p:cNvGrpSpPr>
            <p:nvPr/>
          </p:nvGrpSpPr>
          <p:grpSpPr bwMode="auto">
            <a:xfrm>
              <a:off x="2109" y="3657"/>
              <a:ext cx="589" cy="363"/>
              <a:chOff x="1837" y="3339"/>
              <a:chExt cx="589" cy="363"/>
            </a:xfrm>
          </p:grpSpPr>
          <p:sp>
            <p:nvSpPr>
              <p:cNvPr id="18463" name="Line 31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4" name="Line 32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5" name="Text Box 33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Hal</a:t>
                </a:r>
                <a:endParaRPr lang="ru-RU" altLang="ru-RU"/>
              </a:p>
            </p:txBody>
          </p:sp>
        </p:grpSp>
        <p:sp>
          <p:nvSpPr>
            <p:cNvPr id="18466" name="Text Box 34"/>
            <p:cNvSpPr txBox="1">
              <a:spLocks noChangeArrowheads="1"/>
            </p:cNvSpPr>
            <p:nvPr/>
          </p:nvSpPr>
          <p:spPr bwMode="auto">
            <a:xfrm>
              <a:off x="2776" y="3669"/>
              <a:ext cx="10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/>
                <a:t>+  H</a:t>
              </a:r>
              <a:r>
                <a:rPr lang="en-US" altLang="ru-RU" baseline="-25000"/>
                <a:t>2</a:t>
              </a:r>
              <a:r>
                <a:rPr lang="en-US" altLang="ru-RU"/>
                <a:t>O    →     </a:t>
              </a:r>
            </a:p>
          </p:txBody>
        </p:sp>
        <p:grpSp>
          <p:nvGrpSpPr>
            <p:cNvPr id="18467" name="Group 35"/>
            <p:cNvGrpSpPr>
              <a:grpSpLocks/>
            </p:cNvGrpSpPr>
            <p:nvPr/>
          </p:nvGrpSpPr>
          <p:grpSpPr bwMode="auto">
            <a:xfrm>
              <a:off x="3606" y="3657"/>
              <a:ext cx="589" cy="363"/>
              <a:chOff x="1837" y="3339"/>
              <a:chExt cx="589" cy="363"/>
            </a:xfrm>
          </p:grpSpPr>
          <p:sp>
            <p:nvSpPr>
              <p:cNvPr id="18468" name="Line 36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9" name="Line 37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0" name="Text Box 38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OH</a:t>
                </a:r>
                <a:endParaRPr lang="ru-RU" altLang="ru-RU" baseline="-250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1294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1317625" y="625475"/>
            <a:ext cx="5392738" cy="576263"/>
            <a:chOff x="876" y="436"/>
            <a:chExt cx="3397" cy="363"/>
          </a:xfrm>
        </p:grpSpPr>
        <p:grpSp>
          <p:nvGrpSpPr>
            <p:cNvPr id="19459" name="Group 3"/>
            <p:cNvGrpSpPr>
              <a:grpSpLocks/>
            </p:cNvGrpSpPr>
            <p:nvPr/>
          </p:nvGrpSpPr>
          <p:grpSpPr bwMode="auto">
            <a:xfrm>
              <a:off x="876" y="436"/>
              <a:ext cx="589" cy="363"/>
              <a:chOff x="1837" y="3339"/>
              <a:chExt cx="589" cy="363"/>
            </a:xfrm>
          </p:grpSpPr>
          <p:sp>
            <p:nvSpPr>
              <p:cNvPr id="19460" name="Line 4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1" name="Line 5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2" name="Text Box 6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OH</a:t>
                </a:r>
                <a:endParaRPr lang="ru-RU" altLang="ru-RU" b="1" baseline="-25000"/>
              </a:p>
            </p:txBody>
          </p:sp>
        </p:grp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1509" y="482"/>
              <a:ext cx="16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/>
                <a:t>+  </a:t>
              </a:r>
              <a:r>
                <a:rPr lang="ru-RU" altLang="ru-RU" b="1"/>
                <a:t>Я</a:t>
              </a:r>
              <a:r>
                <a:rPr lang="en-US" altLang="ru-RU" b="1"/>
                <a:t> –</a:t>
              </a:r>
              <a:r>
                <a:rPr lang="ru-RU" altLang="ru-RU" b="1"/>
                <a:t> </a:t>
              </a:r>
              <a:r>
                <a:rPr lang="en-US" altLang="ru-RU" b="1"/>
                <a:t>R – Funct   →     </a:t>
              </a:r>
            </a:p>
          </p:txBody>
        </p:sp>
        <p:grpSp>
          <p:nvGrpSpPr>
            <p:cNvPr id="19464" name="Group 8"/>
            <p:cNvGrpSpPr>
              <a:grpSpLocks/>
            </p:cNvGrpSpPr>
            <p:nvPr/>
          </p:nvGrpSpPr>
          <p:grpSpPr bwMode="auto">
            <a:xfrm>
              <a:off x="3008" y="436"/>
              <a:ext cx="1265" cy="363"/>
              <a:chOff x="1837" y="3339"/>
              <a:chExt cx="1265" cy="363"/>
            </a:xfrm>
          </p:grpSpPr>
          <p:sp>
            <p:nvSpPr>
              <p:cNvPr id="19465" name="Line 9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6" name="Line 10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7" name="Text Box 11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10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O –</a:t>
                </a:r>
                <a:r>
                  <a:rPr lang="ru-RU" altLang="ru-RU" b="1"/>
                  <a:t> </a:t>
                </a:r>
                <a:r>
                  <a:rPr lang="en-US" altLang="ru-RU" b="1"/>
                  <a:t>R – Funct </a:t>
                </a:r>
                <a:endParaRPr lang="ru-RU" altLang="ru-RU" b="1"/>
              </a:p>
            </p:txBody>
          </p:sp>
        </p:grpSp>
      </p:grpSp>
      <p:grpSp>
        <p:nvGrpSpPr>
          <p:cNvPr id="19468" name="Group 12"/>
          <p:cNvGrpSpPr>
            <a:grpSpLocks/>
          </p:cNvGrpSpPr>
          <p:nvPr/>
        </p:nvGrpSpPr>
        <p:grpSpPr bwMode="auto">
          <a:xfrm>
            <a:off x="1258888" y="1706563"/>
            <a:ext cx="7008812" cy="576262"/>
            <a:chOff x="839" y="1117"/>
            <a:chExt cx="4415" cy="363"/>
          </a:xfrm>
        </p:grpSpPr>
        <p:grpSp>
          <p:nvGrpSpPr>
            <p:cNvPr id="19469" name="Group 13"/>
            <p:cNvGrpSpPr>
              <a:grpSpLocks/>
            </p:cNvGrpSpPr>
            <p:nvPr/>
          </p:nvGrpSpPr>
          <p:grpSpPr bwMode="auto">
            <a:xfrm>
              <a:off x="839" y="1117"/>
              <a:ext cx="589" cy="363"/>
              <a:chOff x="1837" y="3339"/>
              <a:chExt cx="589" cy="363"/>
            </a:xfrm>
          </p:grpSpPr>
          <p:sp>
            <p:nvSpPr>
              <p:cNvPr id="19470" name="Line 14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1" name="Line 15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2" name="Text Box 16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OH</a:t>
                </a:r>
                <a:endParaRPr lang="ru-RU" altLang="ru-RU" b="1" baseline="-25000"/>
              </a:p>
            </p:txBody>
          </p:sp>
        </p:grpSp>
        <p:sp>
          <p:nvSpPr>
            <p:cNvPr id="19473" name="Text Box 17"/>
            <p:cNvSpPr txBox="1">
              <a:spLocks noChangeArrowheads="1"/>
            </p:cNvSpPr>
            <p:nvPr/>
          </p:nvSpPr>
          <p:spPr bwMode="auto">
            <a:xfrm>
              <a:off x="1384" y="1117"/>
              <a:ext cx="9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/>
                <a:t>+  </a:t>
              </a:r>
              <a:r>
                <a:rPr lang="ru-RU" altLang="ru-RU" b="1"/>
                <a:t>Э(</a:t>
              </a:r>
              <a:r>
                <a:rPr lang="en-US" altLang="ru-RU" b="1"/>
                <a:t>Hal</a:t>
              </a:r>
              <a:r>
                <a:rPr lang="ru-RU" altLang="ru-RU" b="1"/>
                <a:t>)</a:t>
              </a:r>
              <a:r>
                <a:rPr lang="en-US" altLang="ru-RU" b="1" baseline="-25000"/>
                <a:t>n</a:t>
              </a:r>
              <a:r>
                <a:rPr lang="en-US" altLang="ru-RU" b="1"/>
                <a:t>  →</a:t>
              </a:r>
              <a:endParaRPr lang="en-US" altLang="ru-RU" b="1" baseline="-25000"/>
            </a:p>
          </p:txBody>
        </p:sp>
        <p:grpSp>
          <p:nvGrpSpPr>
            <p:cNvPr id="19474" name="Group 18"/>
            <p:cNvGrpSpPr>
              <a:grpSpLocks/>
            </p:cNvGrpSpPr>
            <p:nvPr/>
          </p:nvGrpSpPr>
          <p:grpSpPr bwMode="auto">
            <a:xfrm>
              <a:off x="2426" y="1117"/>
              <a:ext cx="1135" cy="363"/>
              <a:chOff x="1837" y="3339"/>
              <a:chExt cx="1135" cy="363"/>
            </a:xfrm>
          </p:grpSpPr>
          <p:sp>
            <p:nvSpPr>
              <p:cNvPr id="19475" name="Line 19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6" name="Line 20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7" name="Text Box 21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954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O – </a:t>
                </a:r>
                <a:r>
                  <a:rPr lang="ru-RU" altLang="ru-RU" b="1"/>
                  <a:t>Э(</a:t>
                </a:r>
                <a:r>
                  <a:rPr lang="en-US" altLang="ru-RU" b="1"/>
                  <a:t>Hal</a:t>
                </a:r>
                <a:r>
                  <a:rPr lang="ru-RU" altLang="ru-RU" b="1"/>
                  <a:t>)</a:t>
                </a:r>
                <a:r>
                  <a:rPr lang="en-US" altLang="ru-RU" b="1" baseline="-25000"/>
                  <a:t>n-1</a:t>
                </a:r>
              </a:p>
              <a:p>
                <a:endParaRPr lang="ru-RU" altLang="ru-RU" b="1" baseline="-25000"/>
              </a:p>
            </p:txBody>
          </p:sp>
        </p:grpSp>
        <p:sp>
          <p:nvSpPr>
            <p:cNvPr id="19478" name="Rectangle 22"/>
            <p:cNvSpPr>
              <a:spLocks noChangeArrowheads="1"/>
            </p:cNvSpPr>
            <p:nvPr/>
          </p:nvSpPr>
          <p:spPr bwMode="auto">
            <a:xfrm>
              <a:off x="4000" y="1117"/>
              <a:ext cx="125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Э</a:t>
              </a:r>
              <a:r>
                <a:rPr lang="en-US" altLang="ru-RU" b="1"/>
                <a:t> = Ti, Al, Sn, Si </a:t>
              </a:r>
            </a:p>
          </p:txBody>
        </p:sp>
      </p:grpSp>
      <p:grpSp>
        <p:nvGrpSpPr>
          <p:cNvPr id="19479" name="Group 23"/>
          <p:cNvGrpSpPr>
            <a:grpSpLocks/>
          </p:cNvGrpSpPr>
          <p:nvPr/>
        </p:nvGrpSpPr>
        <p:grpSpPr bwMode="auto">
          <a:xfrm>
            <a:off x="1258888" y="2714625"/>
            <a:ext cx="6591300" cy="576263"/>
            <a:chOff x="839" y="1706"/>
            <a:chExt cx="4152" cy="363"/>
          </a:xfrm>
        </p:grpSpPr>
        <p:grpSp>
          <p:nvGrpSpPr>
            <p:cNvPr id="19480" name="Group 24"/>
            <p:cNvGrpSpPr>
              <a:grpSpLocks/>
            </p:cNvGrpSpPr>
            <p:nvPr/>
          </p:nvGrpSpPr>
          <p:grpSpPr bwMode="auto">
            <a:xfrm>
              <a:off x="839" y="1706"/>
              <a:ext cx="589" cy="363"/>
              <a:chOff x="1837" y="3339"/>
              <a:chExt cx="589" cy="363"/>
            </a:xfrm>
          </p:grpSpPr>
          <p:sp>
            <p:nvSpPr>
              <p:cNvPr id="19481" name="Line 25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2" name="Line 26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3" name="Text Box 27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OH</a:t>
                </a:r>
                <a:endParaRPr lang="ru-RU" altLang="ru-RU" b="1" baseline="-25000"/>
              </a:p>
            </p:txBody>
          </p:sp>
        </p:grpSp>
        <p:sp>
          <p:nvSpPr>
            <p:cNvPr id="19484" name="Text Box 28"/>
            <p:cNvSpPr txBox="1">
              <a:spLocks noChangeArrowheads="1"/>
            </p:cNvSpPr>
            <p:nvPr/>
          </p:nvSpPr>
          <p:spPr bwMode="auto">
            <a:xfrm>
              <a:off x="1520" y="1706"/>
              <a:ext cx="16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/>
                <a:t>+  HalSi – R – Funct →</a:t>
              </a:r>
            </a:p>
          </p:txBody>
        </p:sp>
        <p:grpSp>
          <p:nvGrpSpPr>
            <p:cNvPr id="19485" name="Group 29"/>
            <p:cNvGrpSpPr>
              <a:grpSpLocks/>
            </p:cNvGrpSpPr>
            <p:nvPr/>
          </p:nvGrpSpPr>
          <p:grpSpPr bwMode="auto">
            <a:xfrm>
              <a:off x="3470" y="1706"/>
              <a:ext cx="1521" cy="363"/>
              <a:chOff x="1837" y="3339"/>
              <a:chExt cx="1521" cy="363"/>
            </a:xfrm>
          </p:grpSpPr>
          <p:sp>
            <p:nvSpPr>
              <p:cNvPr id="19486" name="Line 30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7" name="Line 31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8" name="Text Box 32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13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O – Si – R – Funct</a:t>
                </a:r>
                <a:endParaRPr lang="ru-RU" altLang="ru-RU" b="1"/>
              </a:p>
            </p:txBody>
          </p:sp>
        </p:grpSp>
      </p:grpSp>
      <p:grpSp>
        <p:nvGrpSpPr>
          <p:cNvPr id="19489" name="Group 33"/>
          <p:cNvGrpSpPr>
            <a:grpSpLocks/>
          </p:cNvGrpSpPr>
          <p:nvPr/>
        </p:nvGrpSpPr>
        <p:grpSpPr bwMode="auto">
          <a:xfrm>
            <a:off x="1258888" y="3794125"/>
            <a:ext cx="6654800" cy="576263"/>
            <a:chOff x="839" y="2432"/>
            <a:chExt cx="4192" cy="363"/>
          </a:xfrm>
        </p:grpSpPr>
        <p:grpSp>
          <p:nvGrpSpPr>
            <p:cNvPr id="19490" name="Group 34"/>
            <p:cNvGrpSpPr>
              <a:grpSpLocks/>
            </p:cNvGrpSpPr>
            <p:nvPr/>
          </p:nvGrpSpPr>
          <p:grpSpPr bwMode="auto">
            <a:xfrm>
              <a:off x="839" y="2432"/>
              <a:ext cx="589" cy="363"/>
              <a:chOff x="1837" y="3339"/>
              <a:chExt cx="589" cy="363"/>
            </a:xfrm>
          </p:grpSpPr>
          <p:sp>
            <p:nvSpPr>
              <p:cNvPr id="19491" name="Line 35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2" name="Line 36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3" name="Text Box 37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OH</a:t>
                </a:r>
                <a:endParaRPr lang="ru-RU" altLang="ru-RU" b="1" baseline="-25000"/>
              </a:p>
            </p:txBody>
          </p:sp>
        </p:grpSp>
        <p:sp>
          <p:nvSpPr>
            <p:cNvPr id="19494" name="Text Box 38"/>
            <p:cNvSpPr txBox="1">
              <a:spLocks noChangeArrowheads="1"/>
            </p:cNvSpPr>
            <p:nvPr/>
          </p:nvSpPr>
          <p:spPr bwMode="auto">
            <a:xfrm>
              <a:off x="1474" y="2432"/>
              <a:ext cx="17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/>
                <a:t>+  (RO)</a:t>
              </a:r>
              <a:r>
                <a:rPr lang="en-US" altLang="ru-RU" b="1" baseline="-25000"/>
                <a:t>3</a:t>
              </a:r>
              <a:r>
                <a:rPr lang="en-US" altLang="ru-RU" b="1"/>
                <a:t>Si – R – Funct →</a:t>
              </a:r>
            </a:p>
          </p:txBody>
        </p:sp>
        <p:grpSp>
          <p:nvGrpSpPr>
            <p:cNvPr id="19495" name="Group 39"/>
            <p:cNvGrpSpPr>
              <a:grpSpLocks/>
            </p:cNvGrpSpPr>
            <p:nvPr/>
          </p:nvGrpSpPr>
          <p:grpSpPr bwMode="auto">
            <a:xfrm>
              <a:off x="3470" y="2432"/>
              <a:ext cx="1561" cy="363"/>
              <a:chOff x="1837" y="3339"/>
              <a:chExt cx="1561" cy="363"/>
            </a:xfrm>
          </p:grpSpPr>
          <p:sp>
            <p:nvSpPr>
              <p:cNvPr id="19496" name="Line 40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7" name="Line 41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8" name="Text Box 42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138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O – Si – R – Funct </a:t>
                </a:r>
                <a:endParaRPr lang="ru-RU" altLang="ru-RU" b="1"/>
              </a:p>
            </p:txBody>
          </p:sp>
        </p:grpSp>
      </p:grpSp>
      <p:grpSp>
        <p:nvGrpSpPr>
          <p:cNvPr id="19499" name="Group 43"/>
          <p:cNvGrpSpPr>
            <a:grpSpLocks/>
          </p:cNvGrpSpPr>
          <p:nvPr/>
        </p:nvGrpSpPr>
        <p:grpSpPr bwMode="auto">
          <a:xfrm>
            <a:off x="1258888" y="4802188"/>
            <a:ext cx="6932612" cy="792162"/>
            <a:chOff x="839" y="3067"/>
            <a:chExt cx="4367" cy="499"/>
          </a:xfrm>
        </p:grpSpPr>
        <p:grpSp>
          <p:nvGrpSpPr>
            <p:cNvPr id="19500" name="Group 44"/>
            <p:cNvGrpSpPr>
              <a:grpSpLocks/>
            </p:cNvGrpSpPr>
            <p:nvPr/>
          </p:nvGrpSpPr>
          <p:grpSpPr bwMode="auto">
            <a:xfrm>
              <a:off x="839" y="3067"/>
              <a:ext cx="589" cy="363"/>
              <a:chOff x="1837" y="3339"/>
              <a:chExt cx="589" cy="363"/>
            </a:xfrm>
          </p:grpSpPr>
          <p:sp>
            <p:nvSpPr>
              <p:cNvPr id="19501" name="Line 45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2" name="Line 46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3" name="Text Box 47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OH</a:t>
                </a:r>
                <a:endParaRPr lang="ru-RU" altLang="ru-RU" b="1" baseline="-25000"/>
              </a:p>
            </p:txBody>
          </p:sp>
        </p:grpSp>
        <p:sp>
          <p:nvSpPr>
            <p:cNvPr id="19504" name="Text Box 48"/>
            <p:cNvSpPr txBox="1">
              <a:spLocks noChangeArrowheads="1"/>
            </p:cNvSpPr>
            <p:nvPr/>
          </p:nvSpPr>
          <p:spPr bwMode="auto">
            <a:xfrm>
              <a:off x="1474" y="3067"/>
              <a:ext cx="20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/>
                <a:t>+  (EtO)</a:t>
              </a:r>
              <a:r>
                <a:rPr lang="en-US" altLang="ru-RU" b="1" baseline="-25000"/>
                <a:t>3</a:t>
              </a:r>
              <a:r>
                <a:rPr lang="en-US" altLang="ru-RU" b="1"/>
                <a:t>Si – (CH</a:t>
              </a:r>
              <a:r>
                <a:rPr lang="en-US" altLang="ru-RU" b="1" baseline="-25000"/>
                <a:t>2</a:t>
              </a:r>
              <a:r>
                <a:rPr lang="en-US" altLang="ru-RU" b="1"/>
                <a:t>)</a:t>
              </a:r>
              <a:r>
                <a:rPr lang="en-US" altLang="ru-RU" b="1" baseline="-25000"/>
                <a:t>3</a:t>
              </a:r>
              <a:r>
                <a:rPr lang="en-US" altLang="ru-RU" b="1"/>
                <a:t> – NH</a:t>
              </a:r>
              <a:r>
                <a:rPr lang="en-US" altLang="ru-RU" b="1" baseline="-25000"/>
                <a:t>2</a:t>
              </a:r>
              <a:r>
                <a:rPr lang="en-US" altLang="ru-RU" b="1"/>
                <a:t>   →</a:t>
              </a:r>
            </a:p>
          </p:txBody>
        </p:sp>
        <p:grpSp>
          <p:nvGrpSpPr>
            <p:cNvPr id="19505" name="Group 49"/>
            <p:cNvGrpSpPr>
              <a:grpSpLocks/>
            </p:cNvGrpSpPr>
            <p:nvPr/>
          </p:nvGrpSpPr>
          <p:grpSpPr bwMode="auto">
            <a:xfrm>
              <a:off x="3470" y="3067"/>
              <a:ext cx="1736" cy="363"/>
              <a:chOff x="1837" y="3339"/>
              <a:chExt cx="1736" cy="363"/>
            </a:xfrm>
          </p:grpSpPr>
          <p:sp>
            <p:nvSpPr>
              <p:cNvPr id="19506" name="Line 50"/>
              <p:cNvSpPr>
                <a:spLocks noChangeShapeType="1"/>
              </p:cNvSpPr>
              <p:nvPr/>
            </p:nvSpPr>
            <p:spPr bwMode="auto">
              <a:xfrm>
                <a:off x="1837" y="3702"/>
                <a:ext cx="5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7" name="Line 51"/>
              <p:cNvSpPr>
                <a:spLocks noChangeShapeType="1"/>
              </p:cNvSpPr>
              <p:nvPr/>
            </p:nvSpPr>
            <p:spPr bwMode="auto">
              <a:xfrm flipV="1">
                <a:off x="2109" y="3566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8" name="Text Box 52"/>
              <p:cNvSpPr txBox="1">
                <a:spLocks noChangeArrowheads="1"/>
              </p:cNvSpPr>
              <p:nvPr/>
            </p:nvSpPr>
            <p:spPr bwMode="auto">
              <a:xfrm>
                <a:off x="2018" y="3339"/>
                <a:ext cx="155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O – Si – (CH</a:t>
                </a:r>
                <a:r>
                  <a:rPr lang="en-US" altLang="ru-RU" b="1" baseline="-25000"/>
                  <a:t>2</a:t>
                </a:r>
                <a:r>
                  <a:rPr lang="en-US" altLang="ru-RU" b="1"/>
                  <a:t>)</a:t>
                </a:r>
                <a:r>
                  <a:rPr lang="en-US" altLang="ru-RU" b="1" baseline="-25000"/>
                  <a:t>3</a:t>
                </a:r>
                <a:r>
                  <a:rPr lang="en-US" altLang="ru-RU" b="1"/>
                  <a:t> – NH</a:t>
                </a:r>
                <a:r>
                  <a:rPr lang="en-US" altLang="ru-RU" b="1" baseline="-25000"/>
                  <a:t>2</a:t>
                </a:r>
                <a:r>
                  <a:rPr lang="en-US" altLang="ru-RU" b="1"/>
                  <a:t> </a:t>
                </a:r>
                <a:endParaRPr lang="ru-RU" altLang="ru-RU" b="1"/>
              </a:p>
            </p:txBody>
          </p:sp>
        </p:grpSp>
        <p:sp>
          <p:nvSpPr>
            <p:cNvPr id="19509" name="Text Box 53"/>
            <p:cNvSpPr txBox="1">
              <a:spLocks noChangeArrowheads="1"/>
            </p:cNvSpPr>
            <p:nvPr/>
          </p:nvSpPr>
          <p:spPr bwMode="auto">
            <a:xfrm>
              <a:off x="2020" y="3335"/>
              <a:ext cx="5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/>
                <a:t>APTES</a:t>
              </a:r>
              <a:endParaRPr lang="ru-RU" altLang="ru-RU" b="1"/>
            </a:p>
          </p:txBody>
        </p:sp>
      </p:grpSp>
      <p:sp>
        <p:nvSpPr>
          <p:cNvPr id="19510" name="Text Box 54"/>
          <p:cNvSpPr txBox="1">
            <a:spLocks noChangeArrowheads="1"/>
          </p:cNvSpPr>
          <p:nvPr/>
        </p:nvSpPr>
        <p:spPr bwMode="auto">
          <a:xfrm>
            <a:off x="1276350" y="5830888"/>
            <a:ext cx="6318250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altLang="ru-RU" sz="1400" b="1"/>
              <a:t>основная проблема химически модифицированных поверхностей – </a:t>
            </a:r>
          </a:p>
          <a:p>
            <a:pPr algn="ctr">
              <a:lnSpc>
                <a:spcPct val="120000"/>
              </a:lnSpc>
            </a:pPr>
            <a:r>
              <a:rPr lang="ru-RU" altLang="ru-RU" sz="1400" b="1"/>
              <a:t>термическая и гидролитическая устойчивость привитого слоя</a:t>
            </a: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50800" y="115888"/>
            <a:ext cx="89138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Основные принципы химического модифицирования поверхности оксидов</a:t>
            </a:r>
          </a:p>
        </p:txBody>
      </p:sp>
    </p:spTree>
    <p:extLst>
      <p:ext uri="{BB962C8B-B14F-4D97-AF65-F5344CB8AC3E}">
        <p14:creationId xmlns:p14="http://schemas.microsoft.com/office/powerpoint/2010/main" val="73056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989013" y="92075"/>
            <a:ext cx="717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/>
              <a:t>Ферментативный кислотно-основной катализ</a:t>
            </a:r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323850" y="3357563"/>
            <a:ext cx="8424863" cy="2270125"/>
            <a:chOff x="204" y="754"/>
            <a:chExt cx="5307" cy="1430"/>
          </a:xfrm>
        </p:grpSpPr>
        <p:sp>
          <p:nvSpPr>
            <p:cNvPr id="20484" name="AutoShape 4" descr="Светлый диагональный 2"/>
            <p:cNvSpPr>
              <a:spLocks noChangeArrowheads="1"/>
            </p:cNvSpPr>
            <p:nvPr/>
          </p:nvSpPr>
          <p:spPr bwMode="auto">
            <a:xfrm>
              <a:off x="525" y="900"/>
              <a:ext cx="288" cy="288"/>
            </a:xfrm>
            <a:prstGeom prst="plus">
              <a:avLst>
                <a:gd name="adj" fmla="val 25000"/>
              </a:avLst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485" name="Group 5"/>
            <p:cNvGrpSpPr>
              <a:grpSpLocks/>
            </p:cNvGrpSpPr>
            <p:nvPr/>
          </p:nvGrpSpPr>
          <p:grpSpPr bwMode="auto">
            <a:xfrm>
              <a:off x="1245" y="754"/>
              <a:ext cx="768" cy="576"/>
              <a:chOff x="4374" y="1491"/>
              <a:chExt cx="1920" cy="1440"/>
            </a:xfrm>
          </p:grpSpPr>
          <p:sp>
            <p:nvSpPr>
              <p:cNvPr id="20486" name="Oval 6"/>
              <p:cNvSpPr>
                <a:spLocks noChangeArrowheads="1"/>
              </p:cNvSpPr>
              <p:nvPr/>
            </p:nvSpPr>
            <p:spPr bwMode="auto">
              <a:xfrm>
                <a:off x="4494" y="1491"/>
                <a:ext cx="1800" cy="1440"/>
              </a:xfrm>
              <a:prstGeom prst="ellipse">
                <a:avLst/>
              </a:prstGeom>
              <a:solidFill>
                <a:srgbClr val="969696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87" name="AutoShape 7"/>
              <p:cNvSpPr>
                <a:spLocks noChangeArrowheads="1"/>
              </p:cNvSpPr>
              <p:nvPr/>
            </p:nvSpPr>
            <p:spPr bwMode="auto">
              <a:xfrm>
                <a:off x="4494" y="1854"/>
                <a:ext cx="720" cy="720"/>
              </a:xfrm>
              <a:prstGeom prst="plus">
                <a:avLst>
                  <a:gd name="adj" fmla="val 25000"/>
                </a:avLst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88" name="Rectangle 8"/>
              <p:cNvSpPr>
                <a:spLocks noChangeArrowheads="1"/>
              </p:cNvSpPr>
              <p:nvPr/>
            </p:nvSpPr>
            <p:spPr bwMode="auto">
              <a:xfrm>
                <a:off x="4374" y="2034"/>
                <a:ext cx="360" cy="36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89" name="Line 9"/>
              <p:cNvSpPr>
                <a:spLocks noChangeShapeType="1"/>
              </p:cNvSpPr>
              <p:nvPr/>
            </p:nvSpPr>
            <p:spPr bwMode="auto">
              <a:xfrm>
                <a:off x="4525" y="2034"/>
                <a:ext cx="14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0" name="Line 10"/>
              <p:cNvSpPr>
                <a:spLocks noChangeShapeType="1"/>
              </p:cNvSpPr>
              <p:nvPr/>
            </p:nvSpPr>
            <p:spPr bwMode="auto">
              <a:xfrm>
                <a:off x="4672" y="185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1" name="Line 11"/>
              <p:cNvSpPr>
                <a:spLocks noChangeShapeType="1"/>
              </p:cNvSpPr>
              <p:nvPr/>
            </p:nvSpPr>
            <p:spPr bwMode="auto">
              <a:xfrm>
                <a:off x="4525" y="2394"/>
                <a:ext cx="14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2" name="Line 12"/>
              <p:cNvSpPr>
                <a:spLocks noChangeShapeType="1"/>
              </p:cNvSpPr>
              <p:nvPr/>
            </p:nvSpPr>
            <p:spPr bwMode="auto">
              <a:xfrm>
                <a:off x="4672" y="257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3" name="Line 13"/>
              <p:cNvSpPr>
                <a:spLocks noChangeShapeType="1"/>
              </p:cNvSpPr>
              <p:nvPr/>
            </p:nvSpPr>
            <p:spPr bwMode="auto">
              <a:xfrm>
                <a:off x="5214" y="203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4" name="Line 14"/>
              <p:cNvSpPr>
                <a:spLocks noChangeShapeType="1"/>
              </p:cNvSpPr>
              <p:nvPr/>
            </p:nvSpPr>
            <p:spPr bwMode="auto">
              <a:xfrm>
                <a:off x="5035" y="18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5" name="Line 15"/>
              <p:cNvSpPr>
                <a:spLocks noChangeShapeType="1"/>
              </p:cNvSpPr>
              <p:nvPr/>
            </p:nvSpPr>
            <p:spPr bwMode="auto">
              <a:xfrm>
                <a:off x="5035" y="23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6" name="Line 16"/>
              <p:cNvSpPr>
                <a:spLocks noChangeShapeType="1"/>
              </p:cNvSpPr>
              <p:nvPr/>
            </p:nvSpPr>
            <p:spPr bwMode="auto">
              <a:xfrm>
                <a:off x="5035" y="2034"/>
                <a:ext cx="17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7" name="Line 17"/>
              <p:cNvSpPr>
                <a:spLocks noChangeShapeType="1"/>
              </p:cNvSpPr>
              <p:nvPr/>
            </p:nvSpPr>
            <p:spPr bwMode="auto">
              <a:xfrm>
                <a:off x="5035" y="2394"/>
                <a:ext cx="17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8" name="Line 18"/>
              <p:cNvSpPr>
                <a:spLocks noChangeShapeType="1"/>
              </p:cNvSpPr>
              <p:nvPr/>
            </p:nvSpPr>
            <p:spPr bwMode="auto">
              <a:xfrm>
                <a:off x="4672" y="18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9" name="Line 19"/>
              <p:cNvSpPr>
                <a:spLocks noChangeShapeType="1"/>
              </p:cNvSpPr>
              <p:nvPr/>
            </p:nvSpPr>
            <p:spPr bwMode="auto">
              <a:xfrm>
                <a:off x="4672" y="23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0500" name="Text Box 20"/>
            <p:cNvSpPr txBox="1">
              <a:spLocks noChangeArrowheads="1"/>
            </p:cNvSpPr>
            <p:nvPr/>
          </p:nvSpPr>
          <p:spPr bwMode="auto">
            <a:xfrm>
              <a:off x="204" y="1402"/>
              <a:ext cx="90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ru-RU" sz="1400" b="1"/>
                <a:t>субстрат</a:t>
              </a:r>
              <a:endParaRPr lang="ru-RU" altLang="ru-RU" sz="1400" b="1"/>
            </a:p>
          </p:txBody>
        </p:sp>
        <p:sp>
          <p:nvSpPr>
            <p:cNvPr id="20501" name="Text Box 21"/>
            <p:cNvSpPr txBox="1">
              <a:spLocks noChangeArrowheads="1"/>
            </p:cNvSpPr>
            <p:nvPr/>
          </p:nvSpPr>
          <p:spPr bwMode="auto">
            <a:xfrm>
              <a:off x="1338" y="1403"/>
              <a:ext cx="62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altLang="ru-RU" sz="1400" b="1"/>
                <a:t>фермент</a:t>
              </a:r>
            </a:p>
          </p:txBody>
        </p:sp>
        <p:sp>
          <p:nvSpPr>
            <p:cNvPr id="20502" name="Text Box 22"/>
            <p:cNvSpPr txBox="1">
              <a:spLocks noChangeArrowheads="1"/>
            </p:cNvSpPr>
            <p:nvPr/>
          </p:nvSpPr>
          <p:spPr bwMode="auto">
            <a:xfrm>
              <a:off x="957" y="898"/>
              <a:ext cx="24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ru-RU" altLang="ru-RU">
                  <a:latin typeface="Times New Roman" pitchFamily="18" charset="0"/>
                </a:rPr>
                <a:t>+</a:t>
              </a:r>
              <a:endParaRPr lang="ru-RU" altLang="ru-RU"/>
            </a:p>
          </p:txBody>
        </p:sp>
        <p:sp>
          <p:nvSpPr>
            <p:cNvPr id="20503" name="Line 23"/>
            <p:cNvSpPr>
              <a:spLocks noChangeShapeType="1"/>
            </p:cNvSpPr>
            <p:nvPr/>
          </p:nvSpPr>
          <p:spPr bwMode="auto">
            <a:xfrm>
              <a:off x="2253" y="1041"/>
              <a:ext cx="3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04" name="Group 24"/>
            <p:cNvGrpSpPr>
              <a:grpSpLocks/>
            </p:cNvGrpSpPr>
            <p:nvPr/>
          </p:nvGrpSpPr>
          <p:grpSpPr bwMode="auto">
            <a:xfrm>
              <a:off x="2781" y="754"/>
              <a:ext cx="768" cy="576"/>
              <a:chOff x="4374" y="1491"/>
              <a:chExt cx="1920" cy="1440"/>
            </a:xfrm>
          </p:grpSpPr>
          <p:sp>
            <p:nvSpPr>
              <p:cNvPr id="20505" name="Oval 25"/>
              <p:cNvSpPr>
                <a:spLocks noChangeArrowheads="1"/>
              </p:cNvSpPr>
              <p:nvPr/>
            </p:nvSpPr>
            <p:spPr bwMode="auto">
              <a:xfrm>
                <a:off x="4494" y="1491"/>
                <a:ext cx="1800" cy="1440"/>
              </a:xfrm>
              <a:prstGeom prst="ellipse">
                <a:avLst/>
              </a:prstGeom>
              <a:solidFill>
                <a:srgbClr val="969696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6" name="AutoShape 26"/>
              <p:cNvSpPr>
                <a:spLocks noChangeArrowheads="1"/>
              </p:cNvSpPr>
              <p:nvPr/>
            </p:nvSpPr>
            <p:spPr bwMode="auto">
              <a:xfrm>
                <a:off x="4494" y="1854"/>
                <a:ext cx="720" cy="720"/>
              </a:xfrm>
              <a:prstGeom prst="plus">
                <a:avLst>
                  <a:gd name="adj" fmla="val 25000"/>
                </a:avLst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7" name="Rectangle 27"/>
              <p:cNvSpPr>
                <a:spLocks noChangeArrowheads="1"/>
              </p:cNvSpPr>
              <p:nvPr/>
            </p:nvSpPr>
            <p:spPr bwMode="auto">
              <a:xfrm>
                <a:off x="4374" y="2034"/>
                <a:ext cx="360" cy="36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8" name="Line 28"/>
              <p:cNvSpPr>
                <a:spLocks noChangeShapeType="1"/>
              </p:cNvSpPr>
              <p:nvPr/>
            </p:nvSpPr>
            <p:spPr bwMode="auto">
              <a:xfrm>
                <a:off x="4525" y="2034"/>
                <a:ext cx="14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9" name="Line 29"/>
              <p:cNvSpPr>
                <a:spLocks noChangeShapeType="1"/>
              </p:cNvSpPr>
              <p:nvPr/>
            </p:nvSpPr>
            <p:spPr bwMode="auto">
              <a:xfrm>
                <a:off x="4672" y="185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0" name="Line 30"/>
              <p:cNvSpPr>
                <a:spLocks noChangeShapeType="1"/>
              </p:cNvSpPr>
              <p:nvPr/>
            </p:nvSpPr>
            <p:spPr bwMode="auto">
              <a:xfrm>
                <a:off x="4525" y="2394"/>
                <a:ext cx="14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1" name="Line 31"/>
              <p:cNvSpPr>
                <a:spLocks noChangeShapeType="1"/>
              </p:cNvSpPr>
              <p:nvPr/>
            </p:nvSpPr>
            <p:spPr bwMode="auto">
              <a:xfrm>
                <a:off x="4672" y="257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2" name="Line 32"/>
              <p:cNvSpPr>
                <a:spLocks noChangeShapeType="1"/>
              </p:cNvSpPr>
              <p:nvPr/>
            </p:nvSpPr>
            <p:spPr bwMode="auto">
              <a:xfrm>
                <a:off x="5214" y="203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3" name="Line 33"/>
              <p:cNvSpPr>
                <a:spLocks noChangeShapeType="1"/>
              </p:cNvSpPr>
              <p:nvPr/>
            </p:nvSpPr>
            <p:spPr bwMode="auto">
              <a:xfrm>
                <a:off x="5035" y="18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4" name="Line 34"/>
              <p:cNvSpPr>
                <a:spLocks noChangeShapeType="1"/>
              </p:cNvSpPr>
              <p:nvPr/>
            </p:nvSpPr>
            <p:spPr bwMode="auto">
              <a:xfrm>
                <a:off x="5035" y="23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5" name="Line 35"/>
              <p:cNvSpPr>
                <a:spLocks noChangeShapeType="1"/>
              </p:cNvSpPr>
              <p:nvPr/>
            </p:nvSpPr>
            <p:spPr bwMode="auto">
              <a:xfrm>
                <a:off x="5035" y="2034"/>
                <a:ext cx="17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6" name="Line 36"/>
              <p:cNvSpPr>
                <a:spLocks noChangeShapeType="1"/>
              </p:cNvSpPr>
              <p:nvPr/>
            </p:nvSpPr>
            <p:spPr bwMode="auto">
              <a:xfrm>
                <a:off x="5035" y="2394"/>
                <a:ext cx="17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7" name="Line 37"/>
              <p:cNvSpPr>
                <a:spLocks noChangeShapeType="1"/>
              </p:cNvSpPr>
              <p:nvPr/>
            </p:nvSpPr>
            <p:spPr bwMode="auto">
              <a:xfrm>
                <a:off x="4672" y="18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8" name="Line 38"/>
              <p:cNvSpPr>
                <a:spLocks noChangeShapeType="1"/>
              </p:cNvSpPr>
              <p:nvPr/>
            </p:nvSpPr>
            <p:spPr bwMode="auto">
              <a:xfrm>
                <a:off x="4672" y="23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0519" name="AutoShape 39" descr="Светлый диагональный 2"/>
            <p:cNvSpPr>
              <a:spLocks noChangeArrowheads="1"/>
            </p:cNvSpPr>
            <p:nvPr/>
          </p:nvSpPr>
          <p:spPr bwMode="auto">
            <a:xfrm>
              <a:off x="2829" y="898"/>
              <a:ext cx="288" cy="288"/>
            </a:xfrm>
            <a:prstGeom prst="plus">
              <a:avLst>
                <a:gd name="adj" fmla="val 25000"/>
              </a:avLst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20" name="Text Box 40"/>
            <p:cNvSpPr txBox="1">
              <a:spLocks noChangeArrowheads="1"/>
            </p:cNvSpPr>
            <p:nvPr/>
          </p:nvSpPr>
          <p:spPr bwMode="auto">
            <a:xfrm>
              <a:off x="2381" y="1402"/>
              <a:ext cx="1497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ru-RU" altLang="ru-RU" sz="1400" b="1"/>
                <a:t>фермент – субстратный комплекс</a:t>
              </a:r>
            </a:p>
          </p:txBody>
        </p:sp>
        <p:sp>
          <p:nvSpPr>
            <p:cNvPr id="20521" name="Line 41"/>
            <p:cNvSpPr>
              <a:spLocks noChangeShapeType="1"/>
            </p:cNvSpPr>
            <p:nvPr/>
          </p:nvSpPr>
          <p:spPr bwMode="auto">
            <a:xfrm>
              <a:off x="4177" y="1049"/>
              <a:ext cx="3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2" name="AutoShape 42" descr="Горизонтальный кирпич"/>
            <p:cNvSpPr>
              <a:spLocks noChangeArrowheads="1"/>
            </p:cNvSpPr>
            <p:nvPr/>
          </p:nvSpPr>
          <p:spPr bwMode="auto">
            <a:xfrm>
              <a:off x="4876" y="935"/>
              <a:ext cx="288" cy="288"/>
            </a:xfrm>
            <a:prstGeom prst="plaque">
              <a:avLst>
                <a:gd name="adj" fmla="val 16667"/>
              </a:avLst>
            </a:prstGeom>
            <a:pattFill prst="horzBrick">
              <a:fgClr>
                <a:srgbClr val="0000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23" name="Text Box 43"/>
            <p:cNvSpPr txBox="1">
              <a:spLocks noChangeArrowheads="1"/>
            </p:cNvSpPr>
            <p:nvPr/>
          </p:nvSpPr>
          <p:spPr bwMode="auto">
            <a:xfrm>
              <a:off x="4604" y="1389"/>
              <a:ext cx="90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ru-RU" altLang="ru-RU" sz="1400" b="1"/>
                <a:t>продукт</a:t>
              </a:r>
            </a:p>
          </p:txBody>
        </p:sp>
        <p:sp>
          <p:nvSpPr>
            <p:cNvPr id="20524" name="Text Box 44"/>
            <p:cNvSpPr txBox="1">
              <a:spLocks noChangeArrowheads="1"/>
            </p:cNvSpPr>
            <p:nvPr/>
          </p:nvSpPr>
          <p:spPr bwMode="auto">
            <a:xfrm>
              <a:off x="359" y="1818"/>
              <a:ext cx="442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15000"/>
                </a:lnSpc>
              </a:pPr>
              <a:r>
                <a:rPr lang="ru-RU" altLang="ru-RU" sz="1400" b="1"/>
                <a:t>особенность ферментативных реакций – многоцентровые взаимодействия, </a:t>
              </a:r>
            </a:p>
            <a:p>
              <a:pPr algn="ctr">
                <a:lnSpc>
                  <a:spcPct val="115000"/>
                </a:lnSpc>
              </a:pPr>
              <a:r>
                <a:rPr lang="ru-RU" altLang="ru-RU" sz="1400" b="1"/>
                <a:t>обеспечивающие селективность и скорость превращений</a:t>
              </a:r>
            </a:p>
          </p:txBody>
        </p:sp>
      </p:grpSp>
      <p:grpSp>
        <p:nvGrpSpPr>
          <p:cNvPr id="20525" name="Group 45"/>
          <p:cNvGrpSpPr>
            <a:grpSpLocks/>
          </p:cNvGrpSpPr>
          <p:nvPr/>
        </p:nvGrpSpPr>
        <p:grpSpPr bwMode="auto">
          <a:xfrm>
            <a:off x="828675" y="758825"/>
            <a:ext cx="7704138" cy="2022475"/>
            <a:chOff x="295" y="2614"/>
            <a:chExt cx="4853" cy="1274"/>
          </a:xfrm>
        </p:grpSpPr>
        <p:grpSp>
          <p:nvGrpSpPr>
            <p:cNvPr id="20526" name="Group 46"/>
            <p:cNvGrpSpPr>
              <a:grpSpLocks/>
            </p:cNvGrpSpPr>
            <p:nvPr/>
          </p:nvGrpSpPr>
          <p:grpSpPr bwMode="auto">
            <a:xfrm>
              <a:off x="975" y="2614"/>
              <a:ext cx="3493" cy="390"/>
              <a:chOff x="657" y="2614"/>
              <a:chExt cx="3493" cy="390"/>
            </a:xfrm>
          </p:grpSpPr>
          <p:graphicFrame>
            <p:nvGraphicFramePr>
              <p:cNvPr id="20527" name="Object 47"/>
              <p:cNvGraphicFramePr>
                <a:graphicFrameLocks noChangeAspect="1"/>
              </p:cNvGraphicFramePr>
              <p:nvPr/>
            </p:nvGraphicFramePr>
            <p:xfrm>
              <a:off x="3970" y="2726"/>
              <a:ext cx="180" cy="11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30" r:id="rId3" imgW="285840" imgH="181080" progId="">
                      <p:embed/>
                    </p:oleObj>
                  </mc:Choice>
                  <mc:Fallback>
                    <p:oleObj r:id="rId3" imgW="285840" imgH="18108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70" y="2726"/>
                            <a:ext cx="180" cy="11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528" name="Object 48"/>
              <p:cNvGraphicFramePr>
                <a:graphicFrameLocks noChangeAspect="1"/>
              </p:cNvGraphicFramePr>
              <p:nvPr/>
            </p:nvGraphicFramePr>
            <p:xfrm>
              <a:off x="657" y="2614"/>
              <a:ext cx="564" cy="3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31" r:id="rId5" imgW="895320" imgH="552600" progId="">
                      <p:embed/>
                    </p:oleObj>
                  </mc:Choice>
                  <mc:Fallback>
                    <p:oleObj r:id="rId5" imgW="895320" imgH="55260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57" y="2614"/>
                            <a:ext cx="564" cy="3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529" name="Object 49"/>
              <p:cNvGraphicFramePr>
                <a:graphicFrameLocks noChangeAspect="1"/>
              </p:cNvGraphicFramePr>
              <p:nvPr/>
            </p:nvGraphicFramePr>
            <p:xfrm>
              <a:off x="2528" y="2614"/>
              <a:ext cx="1032" cy="38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32" r:id="rId7" imgW="1638360" imgH="609480" progId="">
                      <p:embed/>
                    </p:oleObj>
                  </mc:Choice>
                  <mc:Fallback>
                    <p:oleObj r:id="rId7" imgW="1638360" imgH="60948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28" y="2614"/>
                            <a:ext cx="1032" cy="38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530" name="Text Box 50"/>
              <p:cNvSpPr txBox="1">
                <a:spLocks noChangeArrowheads="1"/>
              </p:cNvSpPr>
              <p:nvPr/>
            </p:nvSpPr>
            <p:spPr bwMode="auto">
              <a:xfrm>
                <a:off x="1247" y="2659"/>
                <a:ext cx="266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+                       →                                 +</a:t>
                </a:r>
              </a:p>
            </p:txBody>
          </p:sp>
          <p:graphicFrame>
            <p:nvGraphicFramePr>
              <p:cNvPr id="20531" name="Object 51"/>
              <p:cNvGraphicFramePr>
                <a:graphicFrameLocks noChangeAspect="1"/>
              </p:cNvGraphicFramePr>
              <p:nvPr/>
            </p:nvGraphicFramePr>
            <p:xfrm>
              <a:off x="1570" y="2614"/>
              <a:ext cx="630" cy="3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33" r:id="rId9" imgW="1000080" imgH="619200" progId="">
                      <p:embed/>
                    </p:oleObj>
                  </mc:Choice>
                  <mc:Fallback>
                    <p:oleObj r:id="rId9" imgW="1000080" imgH="61920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70" y="2614"/>
                            <a:ext cx="630" cy="39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0532" name="Group 52"/>
            <p:cNvGrpSpPr>
              <a:grpSpLocks/>
            </p:cNvGrpSpPr>
            <p:nvPr/>
          </p:nvGrpSpPr>
          <p:grpSpPr bwMode="auto">
            <a:xfrm>
              <a:off x="295" y="3294"/>
              <a:ext cx="4853" cy="594"/>
              <a:chOff x="295" y="572"/>
              <a:chExt cx="4853" cy="594"/>
            </a:xfrm>
          </p:grpSpPr>
          <p:graphicFrame>
            <p:nvGraphicFramePr>
              <p:cNvPr id="20533" name="Object 53"/>
              <p:cNvGraphicFramePr>
                <a:graphicFrameLocks noChangeAspect="1"/>
              </p:cNvGraphicFramePr>
              <p:nvPr/>
            </p:nvGraphicFramePr>
            <p:xfrm>
              <a:off x="300" y="663"/>
              <a:ext cx="312" cy="11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34" r:id="rId11" imgW="495360" imgH="181080" progId="">
                      <p:embed/>
                    </p:oleObj>
                  </mc:Choice>
                  <mc:Fallback>
                    <p:oleObj r:id="rId11" imgW="495360" imgH="18108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0" y="663"/>
                            <a:ext cx="312" cy="11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534" name="Object 54"/>
              <p:cNvGraphicFramePr>
                <a:graphicFrameLocks noChangeAspect="1"/>
              </p:cNvGraphicFramePr>
              <p:nvPr/>
            </p:nvGraphicFramePr>
            <p:xfrm>
              <a:off x="295" y="1026"/>
              <a:ext cx="414" cy="1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35" r:id="rId13" imgW="657360" imgH="171360" progId="">
                      <p:embed/>
                    </p:oleObj>
                  </mc:Choice>
                  <mc:Fallback>
                    <p:oleObj r:id="rId13" imgW="657360" imgH="17136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5" y="1026"/>
                            <a:ext cx="414" cy="1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535" name="Text Box 55"/>
              <p:cNvSpPr txBox="1">
                <a:spLocks noChangeArrowheads="1"/>
              </p:cNvSpPr>
              <p:nvPr/>
            </p:nvSpPr>
            <p:spPr bwMode="auto">
              <a:xfrm>
                <a:off x="703" y="572"/>
                <a:ext cx="16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/>
                  <a:t>концевая амино группа</a:t>
                </a:r>
              </a:p>
            </p:txBody>
          </p:sp>
          <p:sp>
            <p:nvSpPr>
              <p:cNvPr id="20536" name="Text Box 56"/>
              <p:cNvSpPr txBox="1">
                <a:spLocks noChangeArrowheads="1"/>
              </p:cNvSpPr>
              <p:nvPr/>
            </p:nvSpPr>
            <p:spPr bwMode="auto">
              <a:xfrm>
                <a:off x="717" y="931"/>
                <a:ext cx="225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/>
                  <a:t>концевая карбоксильная группа</a:t>
                </a:r>
              </a:p>
            </p:txBody>
          </p:sp>
          <p:graphicFrame>
            <p:nvGraphicFramePr>
              <p:cNvPr id="20537" name="Object 57"/>
              <p:cNvGraphicFramePr>
                <a:graphicFrameLocks noChangeAspect="1"/>
              </p:cNvGraphicFramePr>
              <p:nvPr/>
            </p:nvGraphicFramePr>
            <p:xfrm>
              <a:off x="3066" y="663"/>
              <a:ext cx="630" cy="1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36" r:id="rId15" imgW="1000080" imgH="171360" progId="">
                      <p:embed/>
                    </p:oleObj>
                  </mc:Choice>
                  <mc:Fallback>
                    <p:oleObj r:id="rId15" imgW="1000080" imgH="17136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66" y="663"/>
                            <a:ext cx="630" cy="1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538" name="Text Box 58"/>
              <p:cNvSpPr txBox="1">
                <a:spLocks noChangeArrowheads="1"/>
              </p:cNvSpPr>
              <p:nvPr/>
            </p:nvSpPr>
            <p:spPr bwMode="auto">
              <a:xfrm>
                <a:off x="3920" y="618"/>
                <a:ext cx="12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/>
                  <a:t>пептидная связь</a:t>
                </a:r>
              </a:p>
            </p:txBody>
          </p:sp>
          <p:graphicFrame>
            <p:nvGraphicFramePr>
              <p:cNvPr id="20539" name="Object 59"/>
              <p:cNvGraphicFramePr>
                <a:graphicFrameLocks noChangeAspect="1"/>
              </p:cNvGraphicFramePr>
              <p:nvPr/>
            </p:nvGraphicFramePr>
            <p:xfrm>
              <a:off x="3107" y="1026"/>
              <a:ext cx="270" cy="1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337" r:id="rId17" imgW="428760" imgH="171360" progId="">
                      <p:embed/>
                    </p:oleObj>
                  </mc:Choice>
                  <mc:Fallback>
                    <p:oleObj r:id="rId17" imgW="428760" imgH="17136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07" y="1026"/>
                            <a:ext cx="270" cy="1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540" name="Text Box 60"/>
              <p:cNvSpPr txBox="1">
                <a:spLocks noChangeArrowheads="1"/>
              </p:cNvSpPr>
              <p:nvPr/>
            </p:nvSpPr>
            <p:spPr bwMode="auto">
              <a:xfrm>
                <a:off x="3883" y="935"/>
                <a:ext cx="122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/>
                  <a:t>тиольная группа</a:t>
                </a:r>
              </a:p>
            </p:txBody>
          </p:sp>
        </p:grpSp>
      </p:grpSp>
      <p:sp>
        <p:nvSpPr>
          <p:cNvPr id="20541" name="Text Box 61"/>
          <p:cNvSpPr txBox="1">
            <a:spLocks noChangeArrowheads="1"/>
          </p:cNvSpPr>
          <p:nvPr/>
        </p:nvSpPr>
        <p:spPr bwMode="auto">
          <a:xfrm>
            <a:off x="2555875" y="5949950"/>
            <a:ext cx="3743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рН среды, денатурация белков</a:t>
            </a:r>
          </a:p>
        </p:txBody>
      </p:sp>
    </p:spTree>
    <p:extLst>
      <p:ext uri="{BB962C8B-B14F-4D97-AF65-F5344CB8AC3E}">
        <p14:creationId xmlns:p14="http://schemas.microsoft.com/office/powerpoint/2010/main" val="272637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Group 2"/>
          <p:cNvGraphicFramePr>
            <a:graphicFrameLocks noGrp="1"/>
          </p:cNvGraphicFramePr>
          <p:nvPr>
            <p:ph/>
          </p:nvPr>
        </p:nvGraphicFramePr>
        <p:xfrm>
          <a:off x="590550" y="1466850"/>
          <a:ext cx="8229600" cy="4358640"/>
        </p:xfrm>
        <a:graphic>
          <a:graphicData uri="http://schemas.openxmlformats.org/drawingml/2006/table">
            <a:tbl>
              <a:tblPr/>
              <a:tblGrid>
                <a:gridCol w="2395538"/>
                <a:gridCol w="261937"/>
                <a:gridCol w="2343150"/>
                <a:gridCol w="2506663"/>
                <a:gridCol w="722312"/>
              </a:tblGrid>
              <a:tr h="37465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Аминокислотный остаток в молекуле белка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Кислота 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(сопряженная кислота)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Сопряженное основание (основание)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рК</a:t>
                      </a:r>
                      <a:r>
                        <a:rPr kumimoji="0" lang="ru-RU" altLang="ru-RU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endParaRPr kumimoji="0" lang="ru-RU" altLang="ru-RU" sz="1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концевая аминогруппа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α – NH</a:t>
                      </a:r>
                      <a:r>
                        <a:rPr kumimoji="0" lang="ru-RU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alt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α – NH</a:t>
                      </a:r>
                      <a:r>
                        <a:rPr kumimoji="0" lang="en-US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7,8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концевая карбоксигруппа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α – 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COO</a:t>
                      </a: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α – 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COO</a:t>
                      </a:r>
                      <a:r>
                        <a:rPr kumimoji="0" lang="en-US" alt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</a:t>
                      </a:r>
                      <a:endParaRPr kumimoji="0" lang="en-US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3,8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аспаргиновая 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}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β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γ – 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COO</a:t>
                      </a: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β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γ – 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COO</a:t>
                      </a:r>
                      <a:r>
                        <a:rPr kumimoji="0" lang="en-US" alt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</a:t>
                      </a:r>
                      <a:endParaRPr kumimoji="0" lang="en-US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4,4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глутаминовая 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4,6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гистидин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ImH</a:t>
                      </a:r>
                      <a:r>
                        <a:rPr kumimoji="0" lang="en-US" alt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7,0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цистеин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 SH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 S</a:t>
                      </a:r>
                      <a:r>
                        <a:rPr kumimoji="0" lang="en-US" alt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</a:t>
                      </a:r>
                      <a:endParaRPr kumimoji="0" lang="en-US" altLang="ru-RU" sz="24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8,7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тирозин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 C</a:t>
                      </a:r>
                      <a:r>
                        <a:rPr kumimoji="0" lang="en-US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OH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 C</a:t>
                      </a:r>
                      <a:r>
                        <a:rPr kumimoji="0" lang="en-US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alt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9,6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лизин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ε – NH</a:t>
                      </a:r>
                      <a:r>
                        <a:rPr kumimoji="0" lang="ru-RU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alt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ε – NH</a:t>
                      </a:r>
                      <a:r>
                        <a:rPr kumimoji="0" lang="en-US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10,4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серин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}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β – 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β – 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alt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</a:t>
                      </a:r>
                      <a:endParaRPr kumimoji="0" lang="en-US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треонин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6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аргидин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 NH ( C = NH</a:t>
                      </a:r>
                      <a:r>
                        <a:rPr kumimoji="0" lang="en-US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alt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) NH</a:t>
                      </a:r>
                      <a:r>
                        <a:rPr kumimoji="0" lang="en-US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‑ NH ( C = NH ) NH</a:t>
                      </a:r>
                      <a:r>
                        <a:rPr kumimoji="0" lang="en-US" altLang="ru-RU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12,5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полипептид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 – CO – NH</a:t>
                      </a:r>
                      <a:r>
                        <a:rPr kumimoji="0" lang="en-US" altLang="ru-RU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‑ R'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 – CO – N ‑ R'</a:t>
                      </a:r>
                      <a:endParaRPr kumimoji="0" lang="en-US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14,8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78" name="Text Box 74"/>
          <p:cNvSpPr txBox="1">
            <a:spLocks noChangeArrowheads="1"/>
          </p:cNvSpPr>
          <p:nvPr/>
        </p:nvSpPr>
        <p:spPr bwMode="auto">
          <a:xfrm>
            <a:off x="971550" y="333375"/>
            <a:ext cx="7143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 dirty="0"/>
              <a:t>Кислотно-основные свойства элементарных </a:t>
            </a:r>
          </a:p>
          <a:p>
            <a:pPr algn="ctr"/>
            <a:r>
              <a:rPr lang="ru-RU" altLang="ru-RU" sz="2400" b="1" dirty="0"/>
              <a:t>звеньев полипептидов</a:t>
            </a:r>
          </a:p>
        </p:txBody>
      </p:sp>
    </p:spTree>
    <p:extLst>
      <p:ext uri="{BB962C8B-B14F-4D97-AF65-F5344CB8AC3E}">
        <p14:creationId xmlns:p14="http://schemas.microsoft.com/office/powerpoint/2010/main" val="77097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50825" y="981075"/>
            <a:ext cx="5175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CH</a:t>
            </a:r>
            <a:r>
              <a:rPr lang="ru-RU" altLang="ru-RU" baseline="-25000"/>
              <a:t>4</a:t>
            </a:r>
            <a:r>
              <a:rPr lang="ru-RU" altLang="ru-RU"/>
              <a:t> + O</a:t>
            </a:r>
            <a:r>
              <a:rPr lang="ru-RU" altLang="ru-RU" baseline="-25000"/>
              <a:t>2</a:t>
            </a:r>
            <a:r>
              <a:rPr lang="ru-RU" altLang="ru-RU"/>
              <a:t> + NADH + H</a:t>
            </a:r>
            <a:r>
              <a:rPr lang="ru-RU" altLang="ru-RU" baseline="30000"/>
              <a:t>+</a:t>
            </a:r>
            <a:r>
              <a:rPr lang="ru-RU" altLang="ru-RU"/>
              <a:t> </a:t>
            </a:r>
            <a:r>
              <a:rPr lang="ru-RU" altLang="ru-RU" i="1"/>
              <a:t>→ </a:t>
            </a:r>
            <a:r>
              <a:rPr lang="ru-RU" altLang="ru-RU"/>
              <a:t>CH</a:t>
            </a:r>
            <a:r>
              <a:rPr lang="ru-RU" altLang="ru-RU" baseline="-25000"/>
              <a:t>3</a:t>
            </a:r>
            <a:r>
              <a:rPr lang="ru-RU" altLang="ru-RU"/>
              <a:t>OH + H</a:t>
            </a:r>
            <a:r>
              <a:rPr lang="ru-RU" altLang="ru-RU" baseline="-25000"/>
              <a:t>2</a:t>
            </a:r>
            <a:r>
              <a:rPr lang="ru-RU" altLang="ru-RU"/>
              <a:t>O + NAD</a:t>
            </a:r>
            <a:r>
              <a:rPr lang="ru-RU" altLang="ru-RU" baseline="30000"/>
              <a:t>+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6402388" y="1846263"/>
          <a:ext cx="19145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Document" r:id="rId3" imgW="1914480" imgH="790560" progId="ChemWindow.Document">
                  <p:embed/>
                </p:oleObj>
              </mc:Choice>
              <mc:Fallback>
                <p:oleObj name="Document" r:id="rId3" imgW="1914480" imgH="790560" progId="ChemWindow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2388" y="1846263"/>
                        <a:ext cx="191452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4860925" y="201613"/>
          <a:ext cx="42481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Document" r:id="rId5" imgW="4248000" imgH="1066680" progId="ChemWindow.Document">
                  <p:embed/>
                </p:oleObj>
              </mc:Choice>
              <mc:Fallback>
                <p:oleObj name="Document" r:id="rId5" imgW="4248000" imgH="1066680" progId="ChemWindow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925" y="201613"/>
                        <a:ext cx="424815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57" name="Group 5"/>
          <p:cNvGrpSpPr>
            <a:grpSpLocks/>
          </p:cNvGrpSpPr>
          <p:nvPr/>
        </p:nvGrpSpPr>
        <p:grpSpPr bwMode="auto">
          <a:xfrm>
            <a:off x="1836738" y="1600200"/>
            <a:ext cx="2735262" cy="1684338"/>
            <a:chOff x="3198" y="1162"/>
            <a:chExt cx="1723" cy="1061"/>
          </a:xfrm>
        </p:grpSpPr>
        <p:sp>
          <p:nvSpPr>
            <p:cNvPr id="23558" name="Rectangle 6"/>
            <p:cNvSpPr>
              <a:spLocks noChangeArrowheads="1"/>
            </p:cNvSpPr>
            <p:nvPr/>
          </p:nvSpPr>
          <p:spPr bwMode="auto">
            <a:xfrm>
              <a:off x="3198" y="1992"/>
              <a:ext cx="5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NADH</a:t>
              </a:r>
              <a:endParaRPr lang="ru-RU" altLang="ru-RU" baseline="30000"/>
            </a:p>
          </p:txBody>
        </p:sp>
        <p:sp>
          <p:nvSpPr>
            <p:cNvPr id="23559" name="Rectangle 7"/>
            <p:cNvSpPr>
              <a:spLocks noChangeArrowheads="1"/>
            </p:cNvSpPr>
            <p:nvPr/>
          </p:nvSpPr>
          <p:spPr bwMode="auto">
            <a:xfrm>
              <a:off x="4423" y="1992"/>
              <a:ext cx="4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NAD</a:t>
              </a:r>
              <a:r>
                <a:rPr lang="en-US" altLang="ru-RU" baseline="30000"/>
                <a:t>+</a:t>
              </a:r>
              <a:endParaRPr lang="ru-RU" altLang="ru-RU" baseline="30000"/>
            </a:p>
          </p:txBody>
        </p:sp>
        <p:graphicFrame>
          <p:nvGraphicFramePr>
            <p:cNvPr id="23560" name="Object 8"/>
            <p:cNvGraphicFramePr>
              <a:graphicFrameLocks noChangeAspect="1"/>
            </p:cNvGraphicFramePr>
            <p:nvPr/>
          </p:nvGraphicFramePr>
          <p:xfrm>
            <a:off x="3199" y="1162"/>
            <a:ext cx="1722" cy="8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8" name="Document" r:id="rId7" imgW="2733840" imgH="1324080" progId="ChemWindow.Document">
                    <p:embed/>
                  </p:oleObj>
                </mc:Choice>
                <mc:Fallback>
                  <p:oleObj name="Document" r:id="rId7" imgW="2733840" imgH="132408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9" y="1162"/>
                          <a:ext cx="1722" cy="8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3800" y="1316"/>
              <a:ext cx="396" cy="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ru-RU" altLang="ru-RU" sz="1200" b="1"/>
                <a:t>окисл</a:t>
              </a:r>
            </a:p>
            <a:p>
              <a:pPr algn="ctr">
                <a:lnSpc>
                  <a:spcPct val="110000"/>
                </a:lnSpc>
              </a:pPr>
              <a:endParaRPr lang="ru-RU" altLang="ru-RU" sz="1200" b="1"/>
            </a:p>
            <a:p>
              <a:pPr algn="ctr">
                <a:lnSpc>
                  <a:spcPct val="110000"/>
                </a:lnSpc>
              </a:pPr>
              <a:r>
                <a:rPr lang="ru-RU" altLang="ru-RU" sz="1200" b="1"/>
                <a:t>восст</a:t>
              </a:r>
            </a:p>
          </p:txBody>
        </p:sp>
      </p:grpSp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323850" y="3794125"/>
          <a:ext cx="2428875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Document" r:id="rId9" imgW="2428920" imgH="1866960" progId="ChemWindow.Document">
                  <p:embed/>
                </p:oleObj>
              </mc:Choice>
              <mc:Fallback>
                <p:oleObj name="Document" r:id="rId9" imgW="2428920" imgH="1866960" progId="ChemWindow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794125"/>
                        <a:ext cx="2428875" cy="186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63" name="Group 11"/>
          <p:cNvGrpSpPr>
            <a:grpSpLocks/>
          </p:cNvGrpSpPr>
          <p:nvPr/>
        </p:nvGrpSpPr>
        <p:grpSpPr bwMode="auto">
          <a:xfrm>
            <a:off x="539750" y="3217863"/>
            <a:ext cx="2030413" cy="1223962"/>
            <a:chOff x="340" y="1117"/>
            <a:chExt cx="1279" cy="771"/>
          </a:xfrm>
        </p:grpSpPr>
        <p:sp>
          <p:nvSpPr>
            <p:cNvPr id="23564" name="Text Box 12"/>
            <p:cNvSpPr txBox="1">
              <a:spLocks noChangeArrowheads="1"/>
            </p:cNvSpPr>
            <p:nvPr/>
          </p:nvSpPr>
          <p:spPr bwMode="auto">
            <a:xfrm>
              <a:off x="340" y="1253"/>
              <a:ext cx="3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СН</a:t>
              </a:r>
              <a:r>
                <a:rPr lang="ru-RU" altLang="ru-RU" baseline="-25000"/>
                <a:t>4</a:t>
              </a:r>
            </a:p>
          </p:txBody>
        </p:sp>
        <p:sp>
          <p:nvSpPr>
            <p:cNvPr id="23565" name="Arc 13"/>
            <p:cNvSpPr>
              <a:spLocks/>
            </p:cNvSpPr>
            <p:nvPr/>
          </p:nvSpPr>
          <p:spPr bwMode="auto">
            <a:xfrm>
              <a:off x="658" y="1389"/>
              <a:ext cx="272" cy="49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6" name="Text Box 14"/>
            <p:cNvSpPr txBox="1">
              <a:spLocks noChangeArrowheads="1"/>
            </p:cNvSpPr>
            <p:nvPr/>
          </p:nvSpPr>
          <p:spPr bwMode="auto">
            <a:xfrm>
              <a:off x="1338" y="1117"/>
              <a:ext cx="2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О</a:t>
              </a:r>
              <a:r>
                <a:rPr lang="ru-RU" altLang="ru-RU" baseline="-25000"/>
                <a:t>2</a:t>
              </a:r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 flipH="1">
              <a:off x="1202" y="1298"/>
              <a:ext cx="227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3568" name="Object 16"/>
          <p:cNvGraphicFramePr>
            <a:graphicFrameLocks noChangeAspect="1"/>
          </p:cNvGraphicFramePr>
          <p:nvPr/>
        </p:nvGraphicFramePr>
        <p:xfrm>
          <a:off x="395288" y="5932488"/>
          <a:ext cx="20669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Document" r:id="rId11" imgW="2066760" imgH="809640" progId="ChemWindow.Document">
                  <p:embed/>
                </p:oleObj>
              </mc:Choice>
              <mc:Fallback>
                <p:oleObj name="Document" r:id="rId11" imgW="2066760" imgH="809640" progId="ChemWindow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932488"/>
                        <a:ext cx="206692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69" name="Group 17"/>
          <p:cNvGrpSpPr>
            <a:grpSpLocks/>
          </p:cNvGrpSpPr>
          <p:nvPr/>
        </p:nvGrpSpPr>
        <p:grpSpPr bwMode="auto">
          <a:xfrm>
            <a:off x="3222625" y="3417888"/>
            <a:ext cx="2428875" cy="2171700"/>
            <a:chOff x="2030" y="2153"/>
            <a:chExt cx="1530" cy="1368"/>
          </a:xfrm>
        </p:grpSpPr>
        <p:graphicFrame>
          <p:nvGraphicFramePr>
            <p:cNvPr id="23570" name="Object 18"/>
            <p:cNvGraphicFramePr>
              <a:graphicFrameLocks noChangeAspect="1"/>
            </p:cNvGraphicFramePr>
            <p:nvPr/>
          </p:nvGraphicFramePr>
          <p:xfrm>
            <a:off x="2030" y="2153"/>
            <a:ext cx="1530" cy="1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1" name="Document" r:id="rId13" imgW="2428920" imgH="2171880" progId="ChemWindow.Document">
                    <p:embed/>
                  </p:oleObj>
                </mc:Choice>
                <mc:Fallback>
                  <p:oleObj name="Document" r:id="rId13" imgW="2428920" imgH="217188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0" y="2153"/>
                          <a:ext cx="1530" cy="13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571" name="Arc 19"/>
            <p:cNvSpPr>
              <a:spLocks/>
            </p:cNvSpPr>
            <p:nvPr/>
          </p:nvSpPr>
          <p:spPr bwMode="auto">
            <a:xfrm rot="-4290307" flipH="1" flipV="1">
              <a:off x="2841" y="2259"/>
              <a:ext cx="181" cy="168"/>
            </a:xfrm>
            <a:custGeom>
              <a:avLst/>
              <a:gdLst>
                <a:gd name="G0" fmla="+- 0 0 0"/>
                <a:gd name="G1" fmla="+- 20076 0 0"/>
                <a:gd name="G2" fmla="+- 21600 0 0"/>
                <a:gd name="T0" fmla="*/ 7971 w 21600"/>
                <a:gd name="T1" fmla="*/ 0 h 20076"/>
                <a:gd name="T2" fmla="*/ 21600 w 21600"/>
                <a:gd name="T3" fmla="*/ 20076 h 20076"/>
                <a:gd name="T4" fmla="*/ 0 w 21600"/>
                <a:gd name="T5" fmla="*/ 20076 h 20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076" fill="none" extrusionOk="0">
                  <a:moveTo>
                    <a:pt x="7970" y="0"/>
                  </a:moveTo>
                  <a:cubicBezTo>
                    <a:pt x="16198" y="3267"/>
                    <a:pt x="21600" y="11223"/>
                    <a:pt x="21600" y="20076"/>
                  </a:cubicBezTo>
                </a:path>
                <a:path w="21600" h="20076" stroke="0" extrusionOk="0">
                  <a:moveTo>
                    <a:pt x="7970" y="0"/>
                  </a:moveTo>
                  <a:cubicBezTo>
                    <a:pt x="16198" y="3267"/>
                    <a:pt x="21600" y="11223"/>
                    <a:pt x="21600" y="20076"/>
                  </a:cubicBezTo>
                  <a:lnTo>
                    <a:pt x="0" y="20076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stealth" w="sm" len="lg"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72" name="Arc 20"/>
            <p:cNvSpPr>
              <a:spLocks/>
            </p:cNvSpPr>
            <p:nvPr/>
          </p:nvSpPr>
          <p:spPr bwMode="auto">
            <a:xfrm rot="5226689" flipV="1">
              <a:off x="2789" y="2614"/>
              <a:ext cx="181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73" name="Group 21"/>
          <p:cNvGrpSpPr>
            <a:grpSpLocks/>
          </p:cNvGrpSpPr>
          <p:nvPr/>
        </p:nvGrpSpPr>
        <p:grpSpPr bwMode="auto">
          <a:xfrm>
            <a:off x="6156325" y="3213100"/>
            <a:ext cx="2736850" cy="2303463"/>
            <a:chOff x="3878" y="2024"/>
            <a:chExt cx="1724" cy="1451"/>
          </a:xfrm>
        </p:grpSpPr>
        <p:graphicFrame>
          <p:nvGraphicFramePr>
            <p:cNvPr id="23574" name="Object 22"/>
            <p:cNvGraphicFramePr>
              <a:graphicFrameLocks noChangeAspect="1"/>
            </p:cNvGraphicFramePr>
            <p:nvPr/>
          </p:nvGraphicFramePr>
          <p:xfrm>
            <a:off x="4072" y="2299"/>
            <a:ext cx="1530" cy="1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2" name="Document" r:id="rId15" imgW="2428920" imgH="1866960" progId="ChemWindow.Document">
                    <p:embed/>
                  </p:oleObj>
                </mc:Choice>
                <mc:Fallback>
                  <p:oleObj name="Document" r:id="rId15" imgW="2428920" imgH="186696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2" y="2299"/>
                          <a:ext cx="1530" cy="1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3575" name="Group 23"/>
            <p:cNvGrpSpPr>
              <a:grpSpLocks/>
            </p:cNvGrpSpPr>
            <p:nvPr/>
          </p:nvGrpSpPr>
          <p:grpSpPr bwMode="auto">
            <a:xfrm>
              <a:off x="3878" y="2024"/>
              <a:ext cx="1691" cy="771"/>
              <a:chOff x="3878" y="2024"/>
              <a:chExt cx="1691" cy="771"/>
            </a:xfrm>
          </p:grpSpPr>
          <p:sp>
            <p:nvSpPr>
              <p:cNvPr id="23576" name="Text Box 24"/>
              <p:cNvSpPr txBox="1">
                <a:spLocks noChangeArrowheads="1"/>
              </p:cNvSpPr>
              <p:nvPr/>
            </p:nvSpPr>
            <p:spPr bwMode="auto">
              <a:xfrm>
                <a:off x="3878" y="2160"/>
                <a:ext cx="62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/>
                  <a:t>СН3ОН</a:t>
                </a:r>
                <a:endParaRPr lang="ru-RU" altLang="ru-RU" baseline="-25000"/>
              </a:p>
            </p:txBody>
          </p:sp>
          <p:sp>
            <p:nvSpPr>
              <p:cNvPr id="23577" name="Arc 25"/>
              <p:cNvSpPr>
                <a:spLocks/>
              </p:cNvSpPr>
              <p:nvPr/>
            </p:nvSpPr>
            <p:spPr bwMode="auto">
              <a:xfrm>
                <a:off x="4504" y="2296"/>
                <a:ext cx="272" cy="49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stealth" w="med" len="lg"/>
                <a:tailEnd type="non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78" name="Text Box 26"/>
              <p:cNvSpPr txBox="1">
                <a:spLocks noChangeArrowheads="1"/>
              </p:cNvSpPr>
              <p:nvPr/>
            </p:nvSpPr>
            <p:spPr bwMode="auto">
              <a:xfrm>
                <a:off x="5184" y="2024"/>
                <a:ext cx="38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/>
                  <a:t>Н</a:t>
                </a:r>
                <a:r>
                  <a:rPr lang="ru-RU" altLang="ru-RU" baseline="-25000"/>
                  <a:t>2</a:t>
                </a:r>
                <a:r>
                  <a:rPr lang="ru-RU" altLang="ru-RU"/>
                  <a:t>О</a:t>
                </a:r>
                <a:endParaRPr lang="ru-RU" altLang="ru-RU" baseline="-25000"/>
              </a:p>
            </p:txBody>
          </p:sp>
          <p:sp>
            <p:nvSpPr>
              <p:cNvPr id="23579" name="Line 27"/>
              <p:cNvSpPr>
                <a:spLocks noChangeShapeType="1"/>
              </p:cNvSpPr>
              <p:nvPr/>
            </p:nvSpPr>
            <p:spPr bwMode="auto">
              <a:xfrm flipH="1">
                <a:off x="5048" y="2205"/>
                <a:ext cx="227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stealth" w="med" len="lg"/>
                <a:tailEnd type="non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" name="Прямоугольник 1"/>
          <p:cNvSpPr/>
          <p:nvPr/>
        </p:nvSpPr>
        <p:spPr>
          <a:xfrm>
            <a:off x="305367" y="332656"/>
            <a:ext cx="2528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 err="1" smtClean="0"/>
              <a:t>Метанмонооксигеназа</a:t>
            </a:r>
            <a:r>
              <a:rPr lang="ru-RU" altLang="ru-RU" b="1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58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62"/>
          <p:cNvSpPr txBox="1">
            <a:spLocks noChangeArrowheads="1"/>
          </p:cNvSpPr>
          <p:nvPr/>
        </p:nvSpPr>
        <p:spPr bwMode="auto">
          <a:xfrm>
            <a:off x="823302" y="92075"/>
            <a:ext cx="74545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 dirty="0"/>
              <a:t>Кинетика </a:t>
            </a:r>
            <a:r>
              <a:rPr lang="ru-RU" altLang="ru-RU" sz="2400" b="1" dirty="0" smtClean="0"/>
              <a:t>кислотно-основных каталитических реакций</a:t>
            </a:r>
            <a:endParaRPr lang="ru-RU" altLang="ru-RU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451776" y="1844824"/>
                <a:ext cx="2344360" cy="1612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𝐻𝐴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→</m:t>
                            </m:r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mr>
                      </m:m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𝑅𝐻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en-US" b="0" dirty="0" smtClean="0">
                  <a:ea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𝑅𝐻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→</m:t>
                            </m:r>
                          </m:e>
                        </m:mr>
                        <m:mr>
                          <m:e/>
                        </m:mr>
                      </m:m>
                      <m:sSup>
                        <m:sSup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𝐻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1776" y="1844824"/>
                <a:ext cx="2344360" cy="161204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290343" y="764704"/>
                <a:ext cx="4236353" cy="9067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𝐻𝐴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mPr>
                      <m:m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𝐻𝐴</m:t>
                              </m:r>
                            </m:sub>
                          </m:sSub>
                        </m:e>
                      </m:mr>
                      <m:mr>
                        <m:e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⇄</m:t>
                          </m:r>
                        </m:e>
                      </m:mr>
                      <m:m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𝐻𝐴</m:t>
                              </m:r>
                            </m:sub>
                          </m:sSub>
                        </m:e>
                      </m:mr>
                    </m:m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  <m:r>
                      <a:rPr lang="en-US" i="1"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i="1" dirty="0" smtClean="0">
                    <a:latin typeface="Cambria Math"/>
                    <a:ea typeface="Cambria Math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𝐾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𝐻𝐴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𝐻𝐴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𝐻𝐴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i="1">
                            <a:latin typeface="Cambria Math"/>
                            <a:ea typeface="Cambria Math"/>
                          </a:rPr>
                          <m:t>[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𝐻𝐴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]</m:t>
                        </m:r>
                      </m:den>
                    </m:f>
                  </m:oMath>
                </a14:m>
                <a:endParaRPr lang="en-US" dirty="0">
                  <a:ea typeface="Cambria Math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343" y="764704"/>
                <a:ext cx="4236353" cy="9067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>
            <a:off x="4526696" y="3803299"/>
            <a:ext cx="0" cy="2772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трелка вправо 6"/>
          <p:cNvSpPr/>
          <p:nvPr/>
        </p:nvSpPr>
        <p:spPr>
          <a:xfrm rot="8275073">
            <a:off x="2882587" y="3163363"/>
            <a:ext cx="635107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3324927" flipH="1">
            <a:off x="5554298" y="3163363"/>
            <a:ext cx="635107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456889" y="3764160"/>
                <a:ext cx="14759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≪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889" y="3764160"/>
                <a:ext cx="147598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64112" y="4291634"/>
                <a:ext cx="3261534" cy="381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𝑅𝐻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𝑏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𝑅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𝐻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+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 smtClean="0"/>
                  <a:t>[R]</a:t>
                </a:r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112" y="4291634"/>
                <a:ext cx="3261534" cy="381515"/>
              </a:xfrm>
              <a:prstGeom prst="rect">
                <a:avLst/>
              </a:prstGeom>
              <a:blipFill rotWithShape="1">
                <a:blip r:embed="rId5"/>
                <a:stretch>
                  <a:fillRect t="-6349" b="-2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6315161" y="1966235"/>
                <a:ext cx="2493631" cy="6846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𝑅𝐻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[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𝐻𝐴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161" y="1966235"/>
                <a:ext cx="2493631" cy="68461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4788024" y="800578"/>
                <a:ext cx="3887026" cy="8757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𝐻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</m:sup>
                    </m:sSup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mPr>
                      <m:m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sub>
                          </m:sSub>
                        </m:e>
                      </m:mr>
                      <m:mr>
                        <m:e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⇄</m:t>
                          </m:r>
                        </m:e>
                      </m:mr>
                      <m:m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sub>
                          </m:sSub>
                        </m:e>
                      </m:mr>
                    </m:m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𝑅𝐻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i="1" dirty="0" smtClean="0">
                    <a:latin typeface="Cambria Math"/>
                    <a:ea typeface="Cambria Math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𝐾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𝑅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𝑅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𝑅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𝑅𝐻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num>
                      <m:den>
                        <m:r>
                          <a:rPr lang="en-US" i="1">
                            <a:latin typeface="Cambria Math"/>
                            <a:ea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𝑅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]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endParaRPr lang="en-US" dirty="0">
                  <a:ea typeface="Cambria Math"/>
                </a:endParaRPr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800578"/>
                <a:ext cx="3887026" cy="87575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462"/>
          <p:cNvSpPr txBox="1">
            <a:spLocks noChangeArrowheads="1"/>
          </p:cNvSpPr>
          <p:nvPr/>
        </p:nvSpPr>
        <p:spPr bwMode="auto">
          <a:xfrm>
            <a:off x="179513" y="5038144"/>
            <a:ext cx="4176464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solidFill>
                  <a:srgbClr val="0070C0"/>
                </a:solidFill>
              </a:rPr>
              <a:t>Специфический кислотный катализ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000" b="1" dirty="0" smtClean="0">
                <a:solidFill>
                  <a:srgbClr val="0070C0"/>
                </a:solidFill>
              </a:rPr>
              <a:t>каталитической активностью обладают ионы </a:t>
            </a:r>
            <a:r>
              <a:rPr lang="en-US" altLang="ru-RU" sz="2000" b="1" dirty="0" smtClean="0">
                <a:solidFill>
                  <a:srgbClr val="0070C0"/>
                </a:solidFill>
              </a:rPr>
              <a:t>H</a:t>
            </a:r>
            <a:r>
              <a:rPr lang="en-US" altLang="ru-RU" sz="2000" b="1" baseline="30000" dirty="0" smtClean="0">
                <a:solidFill>
                  <a:srgbClr val="0070C0"/>
                </a:solidFill>
              </a:rPr>
              <a:t>+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000" b="1" dirty="0" smtClean="0">
                <a:solidFill>
                  <a:srgbClr val="0070C0"/>
                </a:solidFill>
              </a:rPr>
              <a:t>скорость реакции не зависит от природы кислоты </a:t>
            </a:r>
            <a:endParaRPr lang="ru-RU" altLang="ru-RU" sz="20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295162" y="3501008"/>
                <a:ext cx="14759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≪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5162" y="3501008"/>
                <a:ext cx="147598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4855171" y="4028482"/>
                <a:ext cx="4005392" cy="8437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𝑘</m:t>
                        </m:r>
                      </m:e>
                      <m:sub>
                        <m:r>
                          <a:rPr lang="ru-RU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[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𝐻𝐴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]=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f>
                          <m:fPr>
                            <m:type m:val="skw"/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𝐻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,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𝐻𝐴</m:t>
                                </m:r>
                              </m:sub>
                            </m:sSub>
                          </m:den>
                        </m:f>
                      </m:num>
                      <m:den>
                        <m:f>
                          <m:fPr>
                            <m:type m:val="skw"/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𝐻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,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𝐻𝐴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+1</m:t>
                        </m:r>
                      </m:den>
                    </m:f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𝐻𝐴</m:t>
                        </m:r>
                      </m:sub>
                    </m:sSub>
                    <m:r>
                      <a:rPr lang="en-US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[R]</a:t>
                </a:r>
                <a:endParaRPr lang="ru-RU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171" y="4028482"/>
                <a:ext cx="4005392" cy="8437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 Box 462"/>
          <p:cNvSpPr txBox="1">
            <a:spLocks noChangeArrowheads="1"/>
          </p:cNvSpPr>
          <p:nvPr/>
        </p:nvSpPr>
        <p:spPr bwMode="auto">
          <a:xfrm>
            <a:off x="4698683" y="5038144"/>
            <a:ext cx="4176464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solidFill>
                  <a:srgbClr val="0070C0"/>
                </a:solidFill>
              </a:rPr>
              <a:t>Общий кислотный катализ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000" b="1" dirty="0" smtClean="0">
                <a:solidFill>
                  <a:srgbClr val="0070C0"/>
                </a:solidFill>
              </a:rPr>
              <a:t>каталитической активностью обладают и кислота, и ионы </a:t>
            </a:r>
            <a:r>
              <a:rPr lang="en-US" altLang="ru-RU" sz="2000" b="1" dirty="0" smtClean="0">
                <a:solidFill>
                  <a:srgbClr val="0070C0"/>
                </a:solidFill>
              </a:rPr>
              <a:t>H</a:t>
            </a:r>
            <a:r>
              <a:rPr lang="en-US" altLang="ru-RU" sz="2000" b="1" baseline="30000" dirty="0" smtClean="0">
                <a:solidFill>
                  <a:srgbClr val="0070C0"/>
                </a:solidFill>
              </a:rPr>
              <a:t>+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000" b="1" dirty="0" smtClean="0">
                <a:solidFill>
                  <a:srgbClr val="0070C0"/>
                </a:solidFill>
              </a:rPr>
              <a:t>скорость реакции зависит от природы кислоты </a:t>
            </a:r>
            <a:endParaRPr lang="ru-RU" altLang="ru-R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76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62"/>
          <p:cNvSpPr txBox="1">
            <a:spLocks noChangeArrowheads="1"/>
          </p:cNvSpPr>
          <p:nvPr/>
        </p:nvSpPr>
        <p:spPr bwMode="auto">
          <a:xfrm>
            <a:off x="2883123" y="188640"/>
            <a:ext cx="37755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 dirty="0" smtClean="0"/>
              <a:t>Общий кислотный катализ</a:t>
            </a:r>
            <a:endParaRPr lang="ru-RU" alt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3" y="1484784"/>
            <a:ext cx="38431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000" b="1" dirty="0" smtClean="0">
                <a:solidFill>
                  <a:srgbClr val="0070C0"/>
                </a:solidFill>
              </a:rPr>
              <a:t>Соотношение </a:t>
            </a:r>
            <a:r>
              <a:rPr lang="ru-RU" altLang="ru-RU" sz="2000" b="1" dirty="0" err="1" smtClean="0">
                <a:solidFill>
                  <a:srgbClr val="0070C0"/>
                </a:solidFill>
              </a:rPr>
              <a:t>Бренстеда-Поляни</a:t>
            </a:r>
            <a:endParaRPr lang="ru-RU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23528" y="908720"/>
                <a:ext cx="16918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𝐻𝐴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]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908720"/>
                <a:ext cx="1691873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965081" y="2086114"/>
                <a:ext cx="2272032" cy="381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𝑙𝑔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𝑘</m:t>
                          </m:r>
                        </m:e>
                        <m:sub>
                          <m:r>
                            <a:rPr lang="ru-RU" i="1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ru-RU" i="1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𝑏𝑙𝑔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𝐻𝐴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081" y="2086114"/>
                <a:ext cx="2272032" cy="381515"/>
              </a:xfrm>
              <a:prstGeom prst="rect">
                <a:avLst/>
              </a:prstGeom>
              <a:blipFill rotWithShape="1">
                <a:blip r:embed="rId4"/>
                <a:stretch>
                  <a:fillRect b="-95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462"/>
          <p:cNvSpPr txBox="1">
            <a:spLocks noChangeArrowheads="1"/>
          </p:cNvSpPr>
          <p:nvPr/>
        </p:nvSpPr>
        <p:spPr bwMode="auto">
          <a:xfrm>
            <a:off x="179513" y="4617440"/>
            <a:ext cx="4153624" cy="183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solidFill>
                  <a:srgbClr val="0070C0"/>
                </a:solidFill>
              </a:rPr>
              <a:t>Специфический основный катализ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000" b="1" dirty="0" smtClean="0">
                <a:solidFill>
                  <a:srgbClr val="0070C0"/>
                </a:solidFill>
              </a:rPr>
              <a:t>каталитической активностью обладают ионы </a:t>
            </a:r>
            <a:r>
              <a:rPr lang="en-US" altLang="ru-RU" sz="2000" b="1" dirty="0" smtClean="0">
                <a:solidFill>
                  <a:srgbClr val="0070C0"/>
                </a:solidFill>
              </a:rPr>
              <a:t>OH</a:t>
            </a:r>
            <a:r>
              <a:rPr lang="en-US" altLang="ru-RU" sz="2000" b="1" baseline="30000" dirty="0" smtClean="0">
                <a:solidFill>
                  <a:srgbClr val="0070C0"/>
                </a:solidFill>
              </a:rPr>
              <a:t>-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ru-RU" sz="2000" b="1" baseline="30000" dirty="0" smtClean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000" b="1" dirty="0" smtClean="0">
                <a:solidFill>
                  <a:srgbClr val="0070C0"/>
                </a:solidFill>
              </a:rPr>
              <a:t>скорость реакции не зависит от природы основания </a:t>
            </a:r>
            <a:endParaRPr lang="ru-RU" altLang="ru-RU" sz="2000" b="1" dirty="0">
              <a:solidFill>
                <a:srgbClr val="0070C0"/>
              </a:solidFill>
            </a:endParaRPr>
          </a:p>
        </p:txBody>
      </p:sp>
      <p:sp>
        <p:nvSpPr>
          <p:cNvPr id="9" name="Text Box 462"/>
          <p:cNvSpPr txBox="1">
            <a:spLocks noChangeArrowheads="1"/>
          </p:cNvSpPr>
          <p:nvPr/>
        </p:nvSpPr>
        <p:spPr bwMode="auto">
          <a:xfrm>
            <a:off x="4676308" y="4617668"/>
            <a:ext cx="385613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solidFill>
                  <a:srgbClr val="0070C0"/>
                </a:solidFill>
              </a:rPr>
              <a:t>Общий основный катализ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000" b="1" dirty="0" smtClean="0">
                <a:solidFill>
                  <a:srgbClr val="0070C0"/>
                </a:solidFill>
              </a:rPr>
              <a:t>каталитической активностью обладают и основание, и ионы </a:t>
            </a:r>
            <a:r>
              <a:rPr lang="en-US" altLang="ru-RU" sz="2000" b="1" dirty="0" smtClean="0">
                <a:solidFill>
                  <a:srgbClr val="0070C0"/>
                </a:solidFill>
              </a:rPr>
              <a:t>OH</a:t>
            </a:r>
            <a:r>
              <a:rPr lang="en-US" altLang="ru-RU" sz="2000" b="1" baseline="30000" dirty="0" smtClean="0">
                <a:solidFill>
                  <a:srgbClr val="0070C0"/>
                </a:solidFill>
              </a:rPr>
              <a:t>-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000" b="1" dirty="0" smtClean="0">
                <a:solidFill>
                  <a:srgbClr val="0070C0"/>
                </a:solidFill>
              </a:rPr>
              <a:t>скорость реакции зависит от природы основания </a:t>
            </a:r>
            <a:endParaRPr lang="ru-RU" altLang="ru-RU" sz="2000" b="1" dirty="0">
              <a:solidFill>
                <a:srgbClr val="0070C0"/>
              </a:solidFill>
            </a:endParaRPr>
          </a:p>
        </p:txBody>
      </p:sp>
      <p:sp>
        <p:nvSpPr>
          <p:cNvPr id="10" name="Text Box 462"/>
          <p:cNvSpPr txBox="1">
            <a:spLocks noChangeArrowheads="1"/>
          </p:cNvSpPr>
          <p:nvPr/>
        </p:nvSpPr>
        <p:spPr bwMode="auto">
          <a:xfrm>
            <a:off x="3400222" y="4077072"/>
            <a:ext cx="274132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 dirty="0" smtClean="0"/>
              <a:t>О</a:t>
            </a:r>
            <a:r>
              <a:rPr lang="ru-RU" altLang="ru-RU" sz="2400" b="1" dirty="0" smtClean="0"/>
              <a:t>сновный</a:t>
            </a:r>
            <a:r>
              <a:rPr lang="ru-RU" altLang="ru-RU" sz="2400" b="1" dirty="0" smtClean="0"/>
              <a:t> катализ</a:t>
            </a:r>
            <a:endParaRPr lang="ru-RU" altLang="ru-RU" sz="2400" b="1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499992" y="4617440"/>
            <a:ext cx="0" cy="2088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546164"/>
              </p:ext>
            </p:extLst>
          </p:nvPr>
        </p:nvGraphicFramePr>
        <p:xfrm>
          <a:off x="4637911" y="714435"/>
          <a:ext cx="4041465" cy="3124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SPW 11.0 Graph" r:id="rId5" imgW="5773522" imgH="4464101" progId="SigmaPlotGraphicObject.10">
                  <p:embed/>
                </p:oleObj>
              </mc:Choice>
              <mc:Fallback>
                <p:oleObj name="SPW 11.0 Graph" r:id="rId5" imgW="5773522" imgH="4464101" progId="SigmaPlotGraphicObject.1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911" y="714435"/>
                        <a:ext cx="4041465" cy="31248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13852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52" name="Group 180"/>
          <p:cNvGrpSpPr>
            <a:grpSpLocks/>
          </p:cNvGrpSpPr>
          <p:nvPr/>
        </p:nvGrpSpPr>
        <p:grpSpPr bwMode="auto">
          <a:xfrm>
            <a:off x="384621" y="248072"/>
            <a:ext cx="8164512" cy="1576388"/>
            <a:chOff x="197" y="1212"/>
            <a:chExt cx="5143" cy="993"/>
          </a:xfrm>
        </p:grpSpPr>
        <p:sp>
          <p:nvSpPr>
            <p:cNvPr id="28853" name="Text Box 181"/>
            <p:cNvSpPr txBox="1">
              <a:spLocks noChangeArrowheads="1"/>
            </p:cNvSpPr>
            <p:nvPr/>
          </p:nvSpPr>
          <p:spPr bwMode="auto">
            <a:xfrm>
              <a:off x="1156" y="1212"/>
              <a:ext cx="390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 b="1" dirty="0"/>
                <a:t>Влияние реакционной среды (растворителя)</a:t>
              </a:r>
            </a:p>
          </p:txBody>
        </p:sp>
        <p:sp>
          <p:nvSpPr>
            <p:cNvPr id="28854" name="Text Box 182"/>
            <p:cNvSpPr txBox="1">
              <a:spLocks noChangeArrowheads="1"/>
            </p:cNvSpPr>
            <p:nvPr/>
          </p:nvSpPr>
          <p:spPr bwMode="auto">
            <a:xfrm>
              <a:off x="657" y="1503"/>
              <a:ext cx="123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/>
                <a:t>сольватация кислоты</a:t>
              </a:r>
            </a:p>
          </p:txBody>
        </p:sp>
        <p:sp>
          <p:nvSpPr>
            <p:cNvPr id="28855" name="Text Box 183"/>
            <p:cNvSpPr txBox="1">
              <a:spLocks noChangeArrowheads="1"/>
            </p:cNvSpPr>
            <p:nvPr/>
          </p:nvSpPr>
          <p:spPr bwMode="auto">
            <a:xfrm>
              <a:off x="3787" y="1503"/>
              <a:ext cx="136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/>
                <a:t>сольватация основания</a:t>
              </a:r>
            </a:p>
          </p:txBody>
        </p:sp>
        <p:grpSp>
          <p:nvGrpSpPr>
            <p:cNvPr id="28856" name="Group 184"/>
            <p:cNvGrpSpPr>
              <a:grpSpLocks/>
            </p:cNvGrpSpPr>
            <p:nvPr/>
          </p:nvGrpSpPr>
          <p:grpSpPr bwMode="auto">
            <a:xfrm>
              <a:off x="197" y="1741"/>
              <a:ext cx="2523" cy="464"/>
              <a:chOff x="197" y="1741"/>
              <a:chExt cx="2523" cy="464"/>
            </a:xfrm>
          </p:grpSpPr>
          <p:sp>
            <p:nvSpPr>
              <p:cNvPr id="28857" name="Text Box 185"/>
              <p:cNvSpPr txBox="1">
                <a:spLocks noChangeArrowheads="1"/>
              </p:cNvSpPr>
              <p:nvPr/>
            </p:nvSpPr>
            <p:spPr bwMode="auto">
              <a:xfrm>
                <a:off x="197" y="1873"/>
                <a:ext cx="252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dirty="0"/>
                  <a:t>НА   +   </a:t>
                </a:r>
                <a:r>
                  <a:rPr lang="en-US" altLang="ru-RU" dirty="0"/>
                  <a:t>Solv     </a:t>
                </a:r>
                <a:r>
                  <a:rPr lang="ru-RU" altLang="ru-RU" dirty="0"/>
                  <a:t>        Н</a:t>
                </a:r>
                <a:r>
                  <a:rPr lang="ru-RU" altLang="ru-RU" baseline="30000" dirty="0"/>
                  <a:t>+</a:t>
                </a:r>
                <a:r>
                  <a:rPr lang="en-US" altLang="ru-RU" baseline="-25000" dirty="0"/>
                  <a:t>(Solv)</a:t>
                </a:r>
                <a:r>
                  <a:rPr lang="ru-RU" altLang="ru-RU" dirty="0"/>
                  <a:t> </a:t>
                </a:r>
                <a:r>
                  <a:rPr lang="en-US" altLang="ru-RU" dirty="0"/>
                  <a:t> </a:t>
                </a:r>
                <a:r>
                  <a:rPr lang="ru-RU" altLang="ru-RU" dirty="0"/>
                  <a:t>+   А</a:t>
                </a:r>
                <a:r>
                  <a:rPr lang="ru-RU" altLang="ru-RU" sz="2400" baseline="30000" dirty="0"/>
                  <a:t>-</a:t>
                </a:r>
                <a:r>
                  <a:rPr lang="en-US" altLang="ru-RU" baseline="-25000" dirty="0"/>
                  <a:t>(Solv)</a:t>
                </a:r>
                <a:endParaRPr lang="ru-RU" altLang="ru-RU" baseline="-25000" dirty="0"/>
              </a:p>
            </p:txBody>
          </p:sp>
          <p:grpSp>
            <p:nvGrpSpPr>
              <p:cNvPr id="28858" name="Group 186"/>
              <p:cNvGrpSpPr>
                <a:grpSpLocks/>
              </p:cNvGrpSpPr>
              <p:nvPr/>
            </p:nvGrpSpPr>
            <p:grpSpPr bwMode="auto">
              <a:xfrm>
                <a:off x="1020" y="1964"/>
                <a:ext cx="183" cy="45"/>
                <a:chOff x="1292" y="2795"/>
                <a:chExt cx="183" cy="91"/>
              </a:xfrm>
            </p:grpSpPr>
            <p:sp>
              <p:nvSpPr>
                <p:cNvPr id="28859" name="Line 187"/>
                <p:cNvSpPr>
                  <a:spLocks noChangeShapeType="1"/>
                </p:cNvSpPr>
                <p:nvPr/>
              </p:nvSpPr>
              <p:spPr bwMode="auto">
                <a:xfrm>
                  <a:off x="1293" y="2795"/>
                  <a:ext cx="18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860" name="Line 188"/>
                <p:cNvSpPr>
                  <a:spLocks noChangeShapeType="1"/>
                </p:cNvSpPr>
                <p:nvPr/>
              </p:nvSpPr>
              <p:spPr bwMode="auto">
                <a:xfrm flipH="1">
                  <a:off x="1292" y="2886"/>
                  <a:ext cx="18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8861" name="Text Box 189"/>
              <p:cNvSpPr txBox="1">
                <a:spLocks noChangeArrowheads="1"/>
              </p:cNvSpPr>
              <p:nvPr/>
            </p:nvSpPr>
            <p:spPr bwMode="auto">
              <a:xfrm>
                <a:off x="930" y="1741"/>
                <a:ext cx="41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sz="1400" i="1" dirty="0" err="1"/>
                  <a:t>k</a:t>
                </a:r>
                <a:r>
                  <a:rPr lang="en-US" altLang="ru-RU" sz="1400" i="1" baseline="-25000" dirty="0" err="1"/>
                  <a:t>a</a:t>
                </a:r>
                <a:r>
                  <a:rPr lang="en-US" altLang="ru-RU" sz="1400" i="1" dirty="0"/>
                  <a:t>(</a:t>
                </a:r>
                <a:r>
                  <a:rPr lang="ru-RU" altLang="ru-RU" sz="1400" i="1" dirty="0" err="1"/>
                  <a:t>пр</a:t>
                </a:r>
                <a:r>
                  <a:rPr lang="ru-RU" altLang="ru-RU" sz="1400" i="1" dirty="0"/>
                  <a:t>)</a:t>
                </a:r>
              </a:p>
            </p:txBody>
          </p:sp>
          <p:sp>
            <p:nvSpPr>
              <p:cNvPr id="28862" name="Text Box 190"/>
              <p:cNvSpPr txBox="1">
                <a:spLocks noChangeArrowheads="1"/>
              </p:cNvSpPr>
              <p:nvPr/>
            </p:nvSpPr>
            <p:spPr bwMode="auto">
              <a:xfrm>
                <a:off x="930" y="2013"/>
                <a:ext cx="47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sz="1400" i="1"/>
                  <a:t>k</a:t>
                </a:r>
                <a:r>
                  <a:rPr lang="en-US" altLang="ru-RU" sz="1400" i="1" baseline="-25000"/>
                  <a:t>a</a:t>
                </a:r>
                <a:r>
                  <a:rPr lang="en-US" altLang="ru-RU" sz="1400" i="1"/>
                  <a:t>(</a:t>
                </a:r>
                <a:r>
                  <a:rPr lang="ru-RU" altLang="ru-RU" sz="1400" i="1"/>
                  <a:t>обр)</a:t>
                </a:r>
              </a:p>
            </p:txBody>
          </p:sp>
        </p:grpSp>
        <p:sp>
          <p:nvSpPr>
            <p:cNvPr id="28863" name="Text Box 191"/>
            <p:cNvSpPr txBox="1">
              <a:spLocks noChangeArrowheads="1"/>
            </p:cNvSpPr>
            <p:nvPr/>
          </p:nvSpPr>
          <p:spPr bwMode="auto">
            <a:xfrm>
              <a:off x="2971" y="1862"/>
              <a:ext cx="236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В   +   </a:t>
              </a:r>
              <a:r>
                <a:rPr lang="en-US" altLang="ru-RU"/>
                <a:t>Solv     </a:t>
              </a:r>
              <a:r>
                <a:rPr lang="ru-RU" altLang="ru-RU"/>
                <a:t>        НВ</a:t>
              </a:r>
              <a:r>
                <a:rPr lang="ru-RU" altLang="ru-RU" baseline="30000"/>
                <a:t>+</a:t>
              </a:r>
              <a:r>
                <a:rPr lang="en-US" altLang="ru-RU" baseline="-25000"/>
                <a:t>(Solv)</a:t>
              </a:r>
              <a:r>
                <a:rPr lang="ru-RU" altLang="ru-RU"/>
                <a:t> </a:t>
              </a:r>
              <a:r>
                <a:rPr lang="en-US" altLang="ru-RU"/>
                <a:t> </a:t>
              </a:r>
              <a:r>
                <a:rPr lang="ru-RU" altLang="ru-RU"/>
                <a:t>+ </a:t>
              </a:r>
              <a:r>
                <a:rPr lang="en-US" altLang="ru-RU"/>
                <a:t>Solv</a:t>
              </a:r>
              <a:r>
                <a:rPr lang="ru-RU" altLang="ru-RU" sz="2400" baseline="30000"/>
                <a:t>-</a:t>
              </a:r>
            </a:p>
          </p:txBody>
        </p:sp>
        <p:grpSp>
          <p:nvGrpSpPr>
            <p:cNvPr id="28864" name="Group 192"/>
            <p:cNvGrpSpPr>
              <a:grpSpLocks/>
            </p:cNvGrpSpPr>
            <p:nvPr/>
          </p:nvGrpSpPr>
          <p:grpSpPr bwMode="auto">
            <a:xfrm>
              <a:off x="3697" y="1953"/>
              <a:ext cx="182" cy="45"/>
              <a:chOff x="1312" y="2795"/>
              <a:chExt cx="182" cy="91"/>
            </a:xfrm>
          </p:grpSpPr>
          <p:sp>
            <p:nvSpPr>
              <p:cNvPr id="28865" name="Line 193"/>
              <p:cNvSpPr>
                <a:spLocks noChangeShapeType="1"/>
              </p:cNvSpPr>
              <p:nvPr/>
            </p:nvSpPr>
            <p:spPr bwMode="auto">
              <a:xfrm>
                <a:off x="1312" y="2795"/>
                <a:ext cx="18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866" name="Line 194"/>
              <p:cNvSpPr>
                <a:spLocks noChangeShapeType="1"/>
              </p:cNvSpPr>
              <p:nvPr/>
            </p:nvSpPr>
            <p:spPr bwMode="auto">
              <a:xfrm flipH="1">
                <a:off x="1312" y="2886"/>
                <a:ext cx="18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8867" name="Text Box 195"/>
            <p:cNvSpPr txBox="1">
              <a:spLocks noChangeArrowheads="1"/>
            </p:cNvSpPr>
            <p:nvPr/>
          </p:nvSpPr>
          <p:spPr bwMode="auto">
            <a:xfrm>
              <a:off x="3606" y="1741"/>
              <a:ext cx="41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1400" i="1"/>
                <a:t>k</a:t>
              </a:r>
              <a:r>
                <a:rPr lang="en-US" altLang="ru-RU" sz="1400" i="1" baseline="-25000"/>
                <a:t>b</a:t>
              </a:r>
              <a:r>
                <a:rPr lang="en-US" altLang="ru-RU" sz="1400" i="1"/>
                <a:t>(</a:t>
              </a:r>
              <a:r>
                <a:rPr lang="ru-RU" altLang="ru-RU" sz="1400" i="1"/>
                <a:t>пр)</a:t>
              </a:r>
            </a:p>
          </p:txBody>
        </p:sp>
        <p:sp>
          <p:nvSpPr>
            <p:cNvPr id="28868" name="Text Box 196"/>
            <p:cNvSpPr txBox="1">
              <a:spLocks noChangeArrowheads="1"/>
            </p:cNvSpPr>
            <p:nvPr/>
          </p:nvSpPr>
          <p:spPr bwMode="auto">
            <a:xfrm>
              <a:off x="3606" y="2002"/>
              <a:ext cx="47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1400" i="1"/>
                <a:t>k</a:t>
              </a:r>
              <a:r>
                <a:rPr lang="en-US" altLang="ru-RU" sz="1400" i="1" baseline="-25000"/>
                <a:t>b</a:t>
              </a:r>
              <a:r>
                <a:rPr lang="en-US" altLang="ru-RU" sz="1400" i="1"/>
                <a:t>(</a:t>
              </a:r>
              <a:r>
                <a:rPr lang="ru-RU" altLang="ru-RU" sz="1400" i="1"/>
                <a:t>обр)</a:t>
              </a:r>
            </a:p>
          </p:txBody>
        </p:sp>
      </p:grpSp>
      <p:sp>
        <p:nvSpPr>
          <p:cNvPr id="36" name="Text Box 194"/>
          <p:cNvSpPr txBox="1">
            <a:spLocks noChangeArrowheads="1"/>
          </p:cNvSpPr>
          <p:nvPr/>
        </p:nvSpPr>
        <p:spPr bwMode="auto">
          <a:xfrm>
            <a:off x="3589134" y="2024316"/>
            <a:ext cx="1965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 dirty="0"/>
              <a:t>Сольватация </a:t>
            </a:r>
          </a:p>
        </p:txBody>
      </p:sp>
      <p:grpSp>
        <p:nvGrpSpPr>
          <p:cNvPr id="37" name="Group 195"/>
          <p:cNvGrpSpPr>
            <a:grpSpLocks/>
          </p:cNvGrpSpPr>
          <p:nvPr/>
        </p:nvGrpSpPr>
        <p:grpSpPr bwMode="auto">
          <a:xfrm>
            <a:off x="455434" y="4219531"/>
            <a:ext cx="3465513" cy="858838"/>
            <a:chOff x="272" y="1864"/>
            <a:chExt cx="2183" cy="541"/>
          </a:xfrm>
        </p:grpSpPr>
        <p:grpSp>
          <p:nvGrpSpPr>
            <p:cNvPr id="38" name="Group 196"/>
            <p:cNvGrpSpPr>
              <a:grpSpLocks/>
            </p:cNvGrpSpPr>
            <p:nvPr/>
          </p:nvGrpSpPr>
          <p:grpSpPr bwMode="auto">
            <a:xfrm>
              <a:off x="277" y="1864"/>
              <a:ext cx="2178" cy="541"/>
              <a:chOff x="277" y="1864"/>
              <a:chExt cx="2178" cy="541"/>
            </a:xfrm>
          </p:grpSpPr>
          <p:sp>
            <p:nvSpPr>
              <p:cNvPr id="40" name="Rectangle 197"/>
              <p:cNvSpPr>
                <a:spLocks noChangeArrowheads="1"/>
              </p:cNvSpPr>
              <p:nvPr/>
            </p:nvSpPr>
            <p:spPr bwMode="auto">
              <a:xfrm>
                <a:off x="277" y="2087"/>
                <a:ext cx="2178" cy="318"/>
              </a:xfrm>
              <a:prstGeom prst="rect">
                <a:avLst/>
              </a:prstGeom>
              <a:pattFill prst="pct10">
                <a:fgClr>
                  <a:schemeClr val="accent1"/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41" name="Group 198"/>
              <p:cNvGrpSpPr>
                <a:grpSpLocks/>
              </p:cNvGrpSpPr>
              <p:nvPr/>
            </p:nvGrpSpPr>
            <p:grpSpPr bwMode="auto">
              <a:xfrm>
                <a:off x="1475" y="1864"/>
                <a:ext cx="918" cy="365"/>
                <a:chOff x="1475" y="2345"/>
                <a:chExt cx="918" cy="365"/>
              </a:xfrm>
            </p:grpSpPr>
            <p:sp>
              <p:nvSpPr>
                <p:cNvPr id="42" name="Text Box 199"/>
                <p:cNvSpPr txBox="1">
                  <a:spLocks noChangeArrowheads="1"/>
                </p:cNvSpPr>
                <p:nvPr/>
              </p:nvSpPr>
              <p:spPr bwMode="auto">
                <a:xfrm>
                  <a:off x="1518" y="2537"/>
                  <a:ext cx="875" cy="17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sz="1200" b="1" i="1"/>
                    <a:t>жидкая фаза</a:t>
                  </a:r>
                  <a:r>
                    <a:rPr lang="en-US" altLang="ru-RU" sz="1200" b="1"/>
                    <a:t> (s)</a:t>
                  </a:r>
                  <a:endParaRPr lang="ru-RU" altLang="ru-RU" sz="1200" b="1"/>
                </a:p>
              </p:txBody>
            </p:sp>
            <p:sp>
              <p:nvSpPr>
                <p:cNvPr id="43" name="Text Box 200"/>
                <p:cNvSpPr txBox="1">
                  <a:spLocks noChangeArrowheads="1"/>
                </p:cNvSpPr>
                <p:nvPr/>
              </p:nvSpPr>
              <p:spPr bwMode="auto">
                <a:xfrm>
                  <a:off x="1475" y="2345"/>
                  <a:ext cx="913" cy="17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sz="1200" b="1" i="1"/>
                    <a:t>газовая фаза</a:t>
                  </a:r>
                  <a:r>
                    <a:rPr lang="ru-RU" altLang="ru-RU" sz="1200" b="1"/>
                    <a:t> (</a:t>
                  </a:r>
                  <a:r>
                    <a:rPr lang="en-US" altLang="ru-RU" sz="1200" b="1"/>
                    <a:t>g)</a:t>
                  </a:r>
                  <a:endParaRPr lang="ru-RU" altLang="ru-RU" sz="1200" b="1"/>
                </a:p>
              </p:txBody>
            </p:sp>
          </p:grpSp>
        </p:grpSp>
        <p:sp>
          <p:nvSpPr>
            <p:cNvPr id="39" name="Line 201"/>
            <p:cNvSpPr>
              <a:spLocks noChangeShapeType="1"/>
            </p:cNvSpPr>
            <p:nvPr/>
          </p:nvSpPr>
          <p:spPr bwMode="auto">
            <a:xfrm>
              <a:off x="272" y="2087"/>
              <a:ext cx="21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4" name="Group 202"/>
          <p:cNvGrpSpPr>
            <a:grpSpLocks/>
          </p:cNvGrpSpPr>
          <p:nvPr/>
        </p:nvGrpSpPr>
        <p:grpSpPr bwMode="auto">
          <a:xfrm>
            <a:off x="109359" y="2557419"/>
            <a:ext cx="355600" cy="2520950"/>
            <a:chOff x="54" y="1298"/>
            <a:chExt cx="224" cy="1588"/>
          </a:xfrm>
        </p:grpSpPr>
        <p:sp>
          <p:nvSpPr>
            <p:cNvPr id="45" name="Text Box 203"/>
            <p:cNvSpPr txBox="1">
              <a:spLocks noChangeArrowheads="1"/>
            </p:cNvSpPr>
            <p:nvPr/>
          </p:nvSpPr>
          <p:spPr bwMode="auto">
            <a:xfrm rot="16200000">
              <a:off x="-138" y="2049"/>
              <a:ext cx="5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 b="1"/>
                <a:t>Энергия</a:t>
              </a:r>
            </a:p>
          </p:txBody>
        </p:sp>
        <p:sp>
          <p:nvSpPr>
            <p:cNvPr id="46" name="Line 204"/>
            <p:cNvSpPr>
              <a:spLocks noChangeShapeType="1"/>
            </p:cNvSpPr>
            <p:nvPr/>
          </p:nvSpPr>
          <p:spPr bwMode="auto">
            <a:xfrm flipV="1">
              <a:off x="277" y="1298"/>
              <a:ext cx="1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7" name="Group 205"/>
          <p:cNvGrpSpPr>
            <a:grpSpLocks/>
          </p:cNvGrpSpPr>
          <p:nvPr/>
        </p:nvGrpSpPr>
        <p:grpSpPr bwMode="auto">
          <a:xfrm>
            <a:off x="657047" y="4502106"/>
            <a:ext cx="2425700" cy="555625"/>
            <a:chOff x="571" y="2523"/>
            <a:chExt cx="1528" cy="350"/>
          </a:xfrm>
        </p:grpSpPr>
        <p:sp>
          <p:nvSpPr>
            <p:cNvPr id="48" name="Line 206"/>
            <p:cNvSpPr>
              <a:spLocks noChangeShapeType="1"/>
            </p:cNvSpPr>
            <p:nvPr/>
          </p:nvSpPr>
          <p:spPr bwMode="auto">
            <a:xfrm>
              <a:off x="958" y="2704"/>
              <a:ext cx="49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Line 207"/>
            <p:cNvSpPr>
              <a:spLocks noChangeShapeType="1"/>
            </p:cNvSpPr>
            <p:nvPr/>
          </p:nvSpPr>
          <p:spPr bwMode="auto">
            <a:xfrm>
              <a:off x="958" y="2840"/>
              <a:ext cx="49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Text Box 208"/>
            <p:cNvSpPr txBox="1">
              <a:spLocks noChangeArrowheads="1"/>
            </p:cNvSpPr>
            <p:nvPr/>
          </p:nvSpPr>
          <p:spPr bwMode="auto">
            <a:xfrm>
              <a:off x="1246" y="2681"/>
              <a:ext cx="8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5000"/>
                </a:spcBef>
              </a:pPr>
              <a:r>
                <a:rPr lang="ru-RU" altLang="ru-RU" sz="1400" b="1"/>
                <a:t>Н</a:t>
              </a:r>
              <a:r>
                <a:rPr lang="ru-RU" altLang="ru-RU" sz="1600" b="1" baseline="30000"/>
                <a:t>+</a:t>
              </a:r>
              <a:r>
                <a:rPr lang="ru-RU" altLang="ru-RU" sz="1400" b="1"/>
                <a:t>(</a:t>
              </a:r>
              <a:r>
                <a:rPr lang="en-US" altLang="ru-RU" sz="1400" b="1"/>
                <a:t>s) </a:t>
              </a:r>
              <a:r>
                <a:rPr lang="ru-RU" altLang="ru-RU" sz="1400" b="1"/>
                <a:t> +   А</a:t>
              </a:r>
              <a:r>
                <a:rPr lang="ru-RU" altLang="ru-RU" b="1" baseline="30000"/>
                <a:t>-</a:t>
              </a:r>
              <a:r>
                <a:rPr lang="ru-RU" altLang="ru-RU" sz="1400" b="1"/>
                <a:t>(</a:t>
              </a:r>
              <a:r>
                <a:rPr lang="en-US" altLang="ru-RU" sz="1400" b="1"/>
                <a:t>s)</a:t>
              </a:r>
              <a:endParaRPr lang="ru-RU" altLang="ru-RU" sz="1400" b="1"/>
            </a:p>
          </p:txBody>
        </p:sp>
        <p:sp>
          <p:nvSpPr>
            <p:cNvPr id="51" name="Text Box 209"/>
            <p:cNvSpPr txBox="1">
              <a:spLocks noChangeArrowheads="1"/>
            </p:cNvSpPr>
            <p:nvPr/>
          </p:nvSpPr>
          <p:spPr bwMode="auto">
            <a:xfrm>
              <a:off x="1241" y="2523"/>
              <a:ext cx="41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 b="1"/>
                <a:t>НА(</a:t>
              </a:r>
              <a:r>
                <a:rPr lang="en-US" altLang="ru-RU" sz="1400" b="1"/>
                <a:t>s)</a:t>
              </a:r>
              <a:endParaRPr lang="ru-RU" altLang="ru-RU" sz="1400" b="1" baseline="30000"/>
            </a:p>
          </p:txBody>
        </p:sp>
        <p:sp>
          <p:nvSpPr>
            <p:cNvPr id="52" name="Line 210"/>
            <p:cNvSpPr>
              <a:spLocks noChangeShapeType="1"/>
            </p:cNvSpPr>
            <p:nvPr/>
          </p:nvSpPr>
          <p:spPr bwMode="auto">
            <a:xfrm>
              <a:off x="1155" y="2704"/>
              <a:ext cx="1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Text Box 211"/>
            <p:cNvSpPr txBox="1">
              <a:spLocks noChangeArrowheads="1"/>
            </p:cNvSpPr>
            <p:nvPr/>
          </p:nvSpPr>
          <p:spPr bwMode="auto">
            <a:xfrm>
              <a:off x="571" y="2670"/>
              <a:ext cx="62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altLang="ru-RU" sz="1400">
                  <a:latin typeface="Symbol" pitchFamily="18" charset="2"/>
                </a:rPr>
                <a:t>D</a:t>
              </a:r>
              <a:r>
                <a:rPr lang="en-US" altLang="ru-RU" sz="1400"/>
                <a:t>G</a:t>
              </a:r>
              <a:r>
                <a:rPr lang="ru-RU" altLang="ru-RU" sz="1400" baseline="-25000"/>
                <a:t>а</a:t>
              </a:r>
              <a:r>
                <a:rPr lang="en-US" altLang="ru-RU" sz="1400"/>
                <a:t>(HA/s)</a:t>
              </a:r>
              <a:endParaRPr lang="ru-RU" altLang="ru-RU" sz="1400"/>
            </a:p>
          </p:txBody>
        </p:sp>
      </p:grpSp>
      <p:grpSp>
        <p:nvGrpSpPr>
          <p:cNvPr id="54" name="Group 212"/>
          <p:cNvGrpSpPr>
            <a:grpSpLocks/>
          </p:cNvGrpSpPr>
          <p:nvPr/>
        </p:nvGrpSpPr>
        <p:grpSpPr bwMode="auto">
          <a:xfrm>
            <a:off x="536397" y="4213181"/>
            <a:ext cx="3311525" cy="792163"/>
            <a:chOff x="323" y="2341"/>
            <a:chExt cx="2086" cy="499"/>
          </a:xfrm>
        </p:grpSpPr>
        <p:grpSp>
          <p:nvGrpSpPr>
            <p:cNvPr id="55" name="Group 213"/>
            <p:cNvGrpSpPr>
              <a:grpSpLocks/>
            </p:cNvGrpSpPr>
            <p:nvPr/>
          </p:nvGrpSpPr>
          <p:grpSpPr bwMode="auto">
            <a:xfrm>
              <a:off x="323" y="2523"/>
              <a:ext cx="2086" cy="317"/>
              <a:chOff x="323" y="2523"/>
              <a:chExt cx="2086" cy="317"/>
            </a:xfrm>
          </p:grpSpPr>
          <p:sp>
            <p:nvSpPr>
              <p:cNvPr id="57" name="Line 214"/>
              <p:cNvSpPr>
                <a:spLocks noChangeShapeType="1"/>
              </p:cNvSpPr>
              <p:nvPr/>
            </p:nvSpPr>
            <p:spPr bwMode="auto">
              <a:xfrm>
                <a:off x="323" y="2840"/>
                <a:ext cx="208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8" name="Group 215"/>
              <p:cNvGrpSpPr>
                <a:grpSpLocks/>
              </p:cNvGrpSpPr>
              <p:nvPr/>
            </p:nvGrpSpPr>
            <p:grpSpPr bwMode="auto">
              <a:xfrm>
                <a:off x="323" y="2523"/>
                <a:ext cx="844" cy="317"/>
                <a:chOff x="323" y="2523"/>
                <a:chExt cx="844" cy="317"/>
              </a:xfrm>
            </p:grpSpPr>
            <p:sp>
              <p:nvSpPr>
                <p:cNvPr id="59" name="Line 216"/>
                <p:cNvSpPr>
                  <a:spLocks noChangeShapeType="1"/>
                </p:cNvSpPr>
                <p:nvPr/>
              </p:nvSpPr>
              <p:spPr bwMode="auto">
                <a:xfrm>
                  <a:off x="323" y="2523"/>
                  <a:ext cx="49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" name="Text Box 217"/>
                <p:cNvSpPr txBox="1">
                  <a:spLocks noChangeArrowheads="1"/>
                </p:cNvSpPr>
                <p:nvPr/>
              </p:nvSpPr>
              <p:spPr bwMode="auto">
                <a:xfrm>
                  <a:off x="384" y="2523"/>
                  <a:ext cx="783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ru-RU" sz="1400">
                      <a:latin typeface="Symbol" pitchFamily="18" charset="2"/>
                    </a:rPr>
                    <a:t>D</a:t>
                  </a:r>
                  <a:r>
                    <a:rPr lang="en-US" altLang="ru-RU" sz="1400"/>
                    <a:t>G</a:t>
                  </a:r>
                  <a:r>
                    <a:rPr lang="ru-RU" altLang="ru-RU" sz="1400" baseline="-25000"/>
                    <a:t>сольв</a:t>
                  </a:r>
                  <a:r>
                    <a:rPr lang="en-US" altLang="ru-RU" sz="1400"/>
                    <a:t>(HA/s)</a:t>
                  </a:r>
                  <a:endParaRPr lang="ru-RU" altLang="ru-RU" sz="1400"/>
                </a:p>
              </p:txBody>
            </p:sp>
            <p:sp>
              <p:nvSpPr>
                <p:cNvPr id="61" name="Line 218"/>
                <p:cNvSpPr>
                  <a:spLocks noChangeShapeType="1"/>
                </p:cNvSpPr>
                <p:nvPr/>
              </p:nvSpPr>
              <p:spPr bwMode="auto">
                <a:xfrm flipV="1">
                  <a:off x="429" y="2523"/>
                  <a:ext cx="1" cy="3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stealth" w="med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6" name="Text Box 219"/>
            <p:cNvSpPr txBox="1">
              <a:spLocks noChangeArrowheads="1"/>
            </p:cNvSpPr>
            <p:nvPr/>
          </p:nvSpPr>
          <p:spPr bwMode="auto">
            <a:xfrm>
              <a:off x="429" y="2341"/>
              <a:ext cx="4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 b="1"/>
                <a:t>НА(</a:t>
              </a:r>
              <a:r>
                <a:rPr lang="en-US" altLang="ru-RU" sz="1400" b="1"/>
                <a:t>g)</a:t>
              </a:r>
              <a:endParaRPr lang="ru-RU" altLang="ru-RU" sz="1400" b="1" baseline="30000"/>
            </a:p>
          </p:txBody>
        </p:sp>
      </p:grpSp>
      <p:grpSp>
        <p:nvGrpSpPr>
          <p:cNvPr id="62" name="Group 220"/>
          <p:cNvGrpSpPr>
            <a:grpSpLocks/>
          </p:cNvGrpSpPr>
          <p:nvPr/>
        </p:nvGrpSpPr>
        <p:grpSpPr bwMode="auto">
          <a:xfrm>
            <a:off x="514172" y="2485981"/>
            <a:ext cx="3333750" cy="2519363"/>
            <a:chOff x="309" y="772"/>
            <a:chExt cx="2100" cy="1587"/>
          </a:xfrm>
        </p:grpSpPr>
        <p:grpSp>
          <p:nvGrpSpPr>
            <p:cNvPr id="63" name="Group 221"/>
            <p:cNvGrpSpPr>
              <a:grpSpLocks/>
            </p:cNvGrpSpPr>
            <p:nvPr/>
          </p:nvGrpSpPr>
          <p:grpSpPr bwMode="auto">
            <a:xfrm>
              <a:off x="1090" y="953"/>
              <a:ext cx="1031" cy="1406"/>
              <a:chOff x="1090" y="1434"/>
              <a:chExt cx="1031" cy="1406"/>
            </a:xfrm>
          </p:grpSpPr>
          <p:sp>
            <p:nvSpPr>
              <p:cNvPr id="70" name="Line 222"/>
              <p:cNvSpPr>
                <a:spLocks noChangeShapeType="1"/>
              </p:cNvSpPr>
              <p:nvPr/>
            </p:nvSpPr>
            <p:spPr bwMode="auto">
              <a:xfrm>
                <a:off x="1109" y="1434"/>
                <a:ext cx="2" cy="140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" name="Text Box 223"/>
              <p:cNvSpPr txBox="1">
                <a:spLocks noChangeArrowheads="1"/>
              </p:cNvSpPr>
              <p:nvPr/>
            </p:nvSpPr>
            <p:spPr bwMode="auto">
              <a:xfrm>
                <a:off x="1090" y="1782"/>
                <a:ext cx="1031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sz="1400">
                    <a:latin typeface="Symbol" pitchFamily="18" charset="2"/>
                  </a:rPr>
                  <a:t>D</a:t>
                </a:r>
                <a:r>
                  <a:rPr lang="en-US" altLang="ru-RU" sz="1400"/>
                  <a:t>G</a:t>
                </a:r>
                <a:r>
                  <a:rPr lang="ru-RU" altLang="ru-RU" sz="1400" baseline="-25000"/>
                  <a:t>сольв</a:t>
                </a:r>
                <a:r>
                  <a:rPr lang="en-US" altLang="ru-RU" sz="1400"/>
                  <a:t>(A</a:t>
                </a:r>
                <a:r>
                  <a:rPr lang="ru-RU" altLang="ru-RU" sz="2400" baseline="30000"/>
                  <a:t>-</a:t>
                </a:r>
                <a:r>
                  <a:rPr lang="en-US" altLang="ru-RU" sz="1400"/>
                  <a:t>/s, H</a:t>
                </a:r>
                <a:r>
                  <a:rPr lang="en-US" altLang="ru-RU" baseline="30000"/>
                  <a:t>+</a:t>
                </a:r>
                <a:r>
                  <a:rPr lang="en-US" altLang="ru-RU" sz="1400"/>
                  <a:t>/s)</a:t>
                </a:r>
                <a:endParaRPr lang="ru-RU" altLang="ru-RU" sz="1400"/>
              </a:p>
            </p:txBody>
          </p:sp>
        </p:grpSp>
        <p:grpSp>
          <p:nvGrpSpPr>
            <p:cNvPr id="64" name="Group 224"/>
            <p:cNvGrpSpPr>
              <a:grpSpLocks/>
            </p:cNvGrpSpPr>
            <p:nvPr/>
          </p:nvGrpSpPr>
          <p:grpSpPr bwMode="auto">
            <a:xfrm>
              <a:off x="309" y="772"/>
              <a:ext cx="2100" cy="1270"/>
              <a:chOff x="309" y="1253"/>
              <a:chExt cx="2100" cy="1270"/>
            </a:xfrm>
          </p:grpSpPr>
          <p:sp>
            <p:nvSpPr>
              <p:cNvPr id="65" name="Line 225"/>
              <p:cNvSpPr>
                <a:spLocks noChangeShapeType="1"/>
              </p:cNvSpPr>
              <p:nvPr/>
            </p:nvSpPr>
            <p:spPr bwMode="auto">
              <a:xfrm>
                <a:off x="323" y="1434"/>
                <a:ext cx="49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" name="Line 226"/>
              <p:cNvSpPr>
                <a:spLocks noChangeShapeType="1"/>
              </p:cNvSpPr>
              <p:nvPr/>
            </p:nvSpPr>
            <p:spPr bwMode="auto">
              <a:xfrm>
                <a:off x="323" y="1434"/>
                <a:ext cx="208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" name="Line 227"/>
              <p:cNvSpPr>
                <a:spLocks noChangeShapeType="1"/>
              </p:cNvSpPr>
              <p:nvPr/>
            </p:nvSpPr>
            <p:spPr bwMode="auto">
              <a:xfrm>
                <a:off x="429" y="1434"/>
                <a:ext cx="1" cy="108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8" name="Text Box 228"/>
              <p:cNvSpPr txBox="1">
                <a:spLocks noChangeArrowheads="1"/>
              </p:cNvSpPr>
              <p:nvPr/>
            </p:nvSpPr>
            <p:spPr bwMode="auto">
              <a:xfrm>
                <a:off x="309" y="1253"/>
                <a:ext cx="85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1400" b="1"/>
                  <a:t>Н</a:t>
                </a:r>
                <a:r>
                  <a:rPr lang="ru-RU" altLang="ru-RU" sz="1400" b="1" baseline="30000"/>
                  <a:t>+</a:t>
                </a:r>
                <a:r>
                  <a:rPr lang="ru-RU" altLang="ru-RU" sz="1400" b="1"/>
                  <a:t>(</a:t>
                </a:r>
                <a:r>
                  <a:rPr lang="en-US" altLang="ru-RU" sz="1400" b="1"/>
                  <a:t>g) </a:t>
                </a:r>
                <a:r>
                  <a:rPr lang="ru-RU" altLang="ru-RU" sz="1400" b="1"/>
                  <a:t> +   А</a:t>
                </a:r>
                <a:r>
                  <a:rPr lang="ru-RU" altLang="ru-RU" b="1" baseline="30000"/>
                  <a:t>-</a:t>
                </a:r>
                <a:r>
                  <a:rPr lang="ru-RU" altLang="ru-RU" sz="1400" b="1"/>
                  <a:t>(</a:t>
                </a:r>
                <a:r>
                  <a:rPr lang="en-US" altLang="ru-RU" sz="1400" b="1"/>
                  <a:t>g)</a:t>
                </a:r>
                <a:endParaRPr lang="ru-RU" altLang="ru-RU" sz="1400" b="1"/>
              </a:p>
            </p:txBody>
          </p:sp>
          <p:sp>
            <p:nvSpPr>
              <p:cNvPr id="69" name="Text Box 229"/>
              <p:cNvSpPr txBox="1">
                <a:spLocks noChangeArrowheads="1"/>
              </p:cNvSpPr>
              <p:nvPr/>
            </p:nvSpPr>
            <p:spPr bwMode="auto">
              <a:xfrm>
                <a:off x="429" y="1797"/>
                <a:ext cx="63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sz="1400">
                    <a:latin typeface="Symbol" pitchFamily="18" charset="2"/>
                  </a:rPr>
                  <a:t>D</a:t>
                </a:r>
                <a:r>
                  <a:rPr lang="en-US" altLang="ru-RU" sz="1400"/>
                  <a:t>G</a:t>
                </a:r>
                <a:r>
                  <a:rPr lang="en-US" altLang="ru-RU" sz="1400" baseline="-25000"/>
                  <a:t>a</a:t>
                </a:r>
                <a:r>
                  <a:rPr lang="en-US" altLang="ru-RU" sz="1400"/>
                  <a:t>(HA/g)</a:t>
                </a:r>
                <a:endParaRPr lang="ru-RU" altLang="ru-RU" sz="1400"/>
              </a:p>
            </p:txBody>
          </p:sp>
        </p:grpSp>
      </p:grpSp>
      <p:grpSp>
        <p:nvGrpSpPr>
          <p:cNvPr id="72" name="Group 230"/>
          <p:cNvGrpSpPr>
            <a:grpSpLocks/>
          </p:cNvGrpSpPr>
          <p:nvPr/>
        </p:nvGrpSpPr>
        <p:grpSpPr bwMode="auto">
          <a:xfrm>
            <a:off x="4644008" y="3587436"/>
            <a:ext cx="2451100" cy="1296988"/>
            <a:chOff x="3379" y="663"/>
            <a:chExt cx="1544" cy="817"/>
          </a:xfrm>
        </p:grpSpPr>
        <p:graphicFrame>
          <p:nvGraphicFramePr>
            <p:cNvPr id="73" name="Object 231"/>
            <p:cNvGraphicFramePr>
              <a:graphicFrameLocks noChangeAspect="1"/>
            </p:cNvGraphicFramePr>
            <p:nvPr/>
          </p:nvGraphicFramePr>
          <p:xfrm>
            <a:off x="3379" y="1012"/>
            <a:ext cx="1542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0" name="Equation" r:id="rId3" imgW="1726920" imgH="520560" progId="Equation.3">
                    <p:embed/>
                  </p:oleObj>
                </mc:Choice>
                <mc:Fallback>
                  <p:oleObj name="Equation" r:id="rId3" imgW="1726920" imgH="5205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9" y="1012"/>
                          <a:ext cx="1542" cy="4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4" name="Text Box 232"/>
            <p:cNvSpPr txBox="1">
              <a:spLocks noChangeArrowheads="1"/>
            </p:cNvSpPr>
            <p:nvPr/>
          </p:nvSpPr>
          <p:spPr bwMode="auto">
            <a:xfrm>
              <a:off x="3379" y="663"/>
              <a:ext cx="154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600"/>
                <a:t>Формула Борна - Ланде</a:t>
              </a:r>
            </a:p>
          </p:txBody>
        </p:sp>
      </p:grpSp>
      <p:grpSp>
        <p:nvGrpSpPr>
          <p:cNvPr id="75" name="Group 233"/>
          <p:cNvGrpSpPr>
            <a:grpSpLocks/>
          </p:cNvGrpSpPr>
          <p:nvPr/>
        </p:nvGrpSpPr>
        <p:grpSpPr bwMode="auto">
          <a:xfrm>
            <a:off x="822325" y="5300663"/>
            <a:ext cx="7569200" cy="360362"/>
            <a:chOff x="518" y="3290"/>
            <a:chExt cx="4768" cy="227"/>
          </a:xfrm>
        </p:grpSpPr>
        <p:sp>
          <p:nvSpPr>
            <p:cNvPr id="76" name="Text Box 234"/>
            <p:cNvSpPr txBox="1">
              <a:spLocks noChangeArrowheads="1"/>
            </p:cNvSpPr>
            <p:nvPr/>
          </p:nvSpPr>
          <p:spPr bwMode="auto">
            <a:xfrm>
              <a:off x="518" y="3305"/>
              <a:ext cx="180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600" b="1"/>
                <a:t>Н</a:t>
              </a:r>
              <a:r>
                <a:rPr lang="ru-RU" altLang="ru-RU" sz="1600" b="1" baseline="30000"/>
                <a:t>+</a:t>
              </a:r>
              <a:r>
                <a:rPr lang="ru-RU" altLang="ru-RU" sz="1600" b="1"/>
                <a:t>   +   </a:t>
              </a:r>
              <a:r>
                <a:rPr lang="en-US" altLang="ru-RU" sz="1600" b="1"/>
                <a:t>n H</a:t>
              </a:r>
              <a:r>
                <a:rPr lang="en-US" altLang="ru-RU" sz="1600" b="1" baseline="-25000"/>
                <a:t>2</a:t>
              </a:r>
              <a:r>
                <a:rPr lang="en-US" altLang="ru-RU" sz="1600" b="1"/>
                <a:t>O   =   H</a:t>
              </a:r>
              <a:r>
                <a:rPr lang="en-US" altLang="ru-RU" sz="1600" b="1" baseline="30000"/>
                <a:t>+</a:t>
              </a:r>
              <a:r>
                <a:rPr lang="en-US" altLang="ru-RU" sz="1600" b="1"/>
                <a:t> · n H</a:t>
              </a:r>
              <a:r>
                <a:rPr lang="en-US" altLang="ru-RU" sz="1600" b="1" baseline="-25000"/>
                <a:t>2</a:t>
              </a:r>
              <a:r>
                <a:rPr lang="en-US" altLang="ru-RU" sz="1600" b="1"/>
                <a:t>O</a:t>
              </a:r>
            </a:p>
          </p:txBody>
        </p:sp>
        <p:sp>
          <p:nvSpPr>
            <p:cNvPr id="77" name="Rectangle 235"/>
            <p:cNvSpPr>
              <a:spLocks noChangeArrowheads="1"/>
            </p:cNvSpPr>
            <p:nvPr/>
          </p:nvSpPr>
          <p:spPr bwMode="auto">
            <a:xfrm>
              <a:off x="2880" y="3290"/>
              <a:ext cx="240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1600" b="1">
                  <a:latin typeface="Symbol" pitchFamily="18" charset="2"/>
                </a:rPr>
                <a:t>D</a:t>
              </a:r>
              <a:r>
                <a:rPr lang="en-US" altLang="ru-RU" sz="1600" b="1"/>
                <a:t>G</a:t>
              </a:r>
              <a:r>
                <a:rPr lang="ru-RU" altLang="ru-RU" sz="1600" b="1" baseline="-25000"/>
                <a:t>сольв</a:t>
              </a:r>
              <a:r>
                <a:rPr lang="en-US" altLang="ru-RU" sz="1600" b="1"/>
                <a:t>(H</a:t>
              </a:r>
              <a:r>
                <a:rPr lang="ru-RU" altLang="ru-RU" sz="1600" b="1" baseline="30000"/>
                <a:t>+</a:t>
              </a:r>
              <a:r>
                <a:rPr lang="en-US" altLang="ru-RU" sz="1600" b="1"/>
                <a:t>/</a:t>
              </a:r>
              <a:r>
                <a:rPr lang="ru-RU" altLang="ru-RU" sz="1600" b="1"/>
                <a:t>Н</a:t>
              </a:r>
              <a:r>
                <a:rPr lang="ru-RU" altLang="ru-RU" sz="1600" b="1" baseline="-25000"/>
                <a:t>2</a:t>
              </a:r>
              <a:r>
                <a:rPr lang="ru-RU" altLang="ru-RU" sz="1600" b="1"/>
                <a:t>О</a:t>
              </a:r>
              <a:r>
                <a:rPr lang="en-US" altLang="ru-RU" sz="1600" b="1"/>
                <a:t>)</a:t>
              </a:r>
              <a:r>
                <a:rPr lang="ru-RU" altLang="ru-RU" sz="1600" b="1"/>
                <a:t> </a:t>
              </a:r>
              <a:r>
                <a:rPr lang="en-US" altLang="ru-RU" sz="1600" b="1"/>
                <a:t>~ - </a:t>
              </a:r>
              <a:r>
                <a:rPr lang="ru-RU" altLang="ru-RU" sz="1600" b="1"/>
                <a:t>260 ккал/моль</a:t>
              </a:r>
              <a:r>
                <a:rPr lang="ru-RU" altLang="ru-RU" sz="1600"/>
                <a:t>  </a:t>
              </a:r>
            </a:p>
          </p:txBody>
        </p:sp>
      </p:grpSp>
      <p:graphicFrame>
        <p:nvGraphicFramePr>
          <p:cNvPr id="78" name="Group 236"/>
          <p:cNvGraphicFramePr>
            <a:graphicFrameLocks noGrp="1"/>
          </p:cNvGraphicFramePr>
          <p:nvPr/>
        </p:nvGraphicFramePr>
        <p:xfrm>
          <a:off x="468313" y="5876925"/>
          <a:ext cx="8496300" cy="822960"/>
        </p:xfrm>
        <a:graphic>
          <a:graphicData uri="http://schemas.openxmlformats.org/drawingml/2006/table">
            <a:tbl>
              <a:tblPr/>
              <a:tblGrid>
                <a:gridCol w="1152525"/>
                <a:gridCol w="863600"/>
                <a:gridCol w="815975"/>
                <a:gridCol w="944562"/>
                <a:gridCol w="942975"/>
                <a:gridCol w="944563"/>
                <a:gridCol w="942975"/>
                <a:gridCol w="944562"/>
                <a:gridCol w="944563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 H</a:t>
                      </a:r>
                      <a:r>
                        <a:rPr kumimoji="0" lang="en-US" alt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Times New Roman" pitchFamily="18" charset="0"/>
                        </a:rPr>
                        <a:t>D</a:t>
                      </a: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altLang="ru-RU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гидр</a:t>
                      </a:r>
                      <a:r>
                        <a:rPr kumimoji="0" lang="en-US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ккал/моль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166.5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31.6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19.5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17.9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12.7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11.6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9.8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9.8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7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431800" y="65088"/>
            <a:ext cx="82915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Кислотно-основное титрование в неводных средах твердых образцов</a:t>
            </a:r>
          </a:p>
        </p:txBody>
      </p:sp>
      <p:grpSp>
        <p:nvGrpSpPr>
          <p:cNvPr id="13331" name="Group 19"/>
          <p:cNvGrpSpPr>
            <a:grpSpLocks/>
          </p:cNvGrpSpPr>
          <p:nvPr/>
        </p:nvGrpSpPr>
        <p:grpSpPr bwMode="auto">
          <a:xfrm>
            <a:off x="3059113" y="549275"/>
            <a:ext cx="2974975" cy="727075"/>
            <a:chOff x="1959" y="659"/>
            <a:chExt cx="1874" cy="458"/>
          </a:xfrm>
        </p:grpSpPr>
        <p:sp>
          <p:nvSpPr>
            <p:cNvPr id="13332" name="Text Box 20"/>
            <p:cNvSpPr txBox="1">
              <a:spLocks noChangeArrowheads="1"/>
            </p:cNvSpPr>
            <p:nvPr/>
          </p:nvSpPr>
          <p:spPr bwMode="auto">
            <a:xfrm>
              <a:off x="2060" y="659"/>
              <a:ext cx="1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/>
                <a:t>Ind   +   H</a:t>
              </a:r>
              <a:r>
                <a:rPr lang="en-US" altLang="ru-RU" b="1" baseline="30000"/>
                <a:t>+</a:t>
              </a:r>
              <a:r>
                <a:rPr lang="en-US" altLang="ru-RU" b="1"/>
                <a:t>    =     IndH</a:t>
              </a:r>
              <a:r>
                <a:rPr lang="en-US" altLang="ru-RU" b="1" baseline="30000"/>
                <a:t>+</a:t>
              </a:r>
              <a:endParaRPr lang="ru-RU" altLang="ru-RU" b="1" baseline="30000"/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1959" y="791"/>
              <a:ext cx="603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/>
                <a:t>основная</a:t>
              </a:r>
            </a:p>
            <a:p>
              <a:pPr algn="ctr"/>
              <a:r>
                <a:rPr lang="ru-RU" altLang="ru-RU" sz="1400"/>
                <a:t>форма</a:t>
              </a:r>
            </a:p>
          </p:txBody>
        </p:sp>
        <p:sp>
          <p:nvSpPr>
            <p:cNvPr id="13334" name="Text Box 22"/>
            <p:cNvSpPr txBox="1">
              <a:spLocks noChangeArrowheads="1"/>
            </p:cNvSpPr>
            <p:nvPr/>
          </p:nvSpPr>
          <p:spPr bwMode="auto">
            <a:xfrm>
              <a:off x="3107" y="791"/>
              <a:ext cx="72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/>
                <a:t> Н- (кислая)</a:t>
              </a:r>
            </a:p>
            <a:p>
              <a:pPr algn="ctr"/>
              <a:r>
                <a:rPr lang="ru-RU" altLang="ru-RU" sz="1400"/>
                <a:t>форма</a:t>
              </a:r>
            </a:p>
          </p:txBody>
        </p:sp>
      </p:grp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136525" y="5462588"/>
            <a:ext cx="88757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1600" b="1"/>
              <a:t>Сопоставление кислотности по интервалу рК</a:t>
            </a:r>
            <a:r>
              <a:rPr lang="ru-RU" altLang="ru-RU" sz="1600" b="1" baseline="-25000"/>
              <a:t>а</a:t>
            </a:r>
            <a:r>
              <a:rPr lang="ru-RU" altLang="ru-RU" sz="1600" b="1"/>
              <a:t>, соответствующему паре индикаторов</a:t>
            </a:r>
          </a:p>
        </p:txBody>
      </p:sp>
      <p:grpSp>
        <p:nvGrpSpPr>
          <p:cNvPr id="13336" name="Group 24"/>
          <p:cNvGrpSpPr>
            <a:grpSpLocks/>
          </p:cNvGrpSpPr>
          <p:nvPr/>
        </p:nvGrpSpPr>
        <p:grpSpPr bwMode="auto">
          <a:xfrm>
            <a:off x="850900" y="1333500"/>
            <a:ext cx="7077075" cy="3949700"/>
            <a:chOff x="536" y="840"/>
            <a:chExt cx="4458" cy="2488"/>
          </a:xfrm>
        </p:grpSpPr>
        <p:sp>
          <p:nvSpPr>
            <p:cNvPr id="13337" name="Text Box 25"/>
            <p:cNvSpPr txBox="1">
              <a:spLocks noChangeArrowheads="1"/>
            </p:cNvSpPr>
            <p:nvPr/>
          </p:nvSpPr>
          <p:spPr bwMode="auto">
            <a:xfrm>
              <a:off x="1615" y="840"/>
              <a:ext cx="25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Стандартный набор индикаторов</a:t>
              </a:r>
            </a:p>
          </p:txBody>
        </p:sp>
        <p:sp>
          <p:nvSpPr>
            <p:cNvPr id="13338" name="AutoShape 26"/>
            <p:cNvSpPr>
              <a:spLocks noChangeAspect="1" noChangeArrowheads="1" noTextEdit="1"/>
            </p:cNvSpPr>
            <p:nvPr/>
          </p:nvSpPr>
          <p:spPr bwMode="auto">
            <a:xfrm>
              <a:off x="542" y="1072"/>
              <a:ext cx="4446" cy="225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9" name="Rectangle 27"/>
            <p:cNvSpPr>
              <a:spLocks noChangeArrowheads="1"/>
            </p:cNvSpPr>
            <p:nvPr/>
          </p:nvSpPr>
          <p:spPr bwMode="auto">
            <a:xfrm>
              <a:off x="3230" y="1234"/>
              <a:ext cx="16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 b="1">
                  <a:solidFill>
                    <a:srgbClr val="000000"/>
                  </a:solidFill>
                </a:rPr>
                <a:t>Ind</a:t>
              </a:r>
              <a:endParaRPr lang="ru-RU" altLang="ru-RU"/>
            </a:p>
          </p:txBody>
        </p:sp>
        <p:sp>
          <p:nvSpPr>
            <p:cNvPr id="13340" name="Rectangle 28"/>
            <p:cNvSpPr>
              <a:spLocks noChangeArrowheads="1"/>
            </p:cNvSpPr>
            <p:nvPr/>
          </p:nvSpPr>
          <p:spPr bwMode="auto">
            <a:xfrm>
              <a:off x="4022" y="1234"/>
              <a:ext cx="24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 b="1">
                  <a:solidFill>
                    <a:srgbClr val="000000"/>
                  </a:solidFill>
                </a:rPr>
                <a:t>IndH</a:t>
              </a:r>
              <a:endParaRPr lang="ru-RU" altLang="ru-RU"/>
            </a:p>
          </p:txBody>
        </p:sp>
        <p:sp>
          <p:nvSpPr>
            <p:cNvPr id="13341" name="Rectangle 29"/>
            <p:cNvSpPr>
              <a:spLocks noChangeArrowheads="1"/>
            </p:cNvSpPr>
            <p:nvPr/>
          </p:nvSpPr>
          <p:spPr bwMode="auto">
            <a:xfrm>
              <a:off x="1118" y="1384"/>
              <a:ext cx="117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Нейтральный красный</a:t>
              </a:r>
              <a:endParaRPr lang="ru-RU" altLang="ru-RU"/>
            </a:p>
          </p:txBody>
        </p:sp>
        <p:sp>
          <p:nvSpPr>
            <p:cNvPr id="13342" name="Rectangle 30"/>
            <p:cNvSpPr>
              <a:spLocks noChangeArrowheads="1"/>
            </p:cNvSpPr>
            <p:nvPr/>
          </p:nvSpPr>
          <p:spPr bwMode="auto">
            <a:xfrm>
              <a:off x="3116" y="1384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43" name="Rectangle 31"/>
            <p:cNvSpPr>
              <a:spLocks noChangeArrowheads="1"/>
            </p:cNvSpPr>
            <p:nvPr/>
          </p:nvSpPr>
          <p:spPr bwMode="auto">
            <a:xfrm>
              <a:off x="3926" y="1384"/>
              <a:ext cx="43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красный</a:t>
              </a:r>
              <a:endParaRPr lang="ru-RU" altLang="ru-RU"/>
            </a:p>
          </p:txBody>
        </p:sp>
        <p:sp>
          <p:nvSpPr>
            <p:cNvPr id="13344" name="Rectangle 32"/>
            <p:cNvSpPr>
              <a:spLocks noChangeArrowheads="1"/>
            </p:cNvSpPr>
            <p:nvPr/>
          </p:nvSpPr>
          <p:spPr bwMode="auto">
            <a:xfrm>
              <a:off x="4676" y="1384"/>
              <a:ext cx="1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6,8</a:t>
              </a:r>
              <a:endParaRPr lang="ru-RU" altLang="ru-RU"/>
            </a:p>
          </p:txBody>
        </p:sp>
        <p:sp>
          <p:nvSpPr>
            <p:cNvPr id="13345" name="Rectangle 33"/>
            <p:cNvSpPr>
              <a:spLocks noChangeArrowheads="1"/>
            </p:cNvSpPr>
            <p:nvPr/>
          </p:nvSpPr>
          <p:spPr bwMode="auto">
            <a:xfrm>
              <a:off x="1178" y="1534"/>
              <a:ext cx="106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Метиловый красный</a:t>
              </a:r>
              <a:endParaRPr lang="ru-RU" altLang="ru-RU"/>
            </a:p>
          </p:txBody>
        </p:sp>
        <p:sp>
          <p:nvSpPr>
            <p:cNvPr id="13346" name="Rectangle 34"/>
            <p:cNvSpPr>
              <a:spLocks noChangeArrowheads="1"/>
            </p:cNvSpPr>
            <p:nvPr/>
          </p:nvSpPr>
          <p:spPr bwMode="auto">
            <a:xfrm>
              <a:off x="3116" y="1534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47" name="Rectangle 35"/>
            <p:cNvSpPr>
              <a:spLocks noChangeArrowheads="1"/>
            </p:cNvSpPr>
            <p:nvPr/>
          </p:nvSpPr>
          <p:spPr bwMode="auto">
            <a:xfrm>
              <a:off x="3926" y="1534"/>
              <a:ext cx="43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красный</a:t>
              </a:r>
              <a:endParaRPr lang="ru-RU" altLang="ru-RU"/>
            </a:p>
          </p:txBody>
        </p:sp>
        <p:sp>
          <p:nvSpPr>
            <p:cNvPr id="13348" name="Rectangle 36"/>
            <p:cNvSpPr>
              <a:spLocks noChangeArrowheads="1"/>
            </p:cNvSpPr>
            <p:nvPr/>
          </p:nvSpPr>
          <p:spPr bwMode="auto">
            <a:xfrm>
              <a:off x="4676" y="1534"/>
              <a:ext cx="1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4,8</a:t>
              </a:r>
              <a:endParaRPr lang="ru-RU" altLang="ru-RU"/>
            </a:p>
          </p:txBody>
        </p:sp>
        <p:sp>
          <p:nvSpPr>
            <p:cNvPr id="13349" name="Rectangle 37"/>
            <p:cNvSpPr>
              <a:spLocks noChangeArrowheads="1"/>
            </p:cNvSpPr>
            <p:nvPr/>
          </p:nvSpPr>
          <p:spPr bwMode="auto">
            <a:xfrm>
              <a:off x="1130" y="1684"/>
              <a:ext cx="117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Фенилазонафтиламин</a:t>
              </a:r>
              <a:endParaRPr lang="ru-RU" altLang="ru-RU"/>
            </a:p>
          </p:txBody>
        </p:sp>
        <p:sp>
          <p:nvSpPr>
            <p:cNvPr id="13350" name="Rectangle 38"/>
            <p:cNvSpPr>
              <a:spLocks noChangeArrowheads="1"/>
            </p:cNvSpPr>
            <p:nvPr/>
          </p:nvSpPr>
          <p:spPr bwMode="auto">
            <a:xfrm>
              <a:off x="3116" y="1684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51" name="Rectangle 39"/>
            <p:cNvSpPr>
              <a:spLocks noChangeArrowheads="1"/>
            </p:cNvSpPr>
            <p:nvPr/>
          </p:nvSpPr>
          <p:spPr bwMode="auto">
            <a:xfrm>
              <a:off x="3926" y="1684"/>
              <a:ext cx="43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красный</a:t>
              </a:r>
              <a:endParaRPr lang="ru-RU" altLang="ru-RU"/>
            </a:p>
          </p:txBody>
        </p:sp>
        <p:sp>
          <p:nvSpPr>
            <p:cNvPr id="13352" name="Rectangle 40"/>
            <p:cNvSpPr>
              <a:spLocks noChangeArrowheads="1"/>
            </p:cNvSpPr>
            <p:nvPr/>
          </p:nvSpPr>
          <p:spPr bwMode="auto">
            <a:xfrm>
              <a:off x="4676" y="1684"/>
              <a:ext cx="1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4,0</a:t>
              </a:r>
              <a:endParaRPr lang="ru-RU" altLang="ru-RU"/>
            </a:p>
          </p:txBody>
        </p:sp>
        <p:sp>
          <p:nvSpPr>
            <p:cNvPr id="13353" name="Rectangle 41"/>
            <p:cNvSpPr>
              <a:spLocks noChangeArrowheads="1"/>
            </p:cNvSpPr>
            <p:nvPr/>
          </p:nvSpPr>
          <p:spPr bwMode="auto">
            <a:xfrm>
              <a:off x="1130" y="1834"/>
              <a:ext cx="115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Диметиловый желтый</a:t>
              </a:r>
              <a:endParaRPr lang="ru-RU" altLang="ru-RU"/>
            </a:p>
          </p:txBody>
        </p:sp>
        <p:sp>
          <p:nvSpPr>
            <p:cNvPr id="13354" name="Rectangle 42"/>
            <p:cNvSpPr>
              <a:spLocks noChangeArrowheads="1"/>
            </p:cNvSpPr>
            <p:nvPr/>
          </p:nvSpPr>
          <p:spPr bwMode="auto">
            <a:xfrm>
              <a:off x="3116" y="1834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55" name="Rectangle 43"/>
            <p:cNvSpPr>
              <a:spLocks noChangeArrowheads="1"/>
            </p:cNvSpPr>
            <p:nvPr/>
          </p:nvSpPr>
          <p:spPr bwMode="auto">
            <a:xfrm>
              <a:off x="3926" y="1834"/>
              <a:ext cx="43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красный</a:t>
              </a:r>
              <a:endParaRPr lang="ru-RU" altLang="ru-RU"/>
            </a:p>
          </p:txBody>
        </p:sp>
        <p:sp>
          <p:nvSpPr>
            <p:cNvPr id="13356" name="Rectangle 44"/>
            <p:cNvSpPr>
              <a:spLocks noChangeArrowheads="1"/>
            </p:cNvSpPr>
            <p:nvPr/>
          </p:nvSpPr>
          <p:spPr bwMode="auto">
            <a:xfrm>
              <a:off x="4676" y="1834"/>
              <a:ext cx="1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3,3</a:t>
              </a:r>
              <a:endParaRPr lang="ru-RU" altLang="ru-RU"/>
            </a:p>
          </p:txBody>
        </p:sp>
        <p:sp>
          <p:nvSpPr>
            <p:cNvPr id="13357" name="Rectangle 45"/>
            <p:cNvSpPr>
              <a:spLocks noChangeArrowheads="1"/>
            </p:cNvSpPr>
            <p:nvPr/>
          </p:nvSpPr>
          <p:spPr bwMode="auto">
            <a:xfrm>
              <a:off x="1148" y="1984"/>
              <a:ext cx="1110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2-Амино-5-азотолуол</a:t>
              </a:r>
              <a:endParaRPr lang="ru-RU" altLang="ru-RU"/>
            </a:p>
          </p:txBody>
        </p:sp>
        <p:sp>
          <p:nvSpPr>
            <p:cNvPr id="13358" name="Rectangle 46"/>
            <p:cNvSpPr>
              <a:spLocks noChangeArrowheads="1"/>
            </p:cNvSpPr>
            <p:nvPr/>
          </p:nvSpPr>
          <p:spPr bwMode="auto">
            <a:xfrm>
              <a:off x="3116" y="1984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59" name="Rectangle 47"/>
            <p:cNvSpPr>
              <a:spLocks noChangeArrowheads="1"/>
            </p:cNvSpPr>
            <p:nvPr/>
          </p:nvSpPr>
          <p:spPr bwMode="auto">
            <a:xfrm>
              <a:off x="3926" y="1984"/>
              <a:ext cx="43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красный</a:t>
              </a:r>
              <a:endParaRPr lang="ru-RU" altLang="ru-RU"/>
            </a:p>
          </p:txBody>
        </p:sp>
        <p:sp>
          <p:nvSpPr>
            <p:cNvPr id="13360" name="Rectangle 48"/>
            <p:cNvSpPr>
              <a:spLocks noChangeArrowheads="1"/>
            </p:cNvSpPr>
            <p:nvPr/>
          </p:nvSpPr>
          <p:spPr bwMode="auto">
            <a:xfrm>
              <a:off x="4676" y="1984"/>
              <a:ext cx="1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2,0</a:t>
              </a:r>
              <a:endParaRPr lang="ru-RU" altLang="ru-RU"/>
            </a:p>
          </p:txBody>
        </p:sp>
        <p:sp>
          <p:nvSpPr>
            <p:cNvPr id="13361" name="Rectangle 49"/>
            <p:cNvSpPr>
              <a:spLocks noChangeArrowheads="1"/>
            </p:cNvSpPr>
            <p:nvPr/>
          </p:nvSpPr>
          <p:spPr bwMode="auto">
            <a:xfrm>
              <a:off x="1064" y="2134"/>
              <a:ext cx="128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Бензолазодифениламин</a:t>
              </a:r>
              <a:endParaRPr lang="ru-RU" altLang="ru-RU"/>
            </a:p>
          </p:txBody>
        </p:sp>
        <p:sp>
          <p:nvSpPr>
            <p:cNvPr id="13362" name="Rectangle 50"/>
            <p:cNvSpPr>
              <a:spLocks noChangeArrowheads="1"/>
            </p:cNvSpPr>
            <p:nvPr/>
          </p:nvSpPr>
          <p:spPr bwMode="auto">
            <a:xfrm>
              <a:off x="3116" y="2134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63" name="Rectangle 51"/>
            <p:cNvSpPr>
              <a:spLocks noChangeArrowheads="1"/>
            </p:cNvSpPr>
            <p:nvPr/>
          </p:nvSpPr>
          <p:spPr bwMode="auto">
            <a:xfrm>
              <a:off x="3812" y="2134"/>
              <a:ext cx="6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фиолетовый</a:t>
              </a:r>
              <a:endParaRPr lang="ru-RU" altLang="ru-RU"/>
            </a:p>
          </p:txBody>
        </p:sp>
        <p:sp>
          <p:nvSpPr>
            <p:cNvPr id="13364" name="Rectangle 52"/>
            <p:cNvSpPr>
              <a:spLocks noChangeArrowheads="1"/>
            </p:cNvSpPr>
            <p:nvPr/>
          </p:nvSpPr>
          <p:spPr bwMode="auto">
            <a:xfrm>
              <a:off x="4676" y="2134"/>
              <a:ext cx="1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1,5</a:t>
              </a:r>
              <a:endParaRPr lang="ru-RU" altLang="ru-RU"/>
            </a:p>
          </p:txBody>
        </p:sp>
        <p:sp>
          <p:nvSpPr>
            <p:cNvPr id="13365" name="Rectangle 53"/>
            <p:cNvSpPr>
              <a:spLocks noChangeArrowheads="1"/>
            </p:cNvSpPr>
            <p:nvPr/>
          </p:nvSpPr>
          <p:spPr bwMode="auto">
            <a:xfrm>
              <a:off x="908" y="2284"/>
              <a:ext cx="161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Диметиламиноазо-1-нафталин</a:t>
              </a:r>
              <a:endParaRPr lang="ru-RU" altLang="ru-RU"/>
            </a:p>
          </p:txBody>
        </p:sp>
        <p:sp>
          <p:nvSpPr>
            <p:cNvPr id="13366" name="Rectangle 54"/>
            <p:cNvSpPr>
              <a:spLocks noChangeArrowheads="1"/>
            </p:cNvSpPr>
            <p:nvPr/>
          </p:nvSpPr>
          <p:spPr bwMode="auto">
            <a:xfrm>
              <a:off x="3116" y="2284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67" name="Rectangle 55"/>
            <p:cNvSpPr>
              <a:spLocks noChangeArrowheads="1"/>
            </p:cNvSpPr>
            <p:nvPr/>
          </p:nvSpPr>
          <p:spPr bwMode="auto">
            <a:xfrm>
              <a:off x="3926" y="2284"/>
              <a:ext cx="43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красный</a:t>
              </a:r>
              <a:endParaRPr lang="ru-RU" altLang="ru-RU"/>
            </a:p>
          </p:txBody>
        </p:sp>
        <p:sp>
          <p:nvSpPr>
            <p:cNvPr id="13368" name="Rectangle 56"/>
            <p:cNvSpPr>
              <a:spLocks noChangeArrowheads="1"/>
            </p:cNvSpPr>
            <p:nvPr/>
          </p:nvSpPr>
          <p:spPr bwMode="auto">
            <a:xfrm>
              <a:off x="4676" y="2284"/>
              <a:ext cx="1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1,2</a:t>
              </a:r>
              <a:endParaRPr lang="ru-RU" altLang="ru-RU"/>
            </a:p>
          </p:txBody>
        </p:sp>
        <p:sp>
          <p:nvSpPr>
            <p:cNvPr id="13369" name="Rectangle 57"/>
            <p:cNvSpPr>
              <a:spLocks noChangeArrowheads="1"/>
            </p:cNvSpPr>
            <p:nvPr/>
          </p:nvSpPr>
          <p:spPr bwMode="auto">
            <a:xfrm>
              <a:off x="914" y="2434"/>
              <a:ext cx="159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Кристаллический фиолетовый</a:t>
              </a:r>
              <a:endParaRPr lang="ru-RU" altLang="ru-RU"/>
            </a:p>
          </p:txBody>
        </p:sp>
        <p:sp>
          <p:nvSpPr>
            <p:cNvPr id="13370" name="Rectangle 58"/>
            <p:cNvSpPr>
              <a:spLocks noChangeArrowheads="1"/>
            </p:cNvSpPr>
            <p:nvPr/>
          </p:nvSpPr>
          <p:spPr bwMode="auto">
            <a:xfrm>
              <a:off x="3170" y="2434"/>
              <a:ext cx="30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синий</a:t>
              </a:r>
              <a:endParaRPr lang="ru-RU" altLang="ru-RU"/>
            </a:p>
          </p:txBody>
        </p:sp>
        <p:sp>
          <p:nvSpPr>
            <p:cNvPr id="13371" name="Rectangle 59"/>
            <p:cNvSpPr>
              <a:spLocks noChangeArrowheads="1"/>
            </p:cNvSpPr>
            <p:nvPr/>
          </p:nvSpPr>
          <p:spPr bwMode="auto">
            <a:xfrm>
              <a:off x="3944" y="2434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72" name="Rectangle 60"/>
            <p:cNvSpPr>
              <a:spLocks noChangeArrowheads="1"/>
            </p:cNvSpPr>
            <p:nvPr/>
          </p:nvSpPr>
          <p:spPr bwMode="auto">
            <a:xfrm>
              <a:off x="4676" y="2434"/>
              <a:ext cx="1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0,8</a:t>
              </a:r>
              <a:endParaRPr lang="ru-RU" altLang="ru-RU"/>
            </a:p>
          </p:txBody>
        </p:sp>
        <p:sp>
          <p:nvSpPr>
            <p:cNvPr id="13373" name="Rectangle 61"/>
            <p:cNvSpPr>
              <a:spLocks noChangeArrowheads="1"/>
            </p:cNvSpPr>
            <p:nvPr/>
          </p:nvSpPr>
          <p:spPr bwMode="auto">
            <a:xfrm>
              <a:off x="596" y="2656"/>
              <a:ext cx="2240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п-Нитробензолазо-(п-нитро)-дифениламин</a:t>
              </a:r>
              <a:endParaRPr lang="ru-RU" altLang="ru-RU"/>
            </a:p>
          </p:txBody>
        </p:sp>
        <p:sp>
          <p:nvSpPr>
            <p:cNvPr id="13374" name="Rectangle 62"/>
            <p:cNvSpPr>
              <a:spLocks noChangeArrowheads="1"/>
            </p:cNvSpPr>
            <p:nvPr/>
          </p:nvSpPr>
          <p:spPr bwMode="auto">
            <a:xfrm>
              <a:off x="3014" y="2656"/>
              <a:ext cx="589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оранжевый</a:t>
              </a:r>
              <a:endParaRPr lang="ru-RU" altLang="ru-RU"/>
            </a:p>
          </p:txBody>
        </p:sp>
        <p:sp>
          <p:nvSpPr>
            <p:cNvPr id="13375" name="Rectangle 63"/>
            <p:cNvSpPr>
              <a:spLocks noChangeArrowheads="1"/>
            </p:cNvSpPr>
            <p:nvPr/>
          </p:nvSpPr>
          <p:spPr bwMode="auto">
            <a:xfrm>
              <a:off x="3812" y="2656"/>
              <a:ext cx="6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фиолетовый</a:t>
              </a:r>
              <a:endParaRPr lang="ru-RU" altLang="ru-RU"/>
            </a:p>
          </p:txBody>
        </p:sp>
        <p:sp>
          <p:nvSpPr>
            <p:cNvPr id="13376" name="Rectangle 64"/>
            <p:cNvSpPr>
              <a:spLocks noChangeArrowheads="1"/>
            </p:cNvSpPr>
            <p:nvPr/>
          </p:nvSpPr>
          <p:spPr bwMode="auto">
            <a:xfrm>
              <a:off x="4640" y="2656"/>
              <a:ext cx="21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0,43</a:t>
              </a:r>
              <a:endParaRPr lang="ru-RU" altLang="ru-RU"/>
            </a:p>
          </p:txBody>
        </p:sp>
        <p:sp>
          <p:nvSpPr>
            <p:cNvPr id="13377" name="Rectangle 65"/>
            <p:cNvSpPr>
              <a:spLocks noChangeArrowheads="1"/>
            </p:cNvSpPr>
            <p:nvPr/>
          </p:nvSpPr>
          <p:spPr bwMode="auto">
            <a:xfrm>
              <a:off x="1172" y="2878"/>
              <a:ext cx="107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Дициннамальацетон</a:t>
              </a:r>
              <a:endParaRPr lang="ru-RU" altLang="ru-RU"/>
            </a:p>
          </p:txBody>
        </p:sp>
        <p:sp>
          <p:nvSpPr>
            <p:cNvPr id="13378" name="Rectangle 66"/>
            <p:cNvSpPr>
              <a:spLocks noChangeArrowheads="1"/>
            </p:cNvSpPr>
            <p:nvPr/>
          </p:nvSpPr>
          <p:spPr bwMode="auto">
            <a:xfrm>
              <a:off x="3116" y="2878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79" name="Rectangle 67"/>
            <p:cNvSpPr>
              <a:spLocks noChangeArrowheads="1"/>
            </p:cNvSpPr>
            <p:nvPr/>
          </p:nvSpPr>
          <p:spPr bwMode="auto">
            <a:xfrm>
              <a:off x="3926" y="2878"/>
              <a:ext cx="43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красный</a:t>
              </a:r>
              <a:endParaRPr lang="ru-RU" altLang="ru-RU"/>
            </a:p>
          </p:txBody>
        </p:sp>
        <p:sp>
          <p:nvSpPr>
            <p:cNvPr id="13380" name="Rectangle 68"/>
            <p:cNvSpPr>
              <a:spLocks noChangeArrowheads="1"/>
            </p:cNvSpPr>
            <p:nvPr/>
          </p:nvSpPr>
          <p:spPr bwMode="auto">
            <a:xfrm>
              <a:off x="4640" y="2878"/>
              <a:ext cx="22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- 3,0</a:t>
              </a:r>
              <a:endParaRPr lang="ru-RU" altLang="ru-RU"/>
            </a:p>
          </p:txBody>
        </p:sp>
        <p:sp>
          <p:nvSpPr>
            <p:cNvPr id="13381" name="Rectangle 69"/>
            <p:cNvSpPr>
              <a:spLocks noChangeArrowheads="1"/>
            </p:cNvSpPr>
            <p:nvPr/>
          </p:nvSpPr>
          <p:spPr bwMode="auto">
            <a:xfrm>
              <a:off x="1160" y="3028"/>
              <a:ext cx="107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Бензальацетофенон</a:t>
              </a:r>
              <a:endParaRPr lang="ru-RU" altLang="ru-RU"/>
            </a:p>
          </p:txBody>
        </p:sp>
        <p:sp>
          <p:nvSpPr>
            <p:cNvPr id="13382" name="Rectangle 70"/>
            <p:cNvSpPr>
              <a:spLocks noChangeArrowheads="1"/>
            </p:cNvSpPr>
            <p:nvPr/>
          </p:nvSpPr>
          <p:spPr bwMode="auto">
            <a:xfrm>
              <a:off x="3002" y="3028"/>
              <a:ext cx="62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бесцветный</a:t>
              </a:r>
              <a:endParaRPr lang="ru-RU" altLang="ru-RU"/>
            </a:p>
          </p:txBody>
        </p:sp>
        <p:sp>
          <p:nvSpPr>
            <p:cNvPr id="13383" name="Rectangle 71"/>
            <p:cNvSpPr>
              <a:spLocks noChangeArrowheads="1"/>
            </p:cNvSpPr>
            <p:nvPr/>
          </p:nvSpPr>
          <p:spPr bwMode="auto">
            <a:xfrm>
              <a:off x="3944" y="3028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84" name="Rectangle 72"/>
            <p:cNvSpPr>
              <a:spLocks noChangeArrowheads="1"/>
            </p:cNvSpPr>
            <p:nvPr/>
          </p:nvSpPr>
          <p:spPr bwMode="auto">
            <a:xfrm>
              <a:off x="4640" y="3028"/>
              <a:ext cx="22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- 5,6</a:t>
              </a:r>
              <a:endParaRPr lang="ru-RU" altLang="ru-RU"/>
            </a:p>
          </p:txBody>
        </p:sp>
        <p:sp>
          <p:nvSpPr>
            <p:cNvPr id="13385" name="Rectangle 73"/>
            <p:cNvSpPr>
              <a:spLocks noChangeArrowheads="1"/>
            </p:cNvSpPr>
            <p:nvPr/>
          </p:nvSpPr>
          <p:spPr bwMode="auto">
            <a:xfrm>
              <a:off x="1400" y="3178"/>
              <a:ext cx="61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Антрахинон</a:t>
              </a:r>
              <a:endParaRPr lang="ru-RU" altLang="ru-RU"/>
            </a:p>
          </p:txBody>
        </p:sp>
        <p:sp>
          <p:nvSpPr>
            <p:cNvPr id="13386" name="Rectangle 74"/>
            <p:cNvSpPr>
              <a:spLocks noChangeArrowheads="1"/>
            </p:cNvSpPr>
            <p:nvPr/>
          </p:nvSpPr>
          <p:spPr bwMode="auto">
            <a:xfrm>
              <a:off x="3002" y="3178"/>
              <a:ext cx="62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бесцветный</a:t>
              </a:r>
              <a:endParaRPr lang="ru-RU" altLang="ru-RU"/>
            </a:p>
          </p:txBody>
        </p:sp>
        <p:sp>
          <p:nvSpPr>
            <p:cNvPr id="13387" name="Rectangle 75"/>
            <p:cNvSpPr>
              <a:spLocks noChangeArrowheads="1"/>
            </p:cNvSpPr>
            <p:nvPr/>
          </p:nvSpPr>
          <p:spPr bwMode="auto">
            <a:xfrm>
              <a:off x="3944" y="3178"/>
              <a:ext cx="39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желтый</a:t>
              </a:r>
              <a:endParaRPr lang="ru-RU" altLang="ru-RU"/>
            </a:p>
          </p:txBody>
        </p:sp>
        <p:sp>
          <p:nvSpPr>
            <p:cNvPr id="13388" name="Rectangle 76"/>
            <p:cNvSpPr>
              <a:spLocks noChangeArrowheads="1"/>
            </p:cNvSpPr>
            <p:nvPr/>
          </p:nvSpPr>
          <p:spPr bwMode="auto">
            <a:xfrm>
              <a:off x="4640" y="3178"/>
              <a:ext cx="22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>
                  <a:solidFill>
                    <a:srgbClr val="000000"/>
                  </a:solidFill>
                </a:rPr>
                <a:t>- 8,2</a:t>
              </a:r>
              <a:endParaRPr lang="ru-RU" altLang="ru-RU"/>
            </a:p>
          </p:txBody>
        </p:sp>
        <p:sp>
          <p:nvSpPr>
            <p:cNvPr id="13389" name="Rectangle 77"/>
            <p:cNvSpPr>
              <a:spLocks noChangeArrowheads="1"/>
            </p:cNvSpPr>
            <p:nvPr/>
          </p:nvSpPr>
          <p:spPr bwMode="auto">
            <a:xfrm>
              <a:off x="1400" y="1156"/>
              <a:ext cx="59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 b="1">
                  <a:solidFill>
                    <a:srgbClr val="000000"/>
                  </a:solidFill>
                </a:rPr>
                <a:t>Индикатор</a:t>
              </a:r>
              <a:endParaRPr lang="ru-RU" altLang="ru-RU"/>
            </a:p>
          </p:txBody>
        </p:sp>
        <p:sp>
          <p:nvSpPr>
            <p:cNvPr id="13390" name="Rectangle 78"/>
            <p:cNvSpPr>
              <a:spLocks noChangeArrowheads="1"/>
            </p:cNvSpPr>
            <p:nvPr/>
          </p:nvSpPr>
          <p:spPr bwMode="auto">
            <a:xfrm>
              <a:off x="3560" y="1084"/>
              <a:ext cx="26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 b="1">
                  <a:solidFill>
                    <a:srgbClr val="000000"/>
                  </a:solidFill>
                </a:rPr>
                <a:t>Цвет</a:t>
              </a:r>
              <a:endParaRPr lang="ru-RU" altLang="ru-RU"/>
            </a:p>
          </p:txBody>
        </p:sp>
        <p:sp>
          <p:nvSpPr>
            <p:cNvPr id="13391" name="Rectangle 79"/>
            <p:cNvSpPr>
              <a:spLocks noChangeArrowheads="1"/>
            </p:cNvSpPr>
            <p:nvPr/>
          </p:nvSpPr>
          <p:spPr bwMode="auto">
            <a:xfrm>
              <a:off x="4646" y="1156"/>
              <a:ext cx="21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400" b="1">
                  <a:solidFill>
                    <a:srgbClr val="000000"/>
                  </a:solidFill>
                </a:rPr>
                <a:t>pKa</a:t>
              </a:r>
              <a:endParaRPr lang="ru-RU" altLang="ru-RU"/>
            </a:p>
          </p:txBody>
        </p:sp>
        <p:sp>
          <p:nvSpPr>
            <p:cNvPr id="13392" name="Line 80"/>
            <p:cNvSpPr>
              <a:spLocks noChangeShapeType="1"/>
            </p:cNvSpPr>
            <p:nvPr/>
          </p:nvSpPr>
          <p:spPr bwMode="auto">
            <a:xfrm flipV="1">
              <a:off x="542" y="10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93" name="Rectangle 81"/>
            <p:cNvSpPr>
              <a:spLocks noChangeArrowheads="1"/>
            </p:cNvSpPr>
            <p:nvPr/>
          </p:nvSpPr>
          <p:spPr bwMode="auto">
            <a:xfrm>
              <a:off x="542" y="1066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94" name="Line 82"/>
            <p:cNvSpPr>
              <a:spLocks noChangeShapeType="1"/>
            </p:cNvSpPr>
            <p:nvPr/>
          </p:nvSpPr>
          <p:spPr bwMode="auto">
            <a:xfrm flipV="1">
              <a:off x="2870" y="10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95" name="Rectangle 83"/>
            <p:cNvSpPr>
              <a:spLocks noChangeArrowheads="1"/>
            </p:cNvSpPr>
            <p:nvPr/>
          </p:nvSpPr>
          <p:spPr bwMode="auto">
            <a:xfrm>
              <a:off x="2870" y="1066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96" name="Line 84"/>
            <p:cNvSpPr>
              <a:spLocks noChangeShapeType="1"/>
            </p:cNvSpPr>
            <p:nvPr/>
          </p:nvSpPr>
          <p:spPr bwMode="auto">
            <a:xfrm flipV="1">
              <a:off x="4526" y="10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97" name="Rectangle 85"/>
            <p:cNvSpPr>
              <a:spLocks noChangeArrowheads="1"/>
            </p:cNvSpPr>
            <p:nvPr/>
          </p:nvSpPr>
          <p:spPr bwMode="auto">
            <a:xfrm>
              <a:off x="4526" y="1066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98" name="Rectangle 86"/>
            <p:cNvSpPr>
              <a:spLocks noChangeArrowheads="1"/>
            </p:cNvSpPr>
            <p:nvPr/>
          </p:nvSpPr>
          <p:spPr bwMode="auto">
            <a:xfrm>
              <a:off x="548" y="1066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99" name="Line 87"/>
            <p:cNvSpPr>
              <a:spLocks noChangeShapeType="1"/>
            </p:cNvSpPr>
            <p:nvPr/>
          </p:nvSpPr>
          <p:spPr bwMode="auto">
            <a:xfrm flipV="1">
              <a:off x="4982" y="10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00" name="Rectangle 88"/>
            <p:cNvSpPr>
              <a:spLocks noChangeArrowheads="1"/>
            </p:cNvSpPr>
            <p:nvPr/>
          </p:nvSpPr>
          <p:spPr bwMode="auto">
            <a:xfrm>
              <a:off x="4982" y="1066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01" name="Line 89"/>
            <p:cNvSpPr>
              <a:spLocks noChangeShapeType="1"/>
            </p:cNvSpPr>
            <p:nvPr/>
          </p:nvSpPr>
          <p:spPr bwMode="auto">
            <a:xfrm flipV="1">
              <a:off x="3764" y="10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02" name="Rectangle 90"/>
            <p:cNvSpPr>
              <a:spLocks noChangeArrowheads="1"/>
            </p:cNvSpPr>
            <p:nvPr/>
          </p:nvSpPr>
          <p:spPr bwMode="auto">
            <a:xfrm>
              <a:off x="3764" y="1066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03" name="Rectangle 91"/>
            <p:cNvSpPr>
              <a:spLocks noChangeArrowheads="1"/>
            </p:cNvSpPr>
            <p:nvPr/>
          </p:nvSpPr>
          <p:spPr bwMode="auto">
            <a:xfrm>
              <a:off x="2876" y="1216"/>
              <a:ext cx="1656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04" name="Rectangle 92"/>
            <p:cNvSpPr>
              <a:spLocks noChangeArrowheads="1"/>
            </p:cNvSpPr>
            <p:nvPr/>
          </p:nvSpPr>
          <p:spPr bwMode="auto">
            <a:xfrm>
              <a:off x="548" y="1366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05" name="Rectangle 93"/>
            <p:cNvSpPr>
              <a:spLocks noChangeArrowheads="1"/>
            </p:cNvSpPr>
            <p:nvPr/>
          </p:nvSpPr>
          <p:spPr bwMode="auto">
            <a:xfrm>
              <a:off x="548" y="1516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06" name="Rectangle 94"/>
            <p:cNvSpPr>
              <a:spLocks noChangeArrowheads="1"/>
            </p:cNvSpPr>
            <p:nvPr/>
          </p:nvSpPr>
          <p:spPr bwMode="auto">
            <a:xfrm>
              <a:off x="548" y="1666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07" name="Rectangle 95"/>
            <p:cNvSpPr>
              <a:spLocks noChangeArrowheads="1"/>
            </p:cNvSpPr>
            <p:nvPr/>
          </p:nvSpPr>
          <p:spPr bwMode="auto">
            <a:xfrm>
              <a:off x="548" y="1816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08" name="Rectangle 96"/>
            <p:cNvSpPr>
              <a:spLocks noChangeArrowheads="1"/>
            </p:cNvSpPr>
            <p:nvPr/>
          </p:nvSpPr>
          <p:spPr bwMode="auto">
            <a:xfrm>
              <a:off x="548" y="1966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09" name="Rectangle 97"/>
            <p:cNvSpPr>
              <a:spLocks noChangeArrowheads="1"/>
            </p:cNvSpPr>
            <p:nvPr/>
          </p:nvSpPr>
          <p:spPr bwMode="auto">
            <a:xfrm>
              <a:off x="548" y="2116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10" name="Rectangle 98"/>
            <p:cNvSpPr>
              <a:spLocks noChangeArrowheads="1"/>
            </p:cNvSpPr>
            <p:nvPr/>
          </p:nvSpPr>
          <p:spPr bwMode="auto">
            <a:xfrm>
              <a:off x="548" y="2266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11" name="Rectangle 99"/>
            <p:cNvSpPr>
              <a:spLocks noChangeArrowheads="1"/>
            </p:cNvSpPr>
            <p:nvPr/>
          </p:nvSpPr>
          <p:spPr bwMode="auto">
            <a:xfrm>
              <a:off x="548" y="2416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12" name="Rectangle 100"/>
            <p:cNvSpPr>
              <a:spLocks noChangeArrowheads="1"/>
            </p:cNvSpPr>
            <p:nvPr/>
          </p:nvSpPr>
          <p:spPr bwMode="auto">
            <a:xfrm>
              <a:off x="548" y="2566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13" name="Rectangle 101"/>
            <p:cNvSpPr>
              <a:spLocks noChangeArrowheads="1"/>
            </p:cNvSpPr>
            <p:nvPr/>
          </p:nvSpPr>
          <p:spPr bwMode="auto">
            <a:xfrm>
              <a:off x="548" y="2860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14" name="Rectangle 102"/>
            <p:cNvSpPr>
              <a:spLocks noChangeArrowheads="1"/>
            </p:cNvSpPr>
            <p:nvPr/>
          </p:nvSpPr>
          <p:spPr bwMode="auto">
            <a:xfrm>
              <a:off x="548" y="3010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15" name="Rectangle 103"/>
            <p:cNvSpPr>
              <a:spLocks noChangeArrowheads="1"/>
            </p:cNvSpPr>
            <p:nvPr/>
          </p:nvSpPr>
          <p:spPr bwMode="auto">
            <a:xfrm>
              <a:off x="548" y="3160"/>
              <a:ext cx="4440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16" name="Rectangle 104"/>
            <p:cNvSpPr>
              <a:spLocks noChangeArrowheads="1"/>
            </p:cNvSpPr>
            <p:nvPr/>
          </p:nvSpPr>
          <p:spPr bwMode="auto">
            <a:xfrm>
              <a:off x="536" y="1066"/>
              <a:ext cx="12" cy="225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17" name="Rectangle 105"/>
            <p:cNvSpPr>
              <a:spLocks noChangeArrowheads="1"/>
            </p:cNvSpPr>
            <p:nvPr/>
          </p:nvSpPr>
          <p:spPr bwMode="auto">
            <a:xfrm>
              <a:off x="2864" y="1078"/>
              <a:ext cx="12" cy="224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18" name="Rectangle 106"/>
            <p:cNvSpPr>
              <a:spLocks noChangeArrowheads="1"/>
            </p:cNvSpPr>
            <p:nvPr/>
          </p:nvSpPr>
          <p:spPr bwMode="auto">
            <a:xfrm>
              <a:off x="3758" y="1228"/>
              <a:ext cx="12" cy="209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19" name="Rectangle 107"/>
            <p:cNvSpPr>
              <a:spLocks noChangeArrowheads="1"/>
            </p:cNvSpPr>
            <p:nvPr/>
          </p:nvSpPr>
          <p:spPr bwMode="auto">
            <a:xfrm>
              <a:off x="4520" y="1078"/>
              <a:ext cx="12" cy="224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20" name="Line 108"/>
            <p:cNvSpPr>
              <a:spLocks noChangeShapeType="1"/>
            </p:cNvSpPr>
            <p:nvPr/>
          </p:nvSpPr>
          <p:spPr bwMode="auto">
            <a:xfrm>
              <a:off x="542" y="332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21" name="Rectangle 109"/>
            <p:cNvSpPr>
              <a:spLocks noChangeArrowheads="1"/>
            </p:cNvSpPr>
            <p:nvPr/>
          </p:nvSpPr>
          <p:spPr bwMode="auto">
            <a:xfrm>
              <a:off x="542" y="332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22" name="Line 110"/>
            <p:cNvSpPr>
              <a:spLocks noChangeShapeType="1"/>
            </p:cNvSpPr>
            <p:nvPr/>
          </p:nvSpPr>
          <p:spPr bwMode="auto">
            <a:xfrm>
              <a:off x="2870" y="332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23" name="Rectangle 111"/>
            <p:cNvSpPr>
              <a:spLocks noChangeArrowheads="1"/>
            </p:cNvSpPr>
            <p:nvPr/>
          </p:nvSpPr>
          <p:spPr bwMode="auto">
            <a:xfrm>
              <a:off x="2870" y="332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24" name="Line 112"/>
            <p:cNvSpPr>
              <a:spLocks noChangeShapeType="1"/>
            </p:cNvSpPr>
            <p:nvPr/>
          </p:nvSpPr>
          <p:spPr bwMode="auto">
            <a:xfrm>
              <a:off x="3764" y="332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25" name="Rectangle 113"/>
            <p:cNvSpPr>
              <a:spLocks noChangeArrowheads="1"/>
            </p:cNvSpPr>
            <p:nvPr/>
          </p:nvSpPr>
          <p:spPr bwMode="auto">
            <a:xfrm>
              <a:off x="3764" y="332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26" name="Line 114"/>
            <p:cNvSpPr>
              <a:spLocks noChangeShapeType="1"/>
            </p:cNvSpPr>
            <p:nvPr/>
          </p:nvSpPr>
          <p:spPr bwMode="auto">
            <a:xfrm>
              <a:off x="4526" y="332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27" name="Rectangle 115"/>
            <p:cNvSpPr>
              <a:spLocks noChangeArrowheads="1"/>
            </p:cNvSpPr>
            <p:nvPr/>
          </p:nvSpPr>
          <p:spPr bwMode="auto">
            <a:xfrm>
              <a:off x="4526" y="332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28" name="Line 116"/>
            <p:cNvSpPr>
              <a:spLocks noChangeShapeType="1"/>
            </p:cNvSpPr>
            <p:nvPr/>
          </p:nvSpPr>
          <p:spPr bwMode="auto">
            <a:xfrm>
              <a:off x="4982" y="332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29" name="Rectangle 117"/>
            <p:cNvSpPr>
              <a:spLocks noChangeArrowheads="1"/>
            </p:cNvSpPr>
            <p:nvPr/>
          </p:nvSpPr>
          <p:spPr bwMode="auto">
            <a:xfrm>
              <a:off x="4982" y="332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30" name="Line 118"/>
            <p:cNvSpPr>
              <a:spLocks noChangeShapeType="1"/>
            </p:cNvSpPr>
            <p:nvPr/>
          </p:nvSpPr>
          <p:spPr bwMode="auto">
            <a:xfrm>
              <a:off x="4988" y="10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31" name="Rectangle 119"/>
            <p:cNvSpPr>
              <a:spLocks noChangeArrowheads="1"/>
            </p:cNvSpPr>
            <p:nvPr/>
          </p:nvSpPr>
          <p:spPr bwMode="auto">
            <a:xfrm>
              <a:off x="4988" y="107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32" name="Line 120"/>
            <p:cNvSpPr>
              <a:spLocks noChangeShapeType="1"/>
            </p:cNvSpPr>
            <p:nvPr/>
          </p:nvSpPr>
          <p:spPr bwMode="auto">
            <a:xfrm>
              <a:off x="4988" y="122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33" name="Rectangle 121"/>
            <p:cNvSpPr>
              <a:spLocks noChangeArrowheads="1"/>
            </p:cNvSpPr>
            <p:nvPr/>
          </p:nvSpPr>
          <p:spPr bwMode="auto">
            <a:xfrm>
              <a:off x="4988" y="122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34" name="Line 122"/>
            <p:cNvSpPr>
              <a:spLocks noChangeShapeType="1"/>
            </p:cNvSpPr>
            <p:nvPr/>
          </p:nvSpPr>
          <p:spPr bwMode="auto">
            <a:xfrm>
              <a:off x="4988" y="13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35" name="Rectangle 123"/>
            <p:cNvSpPr>
              <a:spLocks noChangeArrowheads="1"/>
            </p:cNvSpPr>
            <p:nvPr/>
          </p:nvSpPr>
          <p:spPr bwMode="auto">
            <a:xfrm>
              <a:off x="4988" y="137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36" name="Line 124"/>
            <p:cNvSpPr>
              <a:spLocks noChangeShapeType="1"/>
            </p:cNvSpPr>
            <p:nvPr/>
          </p:nvSpPr>
          <p:spPr bwMode="auto">
            <a:xfrm>
              <a:off x="4988" y="152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37" name="Rectangle 125"/>
            <p:cNvSpPr>
              <a:spLocks noChangeArrowheads="1"/>
            </p:cNvSpPr>
            <p:nvPr/>
          </p:nvSpPr>
          <p:spPr bwMode="auto">
            <a:xfrm>
              <a:off x="4988" y="152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38" name="Line 126"/>
            <p:cNvSpPr>
              <a:spLocks noChangeShapeType="1"/>
            </p:cNvSpPr>
            <p:nvPr/>
          </p:nvSpPr>
          <p:spPr bwMode="auto">
            <a:xfrm>
              <a:off x="4988" y="16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39" name="Rectangle 127"/>
            <p:cNvSpPr>
              <a:spLocks noChangeArrowheads="1"/>
            </p:cNvSpPr>
            <p:nvPr/>
          </p:nvSpPr>
          <p:spPr bwMode="auto">
            <a:xfrm>
              <a:off x="4988" y="167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40" name="Line 128"/>
            <p:cNvSpPr>
              <a:spLocks noChangeShapeType="1"/>
            </p:cNvSpPr>
            <p:nvPr/>
          </p:nvSpPr>
          <p:spPr bwMode="auto">
            <a:xfrm>
              <a:off x="4988" y="182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41" name="Rectangle 129"/>
            <p:cNvSpPr>
              <a:spLocks noChangeArrowheads="1"/>
            </p:cNvSpPr>
            <p:nvPr/>
          </p:nvSpPr>
          <p:spPr bwMode="auto">
            <a:xfrm>
              <a:off x="4988" y="182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42" name="Line 130"/>
            <p:cNvSpPr>
              <a:spLocks noChangeShapeType="1"/>
            </p:cNvSpPr>
            <p:nvPr/>
          </p:nvSpPr>
          <p:spPr bwMode="auto">
            <a:xfrm>
              <a:off x="4988" y="19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43" name="Rectangle 131"/>
            <p:cNvSpPr>
              <a:spLocks noChangeArrowheads="1"/>
            </p:cNvSpPr>
            <p:nvPr/>
          </p:nvSpPr>
          <p:spPr bwMode="auto">
            <a:xfrm>
              <a:off x="4988" y="197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44" name="Line 132"/>
            <p:cNvSpPr>
              <a:spLocks noChangeShapeType="1"/>
            </p:cNvSpPr>
            <p:nvPr/>
          </p:nvSpPr>
          <p:spPr bwMode="auto">
            <a:xfrm>
              <a:off x="4988" y="212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45" name="Rectangle 133"/>
            <p:cNvSpPr>
              <a:spLocks noChangeArrowheads="1"/>
            </p:cNvSpPr>
            <p:nvPr/>
          </p:nvSpPr>
          <p:spPr bwMode="auto">
            <a:xfrm>
              <a:off x="4988" y="212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46" name="Line 134"/>
            <p:cNvSpPr>
              <a:spLocks noChangeShapeType="1"/>
            </p:cNvSpPr>
            <p:nvPr/>
          </p:nvSpPr>
          <p:spPr bwMode="auto">
            <a:xfrm>
              <a:off x="4988" y="22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47" name="Rectangle 135"/>
            <p:cNvSpPr>
              <a:spLocks noChangeArrowheads="1"/>
            </p:cNvSpPr>
            <p:nvPr/>
          </p:nvSpPr>
          <p:spPr bwMode="auto">
            <a:xfrm>
              <a:off x="4988" y="227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48" name="Line 136"/>
            <p:cNvSpPr>
              <a:spLocks noChangeShapeType="1"/>
            </p:cNvSpPr>
            <p:nvPr/>
          </p:nvSpPr>
          <p:spPr bwMode="auto">
            <a:xfrm>
              <a:off x="4988" y="242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49" name="Rectangle 137"/>
            <p:cNvSpPr>
              <a:spLocks noChangeArrowheads="1"/>
            </p:cNvSpPr>
            <p:nvPr/>
          </p:nvSpPr>
          <p:spPr bwMode="auto">
            <a:xfrm>
              <a:off x="4988" y="242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50" name="Line 138"/>
            <p:cNvSpPr>
              <a:spLocks noChangeShapeType="1"/>
            </p:cNvSpPr>
            <p:nvPr/>
          </p:nvSpPr>
          <p:spPr bwMode="auto">
            <a:xfrm>
              <a:off x="4988" y="257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51" name="Rectangle 139"/>
            <p:cNvSpPr>
              <a:spLocks noChangeArrowheads="1"/>
            </p:cNvSpPr>
            <p:nvPr/>
          </p:nvSpPr>
          <p:spPr bwMode="auto">
            <a:xfrm>
              <a:off x="4988" y="2572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52" name="Line 140"/>
            <p:cNvSpPr>
              <a:spLocks noChangeShapeType="1"/>
            </p:cNvSpPr>
            <p:nvPr/>
          </p:nvSpPr>
          <p:spPr bwMode="auto">
            <a:xfrm>
              <a:off x="4988" y="286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53" name="Rectangle 141"/>
            <p:cNvSpPr>
              <a:spLocks noChangeArrowheads="1"/>
            </p:cNvSpPr>
            <p:nvPr/>
          </p:nvSpPr>
          <p:spPr bwMode="auto">
            <a:xfrm>
              <a:off x="4988" y="2866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54" name="Line 142"/>
            <p:cNvSpPr>
              <a:spLocks noChangeShapeType="1"/>
            </p:cNvSpPr>
            <p:nvPr/>
          </p:nvSpPr>
          <p:spPr bwMode="auto">
            <a:xfrm>
              <a:off x="4988" y="301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55" name="Rectangle 143"/>
            <p:cNvSpPr>
              <a:spLocks noChangeArrowheads="1"/>
            </p:cNvSpPr>
            <p:nvPr/>
          </p:nvSpPr>
          <p:spPr bwMode="auto">
            <a:xfrm>
              <a:off x="4988" y="3016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56" name="Line 144"/>
            <p:cNvSpPr>
              <a:spLocks noChangeShapeType="1"/>
            </p:cNvSpPr>
            <p:nvPr/>
          </p:nvSpPr>
          <p:spPr bwMode="auto">
            <a:xfrm>
              <a:off x="4988" y="316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57" name="Rectangle 145"/>
            <p:cNvSpPr>
              <a:spLocks noChangeArrowheads="1"/>
            </p:cNvSpPr>
            <p:nvPr/>
          </p:nvSpPr>
          <p:spPr bwMode="auto">
            <a:xfrm>
              <a:off x="4988" y="3166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58" name="Line 146"/>
            <p:cNvSpPr>
              <a:spLocks noChangeShapeType="1"/>
            </p:cNvSpPr>
            <p:nvPr/>
          </p:nvSpPr>
          <p:spPr bwMode="auto">
            <a:xfrm>
              <a:off x="4988" y="331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459" name="Rectangle 147"/>
            <p:cNvSpPr>
              <a:spLocks noChangeArrowheads="1"/>
            </p:cNvSpPr>
            <p:nvPr/>
          </p:nvSpPr>
          <p:spPr bwMode="auto">
            <a:xfrm>
              <a:off x="4988" y="3316"/>
              <a:ext cx="6" cy="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460" name="Text Box 148"/>
          <p:cNvSpPr txBox="1">
            <a:spLocks noChangeArrowheads="1"/>
          </p:cNvSpPr>
          <p:nvPr/>
        </p:nvSpPr>
        <p:spPr bwMode="auto">
          <a:xfrm>
            <a:off x="1293813" y="6021388"/>
            <a:ext cx="65182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1600" b="1"/>
              <a:t>Подбором индикаторов могут быть определены кислотность </a:t>
            </a:r>
          </a:p>
          <a:p>
            <a:pPr algn="ctr"/>
            <a:r>
              <a:rPr lang="ru-RU" altLang="ru-RU" sz="1600" b="1"/>
              <a:t>по Брэнстеду, Льюису или суммарная кислотность</a:t>
            </a:r>
          </a:p>
        </p:txBody>
      </p:sp>
    </p:spTree>
    <p:extLst>
      <p:ext uri="{BB962C8B-B14F-4D97-AF65-F5344CB8AC3E}">
        <p14:creationId xmlns:p14="http://schemas.microsoft.com/office/powerpoint/2010/main" val="287649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38" name="Group 330"/>
          <p:cNvGrpSpPr>
            <a:grpSpLocks/>
          </p:cNvGrpSpPr>
          <p:nvPr/>
        </p:nvGrpSpPr>
        <p:grpSpPr bwMode="auto">
          <a:xfrm>
            <a:off x="107950" y="4926013"/>
            <a:ext cx="8928100" cy="1447800"/>
            <a:chOff x="68" y="3198"/>
            <a:chExt cx="5624" cy="912"/>
          </a:xfrm>
        </p:grpSpPr>
        <p:sp>
          <p:nvSpPr>
            <p:cNvPr id="17739" name="Line 331"/>
            <p:cNvSpPr>
              <a:spLocks noChangeShapeType="1"/>
            </p:cNvSpPr>
            <p:nvPr/>
          </p:nvSpPr>
          <p:spPr bwMode="auto">
            <a:xfrm>
              <a:off x="545" y="3879"/>
              <a:ext cx="45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740" name="Text Box 332"/>
            <p:cNvSpPr txBox="1">
              <a:spLocks noChangeArrowheads="1"/>
            </p:cNvSpPr>
            <p:nvPr/>
          </p:nvSpPr>
          <p:spPr bwMode="auto">
            <a:xfrm>
              <a:off x="1727" y="3879"/>
              <a:ext cx="24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общая кислотность поверхности</a:t>
              </a:r>
            </a:p>
          </p:txBody>
        </p:sp>
        <p:grpSp>
          <p:nvGrpSpPr>
            <p:cNvPr id="17741" name="Group 333"/>
            <p:cNvGrpSpPr>
              <a:grpSpLocks/>
            </p:cNvGrpSpPr>
            <p:nvPr/>
          </p:nvGrpSpPr>
          <p:grpSpPr bwMode="auto">
            <a:xfrm>
              <a:off x="68" y="3198"/>
              <a:ext cx="5624" cy="545"/>
              <a:chOff x="68" y="2659"/>
              <a:chExt cx="5624" cy="545"/>
            </a:xfrm>
          </p:grpSpPr>
          <p:grpSp>
            <p:nvGrpSpPr>
              <p:cNvPr id="17742" name="Group 334"/>
              <p:cNvGrpSpPr>
                <a:grpSpLocks/>
              </p:cNvGrpSpPr>
              <p:nvPr/>
            </p:nvGrpSpPr>
            <p:grpSpPr bwMode="auto">
              <a:xfrm>
                <a:off x="703" y="2659"/>
                <a:ext cx="544" cy="544"/>
                <a:chOff x="703" y="2659"/>
                <a:chExt cx="544" cy="544"/>
              </a:xfrm>
            </p:grpSpPr>
            <p:grpSp>
              <p:nvGrpSpPr>
                <p:cNvPr id="17743" name="Group 335"/>
                <p:cNvGrpSpPr>
                  <a:grpSpLocks/>
                </p:cNvGrpSpPr>
                <p:nvPr/>
              </p:nvGrpSpPr>
              <p:grpSpPr bwMode="auto">
                <a:xfrm>
                  <a:off x="703" y="3022"/>
                  <a:ext cx="544" cy="181"/>
                  <a:chOff x="68" y="2659"/>
                  <a:chExt cx="544" cy="181"/>
                </a:xfrm>
              </p:grpSpPr>
              <p:grpSp>
                <p:nvGrpSpPr>
                  <p:cNvPr id="17744" name="Group 336"/>
                  <p:cNvGrpSpPr>
                    <a:grpSpLocks/>
                  </p:cNvGrpSpPr>
                  <p:nvPr/>
                </p:nvGrpSpPr>
                <p:grpSpPr bwMode="auto">
                  <a:xfrm>
                    <a:off x="68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745" name="Oval 3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46" name="Text Box 33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747" name="Group 339"/>
                  <p:cNvGrpSpPr>
                    <a:grpSpLocks/>
                  </p:cNvGrpSpPr>
                  <p:nvPr/>
                </p:nvGrpSpPr>
                <p:grpSpPr bwMode="auto">
                  <a:xfrm>
                    <a:off x="250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748" name="Oval 3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49" name="Text Box 34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750" name="Group 342"/>
                  <p:cNvGrpSpPr>
                    <a:grpSpLocks/>
                  </p:cNvGrpSpPr>
                  <p:nvPr/>
                </p:nvGrpSpPr>
                <p:grpSpPr bwMode="auto">
                  <a:xfrm>
                    <a:off x="431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751" name="Oval 3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52" name="Text Box 34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753" name="Group 345"/>
                <p:cNvGrpSpPr>
                  <a:grpSpLocks/>
                </p:cNvGrpSpPr>
                <p:nvPr/>
              </p:nvGrpSpPr>
              <p:grpSpPr bwMode="auto">
                <a:xfrm>
                  <a:off x="703" y="2840"/>
                  <a:ext cx="543" cy="182"/>
                  <a:chOff x="2110" y="3702"/>
                  <a:chExt cx="543" cy="182"/>
                </a:xfrm>
              </p:grpSpPr>
              <p:grpSp>
                <p:nvGrpSpPr>
                  <p:cNvPr id="17754" name="Group 346"/>
                  <p:cNvGrpSpPr>
                    <a:grpSpLocks/>
                  </p:cNvGrpSpPr>
                  <p:nvPr/>
                </p:nvGrpSpPr>
                <p:grpSpPr bwMode="auto">
                  <a:xfrm>
                    <a:off x="2291" y="3703"/>
                    <a:ext cx="181" cy="181"/>
                    <a:chOff x="1474" y="3567"/>
                    <a:chExt cx="181" cy="181"/>
                  </a:xfrm>
                </p:grpSpPr>
                <p:sp>
                  <p:nvSpPr>
                    <p:cNvPr id="17755" name="Oval 3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567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4BFFFF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56" name="Text Box 34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75" y="3588"/>
                      <a:ext cx="168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OH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757" name="Group 349"/>
                  <p:cNvGrpSpPr>
                    <a:grpSpLocks/>
                  </p:cNvGrpSpPr>
                  <p:nvPr/>
                </p:nvGrpSpPr>
                <p:grpSpPr bwMode="auto">
                  <a:xfrm>
                    <a:off x="2110" y="3702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758" name="Oval 3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59" name="Text Box 3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760" name="Group 352"/>
                  <p:cNvGrpSpPr>
                    <a:grpSpLocks/>
                  </p:cNvGrpSpPr>
                  <p:nvPr/>
                </p:nvGrpSpPr>
                <p:grpSpPr bwMode="auto">
                  <a:xfrm>
                    <a:off x="2472" y="3702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761" name="Oval 3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62" name="Text Box 35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763" name="Group 355"/>
                <p:cNvGrpSpPr>
                  <a:grpSpLocks/>
                </p:cNvGrpSpPr>
                <p:nvPr/>
              </p:nvGrpSpPr>
              <p:grpSpPr bwMode="auto">
                <a:xfrm>
                  <a:off x="703" y="2659"/>
                  <a:ext cx="543" cy="181"/>
                  <a:chOff x="1248" y="3566"/>
                  <a:chExt cx="543" cy="181"/>
                </a:xfrm>
              </p:grpSpPr>
              <p:sp>
                <p:nvSpPr>
                  <p:cNvPr id="17764" name="Oval 356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765" name="Text Box 3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03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sp>
                <p:nvSpPr>
                  <p:cNvPr id="17766" name="Oval 358"/>
                  <p:cNvSpPr>
                    <a:spLocks noChangeArrowheads="1"/>
                  </p:cNvSpPr>
                  <p:nvPr/>
                </p:nvSpPr>
                <p:spPr bwMode="auto">
                  <a:xfrm>
                    <a:off x="1610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767" name="Text Box 3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65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grpSp>
                <p:nvGrpSpPr>
                  <p:cNvPr id="17768" name="Group 360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769" name="Oval 3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70" name="Text Box 3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</p:grpSp>
          <p:grpSp>
            <p:nvGrpSpPr>
              <p:cNvPr id="17771" name="Group 363"/>
              <p:cNvGrpSpPr>
                <a:grpSpLocks/>
              </p:cNvGrpSpPr>
              <p:nvPr/>
            </p:nvGrpSpPr>
            <p:grpSpPr bwMode="auto">
              <a:xfrm>
                <a:off x="1338" y="2659"/>
                <a:ext cx="544" cy="544"/>
                <a:chOff x="1338" y="2659"/>
                <a:chExt cx="544" cy="544"/>
              </a:xfrm>
            </p:grpSpPr>
            <p:grpSp>
              <p:nvGrpSpPr>
                <p:cNvPr id="17772" name="Group 364"/>
                <p:cNvGrpSpPr>
                  <a:grpSpLocks/>
                </p:cNvGrpSpPr>
                <p:nvPr/>
              </p:nvGrpSpPr>
              <p:grpSpPr bwMode="auto">
                <a:xfrm>
                  <a:off x="1338" y="3022"/>
                  <a:ext cx="544" cy="181"/>
                  <a:chOff x="68" y="2659"/>
                  <a:chExt cx="544" cy="181"/>
                </a:xfrm>
              </p:grpSpPr>
              <p:grpSp>
                <p:nvGrpSpPr>
                  <p:cNvPr id="17773" name="Group 365"/>
                  <p:cNvGrpSpPr>
                    <a:grpSpLocks/>
                  </p:cNvGrpSpPr>
                  <p:nvPr/>
                </p:nvGrpSpPr>
                <p:grpSpPr bwMode="auto">
                  <a:xfrm>
                    <a:off x="68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774" name="Oval 3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75" name="Text Box 36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776" name="Group 368"/>
                  <p:cNvGrpSpPr>
                    <a:grpSpLocks/>
                  </p:cNvGrpSpPr>
                  <p:nvPr/>
                </p:nvGrpSpPr>
                <p:grpSpPr bwMode="auto">
                  <a:xfrm>
                    <a:off x="250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777" name="Oval 3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78" name="Text Box 37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779" name="Group 371"/>
                  <p:cNvGrpSpPr>
                    <a:grpSpLocks/>
                  </p:cNvGrpSpPr>
                  <p:nvPr/>
                </p:nvGrpSpPr>
                <p:grpSpPr bwMode="auto">
                  <a:xfrm>
                    <a:off x="431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780" name="Oval 3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81" name="Text Box 37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782" name="Group 374"/>
                <p:cNvGrpSpPr>
                  <a:grpSpLocks/>
                </p:cNvGrpSpPr>
                <p:nvPr/>
              </p:nvGrpSpPr>
              <p:grpSpPr bwMode="auto">
                <a:xfrm>
                  <a:off x="1520" y="2841"/>
                  <a:ext cx="181" cy="181"/>
                  <a:chOff x="1474" y="3567"/>
                  <a:chExt cx="181" cy="181"/>
                </a:xfrm>
              </p:grpSpPr>
              <p:sp>
                <p:nvSpPr>
                  <p:cNvPr id="17783" name="Oval 375"/>
                  <p:cNvSpPr>
                    <a:spLocks noChangeArrowheads="1"/>
                  </p:cNvSpPr>
                  <p:nvPr/>
                </p:nvSpPr>
                <p:spPr bwMode="auto">
                  <a:xfrm>
                    <a:off x="1474" y="3567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4B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784" name="Text Box 37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75" y="3588"/>
                    <a:ext cx="168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OH</a:t>
                    </a:r>
                    <a:endParaRPr lang="ru-RU" altLang="ru-RU" sz="1400" b="1"/>
                  </a:p>
                </p:txBody>
              </p:sp>
            </p:grpSp>
            <p:grpSp>
              <p:nvGrpSpPr>
                <p:cNvPr id="17785" name="Group 377"/>
                <p:cNvGrpSpPr>
                  <a:grpSpLocks/>
                </p:cNvGrpSpPr>
                <p:nvPr/>
              </p:nvGrpSpPr>
              <p:grpSpPr bwMode="auto">
                <a:xfrm>
                  <a:off x="1701" y="2840"/>
                  <a:ext cx="181" cy="181"/>
                  <a:chOff x="703" y="3476"/>
                  <a:chExt cx="181" cy="181"/>
                </a:xfrm>
              </p:grpSpPr>
              <p:sp>
                <p:nvSpPr>
                  <p:cNvPr id="17786" name="Oval 378"/>
                  <p:cNvSpPr>
                    <a:spLocks noChangeArrowheads="1"/>
                  </p:cNvSpPr>
                  <p:nvPr/>
                </p:nvSpPr>
                <p:spPr bwMode="auto">
                  <a:xfrm>
                    <a:off x="703" y="347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787" name="Text Box 3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58" y="350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</p:grpSp>
            <p:grpSp>
              <p:nvGrpSpPr>
                <p:cNvPr id="17788" name="Group 380"/>
                <p:cNvGrpSpPr>
                  <a:grpSpLocks/>
                </p:cNvGrpSpPr>
                <p:nvPr/>
              </p:nvGrpSpPr>
              <p:grpSpPr bwMode="auto">
                <a:xfrm>
                  <a:off x="1338" y="2840"/>
                  <a:ext cx="181" cy="181"/>
                  <a:chOff x="1520" y="3975"/>
                  <a:chExt cx="181" cy="181"/>
                </a:xfrm>
              </p:grpSpPr>
              <p:sp>
                <p:nvSpPr>
                  <p:cNvPr id="17789" name="Oval 381"/>
                  <p:cNvSpPr>
                    <a:spLocks noChangeArrowheads="1"/>
                  </p:cNvSpPr>
                  <p:nvPr/>
                </p:nvSpPr>
                <p:spPr bwMode="auto">
                  <a:xfrm>
                    <a:off x="1520" y="3975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B4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790" name="Text Box 38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74" y="3996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A</a:t>
                    </a:r>
                    <a:endParaRPr lang="ru-RU" altLang="ru-RU" sz="1400" b="1"/>
                  </a:p>
                </p:txBody>
              </p:sp>
            </p:grpSp>
            <p:grpSp>
              <p:nvGrpSpPr>
                <p:cNvPr id="17791" name="Group 383"/>
                <p:cNvGrpSpPr>
                  <a:grpSpLocks/>
                </p:cNvGrpSpPr>
                <p:nvPr/>
              </p:nvGrpSpPr>
              <p:grpSpPr bwMode="auto">
                <a:xfrm>
                  <a:off x="1338" y="2659"/>
                  <a:ext cx="543" cy="181"/>
                  <a:chOff x="1248" y="3566"/>
                  <a:chExt cx="543" cy="181"/>
                </a:xfrm>
              </p:grpSpPr>
              <p:sp>
                <p:nvSpPr>
                  <p:cNvPr id="17792" name="Oval 384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793" name="Text Box 38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03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sp>
                <p:nvSpPr>
                  <p:cNvPr id="17794" name="Oval 386"/>
                  <p:cNvSpPr>
                    <a:spLocks noChangeArrowheads="1"/>
                  </p:cNvSpPr>
                  <p:nvPr/>
                </p:nvSpPr>
                <p:spPr bwMode="auto">
                  <a:xfrm>
                    <a:off x="1610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795" name="Text Box 38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65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grpSp>
                <p:nvGrpSpPr>
                  <p:cNvPr id="17796" name="Group 388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797" name="Oval 3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798" name="Text Box 39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</p:grpSp>
          <p:grpSp>
            <p:nvGrpSpPr>
              <p:cNvPr id="17799" name="Group 391"/>
              <p:cNvGrpSpPr>
                <a:grpSpLocks/>
              </p:cNvGrpSpPr>
              <p:nvPr/>
            </p:nvGrpSpPr>
            <p:grpSpPr bwMode="auto">
              <a:xfrm>
                <a:off x="1973" y="2659"/>
                <a:ext cx="544" cy="544"/>
                <a:chOff x="1973" y="2659"/>
                <a:chExt cx="544" cy="544"/>
              </a:xfrm>
            </p:grpSpPr>
            <p:grpSp>
              <p:nvGrpSpPr>
                <p:cNvPr id="17800" name="Group 392"/>
                <p:cNvGrpSpPr>
                  <a:grpSpLocks/>
                </p:cNvGrpSpPr>
                <p:nvPr/>
              </p:nvGrpSpPr>
              <p:grpSpPr bwMode="auto">
                <a:xfrm>
                  <a:off x="1973" y="3022"/>
                  <a:ext cx="544" cy="181"/>
                  <a:chOff x="68" y="2659"/>
                  <a:chExt cx="544" cy="181"/>
                </a:xfrm>
              </p:grpSpPr>
              <p:grpSp>
                <p:nvGrpSpPr>
                  <p:cNvPr id="17801" name="Group 393"/>
                  <p:cNvGrpSpPr>
                    <a:grpSpLocks/>
                  </p:cNvGrpSpPr>
                  <p:nvPr/>
                </p:nvGrpSpPr>
                <p:grpSpPr bwMode="auto">
                  <a:xfrm>
                    <a:off x="68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802" name="Oval 3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03" name="Text Box 39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804" name="Group 396"/>
                  <p:cNvGrpSpPr>
                    <a:grpSpLocks/>
                  </p:cNvGrpSpPr>
                  <p:nvPr/>
                </p:nvGrpSpPr>
                <p:grpSpPr bwMode="auto">
                  <a:xfrm>
                    <a:off x="250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805" name="Oval 3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06" name="Text Box 39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807" name="Group 399"/>
                  <p:cNvGrpSpPr>
                    <a:grpSpLocks/>
                  </p:cNvGrpSpPr>
                  <p:nvPr/>
                </p:nvGrpSpPr>
                <p:grpSpPr bwMode="auto">
                  <a:xfrm>
                    <a:off x="431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808" name="Oval 4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09" name="Text Box 40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810" name="Group 402"/>
                <p:cNvGrpSpPr>
                  <a:grpSpLocks/>
                </p:cNvGrpSpPr>
                <p:nvPr/>
              </p:nvGrpSpPr>
              <p:grpSpPr bwMode="auto">
                <a:xfrm>
                  <a:off x="1973" y="2840"/>
                  <a:ext cx="544" cy="182"/>
                  <a:chOff x="2109" y="3702"/>
                  <a:chExt cx="544" cy="182"/>
                </a:xfrm>
              </p:grpSpPr>
              <p:grpSp>
                <p:nvGrpSpPr>
                  <p:cNvPr id="17811" name="Group 403"/>
                  <p:cNvGrpSpPr>
                    <a:grpSpLocks/>
                  </p:cNvGrpSpPr>
                  <p:nvPr/>
                </p:nvGrpSpPr>
                <p:grpSpPr bwMode="auto">
                  <a:xfrm>
                    <a:off x="2291" y="3703"/>
                    <a:ext cx="181" cy="181"/>
                    <a:chOff x="1474" y="3567"/>
                    <a:chExt cx="181" cy="181"/>
                  </a:xfrm>
                </p:grpSpPr>
                <p:sp>
                  <p:nvSpPr>
                    <p:cNvPr id="17812" name="Oval 4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567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4BFFFF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13" name="Text Box 40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75" y="3588"/>
                      <a:ext cx="168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OH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814" name="Group 406"/>
                  <p:cNvGrpSpPr>
                    <a:grpSpLocks/>
                  </p:cNvGrpSpPr>
                  <p:nvPr/>
                </p:nvGrpSpPr>
                <p:grpSpPr bwMode="auto">
                  <a:xfrm>
                    <a:off x="2109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15" name="Oval 4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16" name="Text Box 40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817" name="Group 409"/>
                  <p:cNvGrpSpPr>
                    <a:grpSpLocks/>
                  </p:cNvGrpSpPr>
                  <p:nvPr/>
                </p:nvGrpSpPr>
                <p:grpSpPr bwMode="auto">
                  <a:xfrm>
                    <a:off x="2472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18" name="Oval 4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19" name="Text Box 41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820" name="Group 412"/>
                <p:cNvGrpSpPr>
                  <a:grpSpLocks/>
                </p:cNvGrpSpPr>
                <p:nvPr/>
              </p:nvGrpSpPr>
              <p:grpSpPr bwMode="auto">
                <a:xfrm>
                  <a:off x="1973" y="2659"/>
                  <a:ext cx="543" cy="181"/>
                  <a:chOff x="1248" y="3566"/>
                  <a:chExt cx="543" cy="181"/>
                </a:xfrm>
              </p:grpSpPr>
              <p:sp>
                <p:nvSpPr>
                  <p:cNvPr id="17821" name="Oval 413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22" name="Text Box 4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03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sp>
                <p:nvSpPr>
                  <p:cNvPr id="17823" name="Oval 415"/>
                  <p:cNvSpPr>
                    <a:spLocks noChangeArrowheads="1"/>
                  </p:cNvSpPr>
                  <p:nvPr/>
                </p:nvSpPr>
                <p:spPr bwMode="auto">
                  <a:xfrm>
                    <a:off x="1610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24" name="Text Box 4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65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grpSp>
                <p:nvGrpSpPr>
                  <p:cNvPr id="17825" name="Group 417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26" name="Oval 4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27" name="Text Box 4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</p:grpSp>
          <p:grpSp>
            <p:nvGrpSpPr>
              <p:cNvPr id="17828" name="Group 420"/>
              <p:cNvGrpSpPr>
                <a:grpSpLocks/>
              </p:cNvGrpSpPr>
              <p:nvPr/>
            </p:nvGrpSpPr>
            <p:grpSpPr bwMode="auto">
              <a:xfrm>
                <a:off x="2608" y="2659"/>
                <a:ext cx="544" cy="544"/>
                <a:chOff x="2608" y="2659"/>
                <a:chExt cx="544" cy="544"/>
              </a:xfrm>
            </p:grpSpPr>
            <p:grpSp>
              <p:nvGrpSpPr>
                <p:cNvPr id="17829" name="Group 421"/>
                <p:cNvGrpSpPr>
                  <a:grpSpLocks/>
                </p:cNvGrpSpPr>
                <p:nvPr/>
              </p:nvGrpSpPr>
              <p:grpSpPr bwMode="auto">
                <a:xfrm>
                  <a:off x="2608" y="2840"/>
                  <a:ext cx="544" cy="182"/>
                  <a:chOff x="2109" y="3702"/>
                  <a:chExt cx="544" cy="182"/>
                </a:xfrm>
              </p:grpSpPr>
              <p:grpSp>
                <p:nvGrpSpPr>
                  <p:cNvPr id="17830" name="Group 422"/>
                  <p:cNvGrpSpPr>
                    <a:grpSpLocks/>
                  </p:cNvGrpSpPr>
                  <p:nvPr/>
                </p:nvGrpSpPr>
                <p:grpSpPr bwMode="auto">
                  <a:xfrm>
                    <a:off x="2291" y="3703"/>
                    <a:ext cx="181" cy="181"/>
                    <a:chOff x="1474" y="3567"/>
                    <a:chExt cx="181" cy="181"/>
                  </a:xfrm>
                </p:grpSpPr>
                <p:sp>
                  <p:nvSpPr>
                    <p:cNvPr id="17831" name="Oval 4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567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4BFFFF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32" name="Text Box 4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75" y="3588"/>
                      <a:ext cx="168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OH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833" name="Group 425"/>
                  <p:cNvGrpSpPr>
                    <a:grpSpLocks/>
                  </p:cNvGrpSpPr>
                  <p:nvPr/>
                </p:nvGrpSpPr>
                <p:grpSpPr bwMode="auto">
                  <a:xfrm>
                    <a:off x="2109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34" name="Oval 4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35" name="Text Box 42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836" name="Group 428"/>
                  <p:cNvGrpSpPr>
                    <a:grpSpLocks/>
                  </p:cNvGrpSpPr>
                  <p:nvPr/>
                </p:nvGrpSpPr>
                <p:grpSpPr bwMode="auto">
                  <a:xfrm>
                    <a:off x="2472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37" name="Oval 4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38" name="Text Box 4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839" name="Group 431"/>
                <p:cNvGrpSpPr>
                  <a:grpSpLocks/>
                </p:cNvGrpSpPr>
                <p:nvPr/>
              </p:nvGrpSpPr>
              <p:grpSpPr bwMode="auto">
                <a:xfrm>
                  <a:off x="2608" y="2659"/>
                  <a:ext cx="543" cy="181"/>
                  <a:chOff x="1248" y="3566"/>
                  <a:chExt cx="543" cy="181"/>
                </a:xfrm>
              </p:grpSpPr>
              <p:sp>
                <p:nvSpPr>
                  <p:cNvPr id="17840" name="Oval 432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41" name="Text Box 4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03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sp>
                <p:nvSpPr>
                  <p:cNvPr id="17842" name="Oval 434"/>
                  <p:cNvSpPr>
                    <a:spLocks noChangeArrowheads="1"/>
                  </p:cNvSpPr>
                  <p:nvPr/>
                </p:nvSpPr>
                <p:spPr bwMode="auto">
                  <a:xfrm>
                    <a:off x="1610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43" name="Text Box 4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65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grpSp>
                <p:nvGrpSpPr>
                  <p:cNvPr id="17844" name="Group 436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45" name="Oval 4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46" name="Text Box 43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847" name="Group 439"/>
                <p:cNvGrpSpPr>
                  <a:grpSpLocks/>
                </p:cNvGrpSpPr>
                <p:nvPr/>
              </p:nvGrpSpPr>
              <p:grpSpPr bwMode="auto">
                <a:xfrm>
                  <a:off x="2608" y="3022"/>
                  <a:ext cx="543" cy="181"/>
                  <a:chOff x="1248" y="3566"/>
                  <a:chExt cx="543" cy="181"/>
                </a:xfrm>
              </p:grpSpPr>
              <p:sp>
                <p:nvSpPr>
                  <p:cNvPr id="17848" name="Oval 440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49" name="Text Box 4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03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sp>
                <p:nvSpPr>
                  <p:cNvPr id="17850" name="Oval 442"/>
                  <p:cNvSpPr>
                    <a:spLocks noChangeArrowheads="1"/>
                  </p:cNvSpPr>
                  <p:nvPr/>
                </p:nvSpPr>
                <p:spPr bwMode="auto">
                  <a:xfrm>
                    <a:off x="1610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51" name="Text Box 4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65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grpSp>
                <p:nvGrpSpPr>
                  <p:cNvPr id="17852" name="Group 444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53" name="Oval 4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54" name="Text Box 44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</p:grpSp>
          <p:grpSp>
            <p:nvGrpSpPr>
              <p:cNvPr id="17855" name="Group 447"/>
              <p:cNvGrpSpPr>
                <a:grpSpLocks/>
              </p:cNvGrpSpPr>
              <p:nvPr/>
            </p:nvGrpSpPr>
            <p:grpSpPr bwMode="auto">
              <a:xfrm>
                <a:off x="3243" y="2659"/>
                <a:ext cx="544" cy="544"/>
                <a:chOff x="3243" y="2659"/>
                <a:chExt cx="544" cy="544"/>
              </a:xfrm>
            </p:grpSpPr>
            <p:grpSp>
              <p:nvGrpSpPr>
                <p:cNvPr id="17856" name="Group 448"/>
                <p:cNvGrpSpPr>
                  <a:grpSpLocks/>
                </p:cNvGrpSpPr>
                <p:nvPr/>
              </p:nvGrpSpPr>
              <p:grpSpPr bwMode="auto">
                <a:xfrm>
                  <a:off x="3243" y="2840"/>
                  <a:ext cx="544" cy="182"/>
                  <a:chOff x="2109" y="3702"/>
                  <a:chExt cx="544" cy="182"/>
                </a:xfrm>
              </p:grpSpPr>
              <p:grpSp>
                <p:nvGrpSpPr>
                  <p:cNvPr id="17857" name="Group 449"/>
                  <p:cNvGrpSpPr>
                    <a:grpSpLocks/>
                  </p:cNvGrpSpPr>
                  <p:nvPr/>
                </p:nvGrpSpPr>
                <p:grpSpPr bwMode="auto">
                  <a:xfrm>
                    <a:off x="2291" y="3703"/>
                    <a:ext cx="181" cy="181"/>
                    <a:chOff x="1474" y="3567"/>
                    <a:chExt cx="181" cy="181"/>
                  </a:xfrm>
                </p:grpSpPr>
                <p:sp>
                  <p:nvSpPr>
                    <p:cNvPr id="17858" name="Oval 4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567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4BFFFF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59" name="Text Box 4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75" y="3588"/>
                      <a:ext cx="168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OH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860" name="Group 452"/>
                  <p:cNvGrpSpPr>
                    <a:grpSpLocks/>
                  </p:cNvGrpSpPr>
                  <p:nvPr/>
                </p:nvGrpSpPr>
                <p:grpSpPr bwMode="auto">
                  <a:xfrm>
                    <a:off x="2109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61" name="Oval 4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62" name="Text Box 45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863" name="Group 455"/>
                  <p:cNvGrpSpPr>
                    <a:grpSpLocks/>
                  </p:cNvGrpSpPr>
                  <p:nvPr/>
                </p:nvGrpSpPr>
                <p:grpSpPr bwMode="auto">
                  <a:xfrm>
                    <a:off x="2472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64" name="Oval 4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65" name="Text Box 45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866" name="Group 458"/>
                <p:cNvGrpSpPr>
                  <a:grpSpLocks/>
                </p:cNvGrpSpPr>
                <p:nvPr/>
              </p:nvGrpSpPr>
              <p:grpSpPr bwMode="auto">
                <a:xfrm>
                  <a:off x="3244" y="3022"/>
                  <a:ext cx="543" cy="181"/>
                  <a:chOff x="1248" y="3566"/>
                  <a:chExt cx="543" cy="181"/>
                </a:xfrm>
              </p:grpSpPr>
              <p:sp>
                <p:nvSpPr>
                  <p:cNvPr id="17867" name="Oval 459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68" name="Text Box 4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03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sp>
                <p:nvSpPr>
                  <p:cNvPr id="17869" name="Oval 461"/>
                  <p:cNvSpPr>
                    <a:spLocks noChangeArrowheads="1"/>
                  </p:cNvSpPr>
                  <p:nvPr/>
                </p:nvSpPr>
                <p:spPr bwMode="auto">
                  <a:xfrm>
                    <a:off x="1610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70" name="Text Box 4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65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grpSp>
                <p:nvGrpSpPr>
                  <p:cNvPr id="17871" name="Group 463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72" name="Oval 4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73" name="Text Box 46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sp>
              <p:nvSpPr>
                <p:cNvPr id="17874" name="Oval 466"/>
                <p:cNvSpPr>
                  <a:spLocks noChangeArrowheads="1"/>
                </p:cNvSpPr>
                <p:nvPr/>
              </p:nvSpPr>
              <p:spPr bwMode="auto">
                <a:xfrm>
                  <a:off x="3606" y="2659"/>
                  <a:ext cx="181" cy="181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B4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875" name="Text Box 467"/>
                <p:cNvSpPr txBox="1">
                  <a:spLocks noChangeArrowheads="1"/>
                </p:cNvSpPr>
                <p:nvPr/>
              </p:nvSpPr>
              <p:spPr bwMode="auto">
                <a:xfrm>
                  <a:off x="3661" y="2683"/>
                  <a:ext cx="81" cy="1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ru-RU" sz="1400" b="1"/>
                    <a:t>B</a:t>
                  </a:r>
                  <a:endParaRPr lang="ru-RU" altLang="ru-RU" sz="1400" b="1"/>
                </a:p>
              </p:txBody>
            </p:sp>
            <p:grpSp>
              <p:nvGrpSpPr>
                <p:cNvPr id="17876" name="Group 468"/>
                <p:cNvGrpSpPr>
                  <a:grpSpLocks/>
                </p:cNvGrpSpPr>
                <p:nvPr/>
              </p:nvGrpSpPr>
              <p:grpSpPr bwMode="auto">
                <a:xfrm>
                  <a:off x="3425" y="2659"/>
                  <a:ext cx="181" cy="181"/>
                  <a:chOff x="1520" y="3975"/>
                  <a:chExt cx="181" cy="181"/>
                </a:xfrm>
              </p:grpSpPr>
              <p:sp>
                <p:nvSpPr>
                  <p:cNvPr id="17877" name="Oval 469"/>
                  <p:cNvSpPr>
                    <a:spLocks noChangeArrowheads="1"/>
                  </p:cNvSpPr>
                  <p:nvPr/>
                </p:nvSpPr>
                <p:spPr bwMode="auto">
                  <a:xfrm>
                    <a:off x="1520" y="3975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B4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78" name="Text Box 4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74" y="3996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A</a:t>
                    </a:r>
                    <a:endParaRPr lang="ru-RU" altLang="ru-RU" sz="1400" b="1"/>
                  </a:p>
                </p:txBody>
              </p:sp>
            </p:grpSp>
            <p:grpSp>
              <p:nvGrpSpPr>
                <p:cNvPr id="17879" name="Group 471"/>
                <p:cNvGrpSpPr>
                  <a:grpSpLocks/>
                </p:cNvGrpSpPr>
                <p:nvPr/>
              </p:nvGrpSpPr>
              <p:grpSpPr bwMode="auto">
                <a:xfrm>
                  <a:off x="3244" y="2659"/>
                  <a:ext cx="181" cy="181"/>
                  <a:chOff x="1520" y="3975"/>
                  <a:chExt cx="181" cy="181"/>
                </a:xfrm>
              </p:grpSpPr>
              <p:sp>
                <p:nvSpPr>
                  <p:cNvPr id="17880" name="Oval 472"/>
                  <p:cNvSpPr>
                    <a:spLocks noChangeArrowheads="1"/>
                  </p:cNvSpPr>
                  <p:nvPr/>
                </p:nvSpPr>
                <p:spPr bwMode="auto">
                  <a:xfrm>
                    <a:off x="1520" y="3975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B4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81" name="Text Box 4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74" y="3996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A</a:t>
                    </a:r>
                    <a:endParaRPr lang="ru-RU" altLang="ru-RU" sz="1400" b="1"/>
                  </a:p>
                </p:txBody>
              </p:sp>
            </p:grpSp>
          </p:grpSp>
          <p:grpSp>
            <p:nvGrpSpPr>
              <p:cNvPr id="17882" name="Group 474"/>
              <p:cNvGrpSpPr>
                <a:grpSpLocks/>
              </p:cNvGrpSpPr>
              <p:nvPr/>
            </p:nvGrpSpPr>
            <p:grpSpPr bwMode="auto">
              <a:xfrm>
                <a:off x="3878" y="2659"/>
                <a:ext cx="544" cy="544"/>
                <a:chOff x="3878" y="2659"/>
                <a:chExt cx="544" cy="544"/>
              </a:xfrm>
            </p:grpSpPr>
            <p:grpSp>
              <p:nvGrpSpPr>
                <p:cNvPr id="17883" name="Group 475"/>
                <p:cNvGrpSpPr>
                  <a:grpSpLocks/>
                </p:cNvGrpSpPr>
                <p:nvPr/>
              </p:nvGrpSpPr>
              <p:grpSpPr bwMode="auto">
                <a:xfrm>
                  <a:off x="3878" y="2840"/>
                  <a:ext cx="544" cy="182"/>
                  <a:chOff x="2109" y="3702"/>
                  <a:chExt cx="544" cy="182"/>
                </a:xfrm>
              </p:grpSpPr>
              <p:grpSp>
                <p:nvGrpSpPr>
                  <p:cNvPr id="17884" name="Group 476"/>
                  <p:cNvGrpSpPr>
                    <a:grpSpLocks/>
                  </p:cNvGrpSpPr>
                  <p:nvPr/>
                </p:nvGrpSpPr>
                <p:grpSpPr bwMode="auto">
                  <a:xfrm>
                    <a:off x="2291" y="3703"/>
                    <a:ext cx="181" cy="181"/>
                    <a:chOff x="1474" y="3567"/>
                    <a:chExt cx="181" cy="181"/>
                  </a:xfrm>
                </p:grpSpPr>
                <p:sp>
                  <p:nvSpPr>
                    <p:cNvPr id="17885" name="Oval 4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567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4BFFFF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86" name="Text Box 47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75" y="3588"/>
                      <a:ext cx="168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OH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887" name="Group 479"/>
                  <p:cNvGrpSpPr>
                    <a:grpSpLocks/>
                  </p:cNvGrpSpPr>
                  <p:nvPr/>
                </p:nvGrpSpPr>
                <p:grpSpPr bwMode="auto">
                  <a:xfrm>
                    <a:off x="2109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88" name="Oval 4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89" name="Text Box 48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890" name="Group 482"/>
                  <p:cNvGrpSpPr>
                    <a:grpSpLocks/>
                  </p:cNvGrpSpPr>
                  <p:nvPr/>
                </p:nvGrpSpPr>
                <p:grpSpPr bwMode="auto">
                  <a:xfrm>
                    <a:off x="2472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91" name="Oval 4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892" name="Text Box 48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893" name="Group 485"/>
                <p:cNvGrpSpPr>
                  <a:grpSpLocks/>
                </p:cNvGrpSpPr>
                <p:nvPr/>
              </p:nvGrpSpPr>
              <p:grpSpPr bwMode="auto">
                <a:xfrm>
                  <a:off x="3878" y="3022"/>
                  <a:ext cx="543" cy="181"/>
                  <a:chOff x="1248" y="3566"/>
                  <a:chExt cx="543" cy="181"/>
                </a:xfrm>
              </p:grpSpPr>
              <p:sp>
                <p:nvSpPr>
                  <p:cNvPr id="17894" name="Oval 486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95" name="Text Box 48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03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sp>
                <p:nvSpPr>
                  <p:cNvPr id="17896" name="Oval 488"/>
                  <p:cNvSpPr>
                    <a:spLocks noChangeArrowheads="1"/>
                  </p:cNvSpPr>
                  <p:nvPr/>
                </p:nvSpPr>
                <p:spPr bwMode="auto">
                  <a:xfrm>
                    <a:off x="1610" y="3566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897" name="Text Box 48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65" y="3590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  <p:grpSp>
                <p:nvGrpSpPr>
                  <p:cNvPr id="17898" name="Group 490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899" name="Oval 4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00" name="Text Box 49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901" name="Group 493"/>
                <p:cNvGrpSpPr>
                  <a:grpSpLocks/>
                </p:cNvGrpSpPr>
                <p:nvPr/>
              </p:nvGrpSpPr>
              <p:grpSpPr bwMode="auto">
                <a:xfrm>
                  <a:off x="3878" y="2659"/>
                  <a:ext cx="543" cy="181"/>
                  <a:chOff x="1248" y="3566"/>
                  <a:chExt cx="543" cy="181"/>
                </a:xfrm>
              </p:grpSpPr>
              <p:grpSp>
                <p:nvGrpSpPr>
                  <p:cNvPr id="17902" name="Group 494"/>
                  <p:cNvGrpSpPr>
                    <a:grpSpLocks/>
                  </p:cNvGrpSpPr>
                  <p:nvPr/>
                </p:nvGrpSpPr>
                <p:grpSpPr bwMode="auto">
                  <a:xfrm>
                    <a:off x="1610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03" name="Oval 4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04" name="Text Box 49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05" name="Group 497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06" name="Oval 4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07" name="Text Box 49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08" name="Group 500"/>
                  <p:cNvGrpSpPr>
                    <a:grpSpLocks/>
                  </p:cNvGrpSpPr>
                  <p:nvPr/>
                </p:nvGrpSpPr>
                <p:grpSpPr bwMode="auto">
                  <a:xfrm>
                    <a:off x="1248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09" name="Oval 5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10" name="Text Box 50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</p:grpSp>
          <p:grpSp>
            <p:nvGrpSpPr>
              <p:cNvPr id="17911" name="Group 503"/>
              <p:cNvGrpSpPr>
                <a:grpSpLocks/>
              </p:cNvGrpSpPr>
              <p:nvPr/>
            </p:nvGrpSpPr>
            <p:grpSpPr bwMode="auto">
              <a:xfrm>
                <a:off x="5148" y="2659"/>
                <a:ext cx="544" cy="544"/>
                <a:chOff x="5148" y="2659"/>
                <a:chExt cx="544" cy="544"/>
              </a:xfrm>
            </p:grpSpPr>
            <p:grpSp>
              <p:nvGrpSpPr>
                <p:cNvPr id="17912" name="Group 504"/>
                <p:cNvGrpSpPr>
                  <a:grpSpLocks/>
                </p:cNvGrpSpPr>
                <p:nvPr/>
              </p:nvGrpSpPr>
              <p:grpSpPr bwMode="auto">
                <a:xfrm>
                  <a:off x="5148" y="2840"/>
                  <a:ext cx="544" cy="182"/>
                  <a:chOff x="2109" y="3702"/>
                  <a:chExt cx="544" cy="182"/>
                </a:xfrm>
              </p:grpSpPr>
              <p:grpSp>
                <p:nvGrpSpPr>
                  <p:cNvPr id="17913" name="Group 505"/>
                  <p:cNvGrpSpPr>
                    <a:grpSpLocks/>
                  </p:cNvGrpSpPr>
                  <p:nvPr/>
                </p:nvGrpSpPr>
                <p:grpSpPr bwMode="auto">
                  <a:xfrm>
                    <a:off x="2291" y="3703"/>
                    <a:ext cx="181" cy="181"/>
                    <a:chOff x="1474" y="3567"/>
                    <a:chExt cx="181" cy="181"/>
                  </a:xfrm>
                </p:grpSpPr>
                <p:sp>
                  <p:nvSpPr>
                    <p:cNvPr id="17914" name="Oval 5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567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4BFFFF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15" name="Text Box 50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75" y="3588"/>
                      <a:ext cx="168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OH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16" name="Group 508"/>
                  <p:cNvGrpSpPr>
                    <a:grpSpLocks/>
                  </p:cNvGrpSpPr>
                  <p:nvPr/>
                </p:nvGrpSpPr>
                <p:grpSpPr bwMode="auto">
                  <a:xfrm>
                    <a:off x="2109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17" name="Oval 5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18" name="Text Box 5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19" name="Group 511"/>
                  <p:cNvGrpSpPr>
                    <a:grpSpLocks/>
                  </p:cNvGrpSpPr>
                  <p:nvPr/>
                </p:nvGrpSpPr>
                <p:grpSpPr bwMode="auto">
                  <a:xfrm>
                    <a:off x="2472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20" name="Oval 5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21" name="Text Box 5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922" name="Group 514"/>
                <p:cNvGrpSpPr>
                  <a:grpSpLocks/>
                </p:cNvGrpSpPr>
                <p:nvPr/>
              </p:nvGrpSpPr>
              <p:grpSpPr bwMode="auto">
                <a:xfrm>
                  <a:off x="5149" y="2659"/>
                  <a:ext cx="543" cy="181"/>
                  <a:chOff x="1248" y="3566"/>
                  <a:chExt cx="543" cy="181"/>
                </a:xfrm>
              </p:grpSpPr>
              <p:grpSp>
                <p:nvGrpSpPr>
                  <p:cNvPr id="17923" name="Group 515"/>
                  <p:cNvGrpSpPr>
                    <a:grpSpLocks/>
                  </p:cNvGrpSpPr>
                  <p:nvPr/>
                </p:nvGrpSpPr>
                <p:grpSpPr bwMode="auto">
                  <a:xfrm>
                    <a:off x="1610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24" name="Oval 5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25" name="Text Box 5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26" name="Group 518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27" name="Oval 5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28" name="Text Box 52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29" name="Group 521"/>
                  <p:cNvGrpSpPr>
                    <a:grpSpLocks/>
                  </p:cNvGrpSpPr>
                  <p:nvPr/>
                </p:nvGrpSpPr>
                <p:grpSpPr bwMode="auto">
                  <a:xfrm>
                    <a:off x="1248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30" name="Oval 5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31" name="Text Box 5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932" name="Group 524"/>
                <p:cNvGrpSpPr>
                  <a:grpSpLocks/>
                </p:cNvGrpSpPr>
                <p:nvPr/>
              </p:nvGrpSpPr>
              <p:grpSpPr bwMode="auto">
                <a:xfrm>
                  <a:off x="5149" y="3022"/>
                  <a:ext cx="543" cy="181"/>
                  <a:chOff x="1248" y="3566"/>
                  <a:chExt cx="543" cy="181"/>
                </a:xfrm>
              </p:grpSpPr>
              <p:grpSp>
                <p:nvGrpSpPr>
                  <p:cNvPr id="17933" name="Group 525"/>
                  <p:cNvGrpSpPr>
                    <a:grpSpLocks/>
                  </p:cNvGrpSpPr>
                  <p:nvPr/>
                </p:nvGrpSpPr>
                <p:grpSpPr bwMode="auto">
                  <a:xfrm>
                    <a:off x="1610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34" name="Oval 5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35" name="Text Box 52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36" name="Group 528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37" name="Oval 5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38" name="Text Box 5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39" name="Group 531"/>
                  <p:cNvGrpSpPr>
                    <a:grpSpLocks/>
                  </p:cNvGrpSpPr>
                  <p:nvPr/>
                </p:nvGrpSpPr>
                <p:grpSpPr bwMode="auto">
                  <a:xfrm>
                    <a:off x="1248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40" name="Oval 5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41" name="Text Box 5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</p:grpSp>
          <p:grpSp>
            <p:nvGrpSpPr>
              <p:cNvPr id="17942" name="Group 534"/>
              <p:cNvGrpSpPr>
                <a:grpSpLocks/>
              </p:cNvGrpSpPr>
              <p:nvPr/>
            </p:nvGrpSpPr>
            <p:grpSpPr bwMode="auto">
              <a:xfrm>
                <a:off x="4513" y="2659"/>
                <a:ext cx="544" cy="544"/>
                <a:chOff x="4513" y="2659"/>
                <a:chExt cx="544" cy="544"/>
              </a:xfrm>
            </p:grpSpPr>
            <p:grpSp>
              <p:nvGrpSpPr>
                <p:cNvPr id="17943" name="Group 535"/>
                <p:cNvGrpSpPr>
                  <a:grpSpLocks/>
                </p:cNvGrpSpPr>
                <p:nvPr/>
              </p:nvGrpSpPr>
              <p:grpSpPr bwMode="auto">
                <a:xfrm>
                  <a:off x="4513" y="2840"/>
                  <a:ext cx="544" cy="182"/>
                  <a:chOff x="2109" y="3702"/>
                  <a:chExt cx="544" cy="182"/>
                </a:xfrm>
              </p:grpSpPr>
              <p:grpSp>
                <p:nvGrpSpPr>
                  <p:cNvPr id="17944" name="Group 536"/>
                  <p:cNvGrpSpPr>
                    <a:grpSpLocks/>
                  </p:cNvGrpSpPr>
                  <p:nvPr/>
                </p:nvGrpSpPr>
                <p:grpSpPr bwMode="auto">
                  <a:xfrm>
                    <a:off x="2291" y="3703"/>
                    <a:ext cx="181" cy="181"/>
                    <a:chOff x="1474" y="3567"/>
                    <a:chExt cx="181" cy="181"/>
                  </a:xfrm>
                </p:grpSpPr>
                <p:sp>
                  <p:nvSpPr>
                    <p:cNvPr id="17945" name="Oval 5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567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4BFFFF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46" name="Text Box 53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75" y="3588"/>
                      <a:ext cx="168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OH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47" name="Group 539"/>
                  <p:cNvGrpSpPr>
                    <a:grpSpLocks/>
                  </p:cNvGrpSpPr>
                  <p:nvPr/>
                </p:nvGrpSpPr>
                <p:grpSpPr bwMode="auto">
                  <a:xfrm>
                    <a:off x="2109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48" name="Oval 5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49" name="Text Box 54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50" name="Group 542"/>
                  <p:cNvGrpSpPr>
                    <a:grpSpLocks/>
                  </p:cNvGrpSpPr>
                  <p:nvPr/>
                </p:nvGrpSpPr>
                <p:grpSpPr bwMode="auto">
                  <a:xfrm>
                    <a:off x="2472" y="3702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51" name="Oval 5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52" name="Text Box 54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953" name="Group 545"/>
                <p:cNvGrpSpPr>
                  <a:grpSpLocks/>
                </p:cNvGrpSpPr>
                <p:nvPr/>
              </p:nvGrpSpPr>
              <p:grpSpPr bwMode="auto">
                <a:xfrm>
                  <a:off x="4513" y="2659"/>
                  <a:ext cx="543" cy="181"/>
                  <a:chOff x="1248" y="3566"/>
                  <a:chExt cx="543" cy="181"/>
                </a:xfrm>
              </p:grpSpPr>
              <p:grpSp>
                <p:nvGrpSpPr>
                  <p:cNvPr id="17954" name="Group 546"/>
                  <p:cNvGrpSpPr>
                    <a:grpSpLocks/>
                  </p:cNvGrpSpPr>
                  <p:nvPr/>
                </p:nvGrpSpPr>
                <p:grpSpPr bwMode="auto">
                  <a:xfrm>
                    <a:off x="1610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55" name="Oval 5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56" name="Text Box 54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57" name="Group 549"/>
                  <p:cNvGrpSpPr>
                    <a:grpSpLocks/>
                  </p:cNvGrpSpPr>
                  <p:nvPr/>
                </p:nvGrpSpPr>
                <p:grpSpPr bwMode="auto">
                  <a:xfrm>
                    <a:off x="1429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58" name="Oval 5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59" name="Text Box 5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60" name="Group 552"/>
                  <p:cNvGrpSpPr>
                    <a:grpSpLocks/>
                  </p:cNvGrpSpPr>
                  <p:nvPr/>
                </p:nvGrpSpPr>
                <p:grpSpPr bwMode="auto">
                  <a:xfrm>
                    <a:off x="1248" y="3566"/>
                    <a:ext cx="181" cy="181"/>
                    <a:chOff x="1520" y="3975"/>
                    <a:chExt cx="181" cy="181"/>
                  </a:xfrm>
                </p:grpSpPr>
                <p:sp>
                  <p:nvSpPr>
                    <p:cNvPr id="17961" name="Oval 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20" y="3975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B4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62" name="Text Box 55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74" y="3996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A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963" name="Group 555"/>
                <p:cNvGrpSpPr>
                  <a:grpSpLocks/>
                </p:cNvGrpSpPr>
                <p:nvPr/>
              </p:nvGrpSpPr>
              <p:grpSpPr bwMode="auto">
                <a:xfrm>
                  <a:off x="4876" y="3022"/>
                  <a:ext cx="181" cy="181"/>
                  <a:chOff x="1520" y="3975"/>
                  <a:chExt cx="181" cy="181"/>
                </a:xfrm>
              </p:grpSpPr>
              <p:sp>
                <p:nvSpPr>
                  <p:cNvPr id="17964" name="Oval 556"/>
                  <p:cNvSpPr>
                    <a:spLocks noChangeArrowheads="1"/>
                  </p:cNvSpPr>
                  <p:nvPr/>
                </p:nvSpPr>
                <p:spPr bwMode="auto">
                  <a:xfrm>
                    <a:off x="1520" y="3975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B4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965" name="Text Box 5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74" y="3996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A</a:t>
                    </a:r>
                    <a:endParaRPr lang="ru-RU" altLang="ru-RU" sz="1400" b="1"/>
                  </a:p>
                </p:txBody>
              </p:sp>
            </p:grpSp>
            <p:grpSp>
              <p:nvGrpSpPr>
                <p:cNvPr id="17966" name="Group 558"/>
                <p:cNvGrpSpPr>
                  <a:grpSpLocks/>
                </p:cNvGrpSpPr>
                <p:nvPr/>
              </p:nvGrpSpPr>
              <p:grpSpPr bwMode="auto">
                <a:xfrm>
                  <a:off x="4695" y="3022"/>
                  <a:ext cx="181" cy="181"/>
                  <a:chOff x="1520" y="3975"/>
                  <a:chExt cx="181" cy="181"/>
                </a:xfrm>
              </p:grpSpPr>
              <p:sp>
                <p:nvSpPr>
                  <p:cNvPr id="17967" name="Oval 559"/>
                  <p:cNvSpPr>
                    <a:spLocks noChangeArrowheads="1"/>
                  </p:cNvSpPr>
                  <p:nvPr/>
                </p:nvSpPr>
                <p:spPr bwMode="auto">
                  <a:xfrm>
                    <a:off x="1520" y="3975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B4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968" name="Text Box 5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74" y="3996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A</a:t>
                    </a:r>
                    <a:endParaRPr lang="ru-RU" altLang="ru-RU" sz="1400" b="1"/>
                  </a:p>
                </p:txBody>
              </p:sp>
            </p:grpSp>
            <p:grpSp>
              <p:nvGrpSpPr>
                <p:cNvPr id="17969" name="Group 561"/>
                <p:cNvGrpSpPr>
                  <a:grpSpLocks/>
                </p:cNvGrpSpPr>
                <p:nvPr/>
              </p:nvGrpSpPr>
              <p:grpSpPr bwMode="auto">
                <a:xfrm>
                  <a:off x="4513" y="3022"/>
                  <a:ext cx="181" cy="181"/>
                  <a:chOff x="567" y="3748"/>
                  <a:chExt cx="181" cy="181"/>
                </a:xfrm>
              </p:grpSpPr>
              <p:sp>
                <p:nvSpPr>
                  <p:cNvPr id="17970" name="Oval 562"/>
                  <p:cNvSpPr>
                    <a:spLocks noChangeArrowheads="1"/>
                  </p:cNvSpPr>
                  <p:nvPr/>
                </p:nvSpPr>
                <p:spPr bwMode="auto">
                  <a:xfrm>
                    <a:off x="567" y="3748"/>
                    <a:ext cx="181" cy="18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971" name="Text Box 5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22" y="3772"/>
                    <a:ext cx="81" cy="1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n-US" altLang="ru-RU" sz="1400" b="1"/>
                      <a:t>B</a:t>
                    </a:r>
                    <a:endParaRPr lang="ru-RU" altLang="ru-RU" sz="1400" b="1"/>
                  </a:p>
                </p:txBody>
              </p:sp>
            </p:grpSp>
          </p:grpSp>
          <p:grpSp>
            <p:nvGrpSpPr>
              <p:cNvPr id="17972" name="Group 564"/>
              <p:cNvGrpSpPr>
                <a:grpSpLocks/>
              </p:cNvGrpSpPr>
              <p:nvPr/>
            </p:nvGrpSpPr>
            <p:grpSpPr bwMode="auto">
              <a:xfrm>
                <a:off x="68" y="2659"/>
                <a:ext cx="544" cy="545"/>
                <a:chOff x="68" y="2659"/>
                <a:chExt cx="544" cy="545"/>
              </a:xfrm>
            </p:grpSpPr>
            <p:grpSp>
              <p:nvGrpSpPr>
                <p:cNvPr id="17973" name="Group 565"/>
                <p:cNvGrpSpPr>
                  <a:grpSpLocks/>
                </p:cNvGrpSpPr>
                <p:nvPr/>
              </p:nvGrpSpPr>
              <p:grpSpPr bwMode="auto">
                <a:xfrm>
                  <a:off x="68" y="2659"/>
                  <a:ext cx="544" cy="181"/>
                  <a:chOff x="68" y="2659"/>
                  <a:chExt cx="544" cy="181"/>
                </a:xfrm>
              </p:grpSpPr>
              <p:grpSp>
                <p:nvGrpSpPr>
                  <p:cNvPr id="17974" name="Group 566"/>
                  <p:cNvGrpSpPr>
                    <a:grpSpLocks/>
                  </p:cNvGrpSpPr>
                  <p:nvPr/>
                </p:nvGrpSpPr>
                <p:grpSpPr bwMode="auto">
                  <a:xfrm>
                    <a:off x="68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975" name="Oval 5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76" name="Text Box 56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77" name="Group 569"/>
                  <p:cNvGrpSpPr>
                    <a:grpSpLocks/>
                  </p:cNvGrpSpPr>
                  <p:nvPr/>
                </p:nvGrpSpPr>
                <p:grpSpPr bwMode="auto">
                  <a:xfrm>
                    <a:off x="250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978" name="Oval 5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79" name="Text Box 57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80" name="Group 572"/>
                  <p:cNvGrpSpPr>
                    <a:grpSpLocks/>
                  </p:cNvGrpSpPr>
                  <p:nvPr/>
                </p:nvGrpSpPr>
                <p:grpSpPr bwMode="auto">
                  <a:xfrm>
                    <a:off x="431" y="2659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981" name="Oval 5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82" name="Text Box 57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983" name="Group 575"/>
                <p:cNvGrpSpPr>
                  <a:grpSpLocks/>
                </p:cNvGrpSpPr>
                <p:nvPr/>
              </p:nvGrpSpPr>
              <p:grpSpPr bwMode="auto">
                <a:xfrm>
                  <a:off x="68" y="2840"/>
                  <a:ext cx="543" cy="182"/>
                  <a:chOff x="2110" y="3702"/>
                  <a:chExt cx="543" cy="182"/>
                </a:xfrm>
              </p:grpSpPr>
              <p:grpSp>
                <p:nvGrpSpPr>
                  <p:cNvPr id="17984" name="Group 576"/>
                  <p:cNvGrpSpPr>
                    <a:grpSpLocks/>
                  </p:cNvGrpSpPr>
                  <p:nvPr/>
                </p:nvGrpSpPr>
                <p:grpSpPr bwMode="auto">
                  <a:xfrm>
                    <a:off x="2291" y="3703"/>
                    <a:ext cx="181" cy="181"/>
                    <a:chOff x="1474" y="3567"/>
                    <a:chExt cx="181" cy="181"/>
                  </a:xfrm>
                </p:grpSpPr>
                <p:sp>
                  <p:nvSpPr>
                    <p:cNvPr id="17985" name="Oval 5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567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4BFFFF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86" name="Text Box 57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75" y="3588"/>
                      <a:ext cx="168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OH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87" name="Group 579"/>
                  <p:cNvGrpSpPr>
                    <a:grpSpLocks/>
                  </p:cNvGrpSpPr>
                  <p:nvPr/>
                </p:nvGrpSpPr>
                <p:grpSpPr bwMode="auto">
                  <a:xfrm>
                    <a:off x="2110" y="3702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988" name="Oval 5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89" name="Text Box 58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90" name="Group 582"/>
                  <p:cNvGrpSpPr>
                    <a:grpSpLocks/>
                  </p:cNvGrpSpPr>
                  <p:nvPr/>
                </p:nvGrpSpPr>
                <p:grpSpPr bwMode="auto">
                  <a:xfrm>
                    <a:off x="2472" y="3702"/>
                    <a:ext cx="181" cy="181"/>
                    <a:chOff x="703" y="3476"/>
                    <a:chExt cx="181" cy="181"/>
                  </a:xfrm>
                </p:grpSpPr>
                <p:sp>
                  <p:nvSpPr>
                    <p:cNvPr id="17991" name="Oval 5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3" y="3476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92" name="Text Box 58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8" y="3500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</p:grpSp>
            <p:grpSp>
              <p:nvGrpSpPr>
                <p:cNvPr id="17993" name="Group 585"/>
                <p:cNvGrpSpPr>
                  <a:grpSpLocks/>
                </p:cNvGrpSpPr>
                <p:nvPr/>
              </p:nvGrpSpPr>
              <p:grpSpPr bwMode="auto">
                <a:xfrm>
                  <a:off x="68" y="3022"/>
                  <a:ext cx="544" cy="182"/>
                  <a:chOff x="1247" y="3838"/>
                  <a:chExt cx="544" cy="182"/>
                </a:xfrm>
              </p:grpSpPr>
              <p:grpSp>
                <p:nvGrpSpPr>
                  <p:cNvPr id="17994" name="Group 586"/>
                  <p:cNvGrpSpPr>
                    <a:grpSpLocks/>
                  </p:cNvGrpSpPr>
                  <p:nvPr/>
                </p:nvGrpSpPr>
                <p:grpSpPr bwMode="auto">
                  <a:xfrm>
                    <a:off x="1247" y="3839"/>
                    <a:ext cx="181" cy="181"/>
                    <a:chOff x="567" y="3748"/>
                    <a:chExt cx="181" cy="181"/>
                  </a:xfrm>
                </p:grpSpPr>
                <p:sp>
                  <p:nvSpPr>
                    <p:cNvPr id="17995" name="Oval 5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7" y="3748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96" name="Text Box 58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2" y="3772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7997" name="Group 589"/>
                  <p:cNvGrpSpPr>
                    <a:grpSpLocks/>
                  </p:cNvGrpSpPr>
                  <p:nvPr/>
                </p:nvGrpSpPr>
                <p:grpSpPr bwMode="auto">
                  <a:xfrm>
                    <a:off x="1429" y="3838"/>
                    <a:ext cx="181" cy="181"/>
                    <a:chOff x="567" y="3748"/>
                    <a:chExt cx="181" cy="181"/>
                  </a:xfrm>
                </p:grpSpPr>
                <p:sp>
                  <p:nvSpPr>
                    <p:cNvPr id="17998" name="Oval 5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7" y="3748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7999" name="Text Box 59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2" y="3772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  <p:grpSp>
                <p:nvGrpSpPr>
                  <p:cNvPr id="18000" name="Group 592"/>
                  <p:cNvGrpSpPr>
                    <a:grpSpLocks/>
                  </p:cNvGrpSpPr>
                  <p:nvPr/>
                </p:nvGrpSpPr>
                <p:grpSpPr bwMode="auto">
                  <a:xfrm>
                    <a:off x="1610" y="3838"/>
                    <a:ext cx="181" cy="181"/>
                    <a:chOff x="567" y="3748"/>
                    <a:chExt cx="181" cy="181"/>
                  </a:xfrm>
                </p:grpSpPr>
                <p:sp>
                  <p:nvSpPr>
                    <p:cNvPr id="18001" name="Oval 5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7" y="3748"/>
                      <a:ext cx="181" cy="18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B4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8002" name="Text Box 59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2" y="3772"/>
                      <a:ext cx="81" cy="13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ru-RU" sz="1400" b="1"/>
                        <a:t>B</a:t>
                      </a:r>
                      <a:endParaRPr lang="ru-RU" altLang="ru-RU" sz="1400" b="1"/>
                    </a:p>
                  </p:txBody>
                </p:sp>
              </p:grpSp>
            </p:grpSp>
          </p:grpSp>
        </p:grpSp>
      </p:grpSp>
      <p:sp>
        <p:nvSpPr>
          <p:cNvPr id="18004" name="Text Box 596"/>
          <p:cNvSpPr txBox="1">
            <a:spLocks noChangeArrowheads="1"/>
          </p:cNvSpPr>
          <p:nvPr/>
        </p:nvSpPr>
        <p:spPr bwMode="auto">
          <a:xfrm>
            <a:off x="1431925" y="331788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/>
              <a:t>Кислотность поверхности твердых тел</a:t>
            </a:r>
          </a:p>
        </p:txBody>
      </p:sp>
      <p:grpSp>
        <p:nvGrpSpPr>
          <p:cNvPr id="18005" name="Group 597"/>
          <p:cNvGrpSpPr>
            <a:grpSpLocks/>
          </p:cNvGrpSpPr>
          <p:nvPr/>
        </p:nvGrpSpPr>
        <p:grpSpPr bwMode="auto">
          <a:xfrm>
            <a:off x="611188" y="1341438"/>
            <a:ext cx="3149600" cy="1223962"/>
            <a:chOff x="385" y="1480"/>
            <a:chExt cx="1984" cy="771"/>
          </a:xfrm>
        </p:grpSpPr>
        <p:grpSp>
          <p:nvGrpSpPr>
            <p:cNvPr id="18006" name="Group 598"/>
            <p:cNvGrpSpPr>
              <a:grpSpLocks/>
            </p:cNvGrpSpPr>
            <p:nvPr/>
          </p:nvGrpSpPr>
          <p:grpSpPr bwMode="auto">
            <a:xfrm>
              <a:off x="612" y="1768"/>
              <a:ext cx="409" cy="238"/>
              <a:chOff x="1421" y="2548"/>
              <a:chExt cx="409" cy="238"/>
            </a:xfrm>
          </p:grpSpPr>
          <p:sp>
            <p:nvSpPr>
              <p:cNvPr id="18007" name="Line 599"/>
              <p:cNvSpPr>
                <a:spLocks noChangeShapeType="1"/>
              </p:cNvSpPr>
              <p:nvPr/>
            </p:nvSpPr>
            <p:spPr bwMode="auto">
              <a:xfrm>
                <a:off x="1421" y="2786"/>
                <a:ext cx="40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008" name="Text Box 600"/>
              <p:cNvSpPr txBox="1">
                <a:spLocks noChangeArrowheads="1"/>
              </p:cNvSpPr>
              <p:nvPr/>
            </p:nvSpPr>
            <p:spPr bwMode="auto">
              <a:xfrm>
                <a:off x="1512" y="2548"/>
                <a:ext cx="2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1400" b="1"/>
                  <a:t>А</a:t>
                </a:r>
                <a:r>
                  <a:rPr lang="en-US" altLang="ru-RU" sz="1400" b="1"/>
                  <a:t>H</a:t>
                </a:r>
                <a:endParaRPr lang="ru-RU" altLang="ru-RU" sz="1400" b="1"/>
              </a:p>
            </p:txBody>
          </p:sp>
          <p:sp>
            <p:nvSpPr>
              <p:cNvPr id="18009" name="Line 601"/>
              <p:cNvSpPr>
                <a:spLocks noChangeShapeType="1"/>
              </p:cNvSpPr>
              <p:nvPr/>
            </p:nvSpPr>
            <p:spPr bwMode="auto">
              <a:xfrm>
                <a:off x="1603" y="2695"/>
                <a:ext cx="0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010" name="Group 602"/>
            <p:cNvGrpSpPr>
              <a:grpSpLocks/>
            </p:cNvGrpSpPr>
            <p:nvPr/>
          </p:nvGrpSpPr>
          <p:grpSpPr bwMode="auto">
            <a:xfrm>
              <a:off x="1518" y="1752"/>
              <a:ext cx="409" cy="255"/>
              <a:chOff x="1421" y="2531"/>
              <a:chExt cx="409" cy="255"/>
            </a:xfrm>
          </p:grpSpPr>
          <p:sp>
            <p:nvSpPr>
              <p:cNvPr id="18011" name="Line 603"/>
              <p:cNvSpPr>
                <a:spLocks noChangeShapeType="1"/>
              </p:cNvSpPr>
              <p:nvPr/>
            </p:nvSpPr>
            <p:spPr bwMode="auto">
              <a:xfrm>
                <a:off x="1421" y="2786"/>
                <a:ext cx="40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012" name="Text Box 604"/>
              <p:cNvSpPr txBox="1">
                <a:spLocks noChangeArrowheads="1"/>
              </p:cNvSpPr>
              <p:nvPr/>
            </p:nvSpPr>
            <p:spPr bwMode="auto">
              <a:xfrm>
                <a:off x="1512" y="2531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1400" b="1"/>
                  <a:t>А</a:t>
                </a:r>
                <a:r>
                  <a:rPr lang="ru-RU" altLang="ru-RU" sz="2400" b="1" baseline="30000"/>
                  <a:t>-</a:t>
                </a:r>
              </a:p>
            </p:txBody>
          </p:sp>
          <p:sp>
            <p:nvSpPr>
              <p:cNvPr id="18013" name="Line 605"/>
              <p:cNvSpPr>
                <a:spLocks noChangeShapeType="1"/>
              </p:cNvSpPr>
              <p:nvPr/>
            </p:nvSpPr>
            <p:spPr bwMode="auto">
              <a:xfrm>
                <a:off x="1603" y="2695"/>
                <a:ext cx="0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014" name="Text Box 606"/>
            <p:cNvSpPr txBox="1">
              <a:spLocks noChangeArrowheads="1"/>
            </p:cNvSpPr>
            <p:nvPr/>
          </p:nvSpPr>
          <p:spPr bwMode="auto">
            <a:xfrm>
              <a:off x="496" y="1480"/>
              <a:ext cx="18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Брэнстедовские центры</a:t>
              </a:r>
            </a:p>
          </p:txBody>
        </p:sp>
        <p:sp>
          <p:nvSpPr>
            <p:cNvPr id="18015" name="Text Box 607"/>
            <p:cNvSpPr txBox="1">
              <a:spLocks noChangeArrowheads="1"/>
            </p:cNvSpPr>
            <p:nvPr/>
          </p:nvSpPr>
          <p:spPr bwMode="auto">
            <a:xfrm>
              <a:off x="385" y="2020"/>
              <a:ext cx="181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кислотные     основные</a:t>
              </a:r>
            </a:p>
          </p:txBody>
        </p:sp>
      </p:grpSp>
      <p:grpSp>
        <p:nvGrpSpPr>
          <p:cNvPr id="18016" name="Group 608"/>
          <p:cNvGrpSpPr>
            <a:grpSpLocks/>
          </p:cNvGrpSpPr>
          <p:nvPr/>
        </p:nvGrpSpPr>
        <p:grpSpPr bwMode="auto">
          <a:xfrm>
            <a:off x="5003800" y="1412875"/>
            <a:ext cx="2887663" cy="1230313"/>
            <a:chOff x="3152" y="1480"/>
            <a:chExt cx="1819" cy="775"/>
          </a:xfrm>
        </p:grpSpPr>
        <p:grpSp>
          <p:nvGrpSpPr>
            <p:cNvPr id="18017" name="Group 609"/>
            <p:cNvGrpSpPr>
              <a:grpSpLocks/>
            </p:cNvGrpSpPr>
            <p:nvPr/>
          </p:nvGrpSpPr>
          <p:grpSpPr bwMode="auto">
            <a:xfrm>
              <a:off x="3378" y="1752"/>
              <a:ext cx="409" cy="316"/>
              <a:chOff x="2789" y="1842"/>
              <a:chExt cx="409" cy="316"/>
            </a:xfrm>
          </p:grpSpPr>
          <p:sp>
            <p:nvSpPr>
              <p:cNvPr id="18018" name="Line 610"/>
              <p:cNvSpPr>
                <a:spLocks noChangeShapeType="1"/>
              </p:cNvSpPr>
              <p:nvPr/>
            </p:nvSpPr>
            <p:spPr bwMode="auto">
              <a:xfrm>
                <a:off x="2789" y="2069"/>
                <a:ext cx="40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019" name="Text Box 611"/>
              <p:cNvSpPr txBox="1">
                <a:spLocks noChangeArrowheads="1"/>
              </p:cNvSpPr>
              <p:nvPr/>
            </p:nvSpPr>
            <p:spPr bwMode="auto">
              <a:xfrm>
                <a:off x="2934" y="2024"/>
                <a:ext cx="127" cy="13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0" rIns="36000" bIns="0">
                <a:spAutoFit/>
              </a:bodyPr>
              <a:lstStyle/>
              <a:p>
                <a:pPr algn="ctr"/>
                <a:r>
                  <a:rPr lang="en-US" altLang="ru-RU" sz="1400" b="1"/>
                  <a:t>A</a:t>
                </a:r>
                <a:endParaRPr lang="ru-RU" altLang="ru-RU" sz="1400" b="1" baseline="30000"/>
              </a:p>
            </p:txBody>
          </p:sp>
          <p:graphicFrame>
            <p:nvGraphicFramePr>
              <p:cNvPr id="18020" name="Object 612"/>
              <p:cNvGraphicFramePr>
                <a:graphicFrameLocks noChangeAspect="1"/>
              </p:cNvGraphicFramePr>
              <p:nvPr/>
            </p:nvGraphicFramePr>
            <p:xfrm>
              <a:off x="2935" y="1842"/>
              <a:ext cx="102" cy="1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4" name="Document" r:id="rId3" imgW="162000" imgH="247680" progId="ChemWindow.Document">
                      <p:embed/>
                    </p:oleObj>
                  </mc:Choice>
                  <mc:Fallback>
                    <p:oleObj name="Document" r:id="rId3" imgW="162000" imgH="247680" progId="ChemWindow.Document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35" y="1842"/>
                            <a:ext cx="102" cy="15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8021" name="Group 613"/>
            <p:cNvGrpSpPr>
              <a:grpSpLocks/>
            </p:cNvGrpSpPr>
            <p:nvPr/>
          </p:nvGrpSpPr>
          <p:grpSpPr bwMode="auto">
            <a:xfrm>
              <a:off x="4286" y="1752"/>
              <a:ext cx="409" cy="316"/>
              <a:chOff x="3741" y="1797"/>
              <a:chExt cx="409" cy="316"/>
            </a:xfrm>
          </p:grpSpPr>
          <p:sp>
            <p:nvSpPr>
              <p:cNvPr id="18022" name="Line 614"/>
              <p:cNvSpPr>
                <a:spLocks noChangeShapeType="1"/>
              </p:cNvSpPr>
              <p:nvPr/>
            </p:nvSpPr>
            <p:spPr bwMode="auto">
              <a:xfrm>
                <a:off x="3741" y="2024"/>
                <a:ext cx="40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023" name="Text Box 615"/>
              <p:cNvSpPr txBox="1">
                <a:spLocks noChangeArrowheads="1"/>
              </p:cNvSpPr>
              <p:nvPr/>
            </p:nvSpPr>
            <p:spPr bwMode="auto">
              <a:xfrm>
                <a:off x="3886" y="1979"/>
                <a:ext cx="127" cy="13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0" rIns="36000" bIns="0">
                <a:spAutoFit/>
              </a:bodyPr>
              <a:lstStyle/>
              <a:p>
                <a:pPr algn="ctr"/>
                <a:r>
                  <a:rPr lang="ru-RU" altLang="ru-RU" sz="1400" b="1"/>
                  <a:t>В</a:t>
                </a:r>
                <a:endParaRPr lang="ru-RU" altLang="ru-RU" sz="1400" b="1" baseline="30000"/>
              </a:p>
            </p:txBody>
          </p:sp>
          <p:sp>
            <p:nvSpPr>
              <p:cNvPr id="18024" name="Text Box 616"/>
              <p:cNvSpPr txBox="1">
                <a:spLocks noChangeArrowheads="1"/>
              </p:cNvSpPr>
              <p:nvPr/>
            </p:nvSpPr>
            <p:spPr bwMode="auto">
              <a:xfrm>
                <a:off x="3878" y="1797"/>
                <a:ext cx="107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altLang="ru-RU" sz="1200" b="1"/>
                  <a:t> </a:t>
                </a:r>
                <a:r>
                  <a:rPr lang="ru-RU" altLang="ru-RU" b="1"/>
                  <a:t>..</a:t>
                </a:r>
              </a:p>
            </p:txBody>
          </p:sp>
        </p:grpSp>
        <p:sp>
          <p:nvSpPr>
            <p:cNvPr id="18025" name="Text Box 617"/>
            <p:cNvSpPr txBox="1">
              <a:spLocks noChangeArrowheads="1"/>
            </p:cNvSpPr>
            <p:nvPr/>
          </p:nvSpPr>
          <p:spPr bwMode="auto">
            <a:xfrm>
              <a:off x="3156" y="1480"/>
              <a:ext cx="16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Льюисовские центры</a:t>
              </a:r>
            </a:p>
          </p:txBody>
        </p:sp>
        <p:sp>
          <p:nvSpPr>
            <p:cNvPr id="18026" name="Text Box 618"/>
            <p:cNvSpPr txBox="1">
              <a:spLocks noChangeArrowheads="1"/>
            </p:cNvSpPr>
            <p:nvPr/>
          </p:nvSpPr>
          <p:spPr bwMode="auto">
            <a:xfrm>
              <a:off x="3152" y="2024"/>
              <a:ext cx="181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кислотные     основные</a:t>
              </a:r>
            </a:p>
          </p:txBody>
        </p:sp>
      </p:grpSp>
      <p:grpSp>
        <p:nvGrpSpPr>
          <p:cNvPr id="18027" name="Group 619"/>
          <p:cNvGrpSpPr>
            <a:grpSpLocks/>
          </p:cNvGrpSpPr>
          <p:nvPr/>
        </p:nvGrpSpPr>
        <p:grpSpPr bwMode="auto">
          <a:xfrm>
            <a:off x="755650" y="3500438"/>
            <a:ext cx="6969125" cy="1152525"/>
            <a:chOff x="237" y="2432"/>
            <a:chExt cx="4390" cy="726"/>
          </a:xfrm>
        </p:grpSpPr>
        <p:grpSp>
          <p:nvGrpSpPr>
            <p:cNvPr id="18028" name="Group 620"/>
            <p:cNvGrpSpPr>
              <a:grpSpLocks/>
            </p:cNvGrpSpPr>
            <p:nvPr/>
          </p:nvGrpSpPr>
          <p:grpSpPr bwMode="auto">
            <a:xfrm>
              <a:off x="959" y="2548"/>
              <a:ext cx="1038" cy="610"/>
              <a:chOff x="959" y="2548"/>
              <a:chExt cx="1038" cy="610"/>
            </a:xfrm>
          </p:grpSpPr>
          <p:sp>
            <p:nvSpPr>
              <p:cNvPr id="18029" name="Oval 621"/>
              <p:cNvSpPr>
                <a:spLocks noChangeArrowheads="1"/>
              </p:cNvSpPr>
              <p:nvPr/>
            </p:nvSpPr>
            <p:spPr bwMode="auto">
              <a:xfrm>
                <a:off x="1058" y="2605"/>
                <a:ext cx="182" cy="18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B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030" name="Text Box 622"/>
              <p:cNvSpPr txBox="1">
                <a:spLocks noChangeArrowheads="1"/>
              </p:cNvSpPr>
              <p:nvPr/>
            </p:nvSpPr>
            <p:spPr bwMode="auto">
              <a:xfrm>
                <a:off x="1221" y="2586"/>
                <a:ext cx="20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=</a:t>
                </a:r>
                <a:endParaRPr lang="ru-RU" altLang="ru-RU"/>
              </a:p>
            </p:txBody>
          </p:sp>
          <p:grpSp>
            <p:nvGrpSpPr>
              <p:cNvPr id="18031" name="Group 623"/>
              <p:cNvGrpSpPr>
                <a:grpSpLocks/>
              </p:cNvGrpSpPr>
              <p:nvPr/>
            </p:nvGrpSpPr>
            <p:grpSpPr bwMode="auto">
              <a:xfrm>
                <a:off x="1421" y="2548"/>
                <a:ext cx="409" cy="238"/>
                <a:chOff x="1421" y="2548"/>
                <a:chExt cx="409" cy="238"/>
              </a:xfrm>
            </p:grpSpPr>
            <p:sp>
              <p:nvSpPr>
                <p:cNvPr id="18032" name="Line 624"/>
                <p:cNvSpPr>
                  <a:spLocks noChangeShapeType="1"/>
                </p:cNvSpPr>
                <p:nvPr/>
              </p:nvSpPr>
              <p:spPr bwMode="auto">
                <a:xfrm>
                  <a:off x="1421" y="2786"/>
                  <a:ext cx="409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033" name="Text Box 625"/>
                <p:cNvSpPr txBox="1">
                  <a:spLocks noChangeArrowheads="1"/>
                </p:cNvSpPr>
                <p:nvPr/>
              </p:nvSpPr>
              <p:spPr bwMode="auto">
                <a:xfrm>
                  <a:off x="1512" y="2548"/>
                  <a:ext cx="284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ru-RU" sz="1400" b="1"/>
                    <a:t>OH</a:t>
                  </a:r>
                  <a:endParaRPr lang="ru-RU" altLang="ru-RU" sz="1400" b="1"/>
                </a:p>
              </p:txBody>
            </p:sp>
            <p:sp>
              <p:nvSpPr>
                <p:cNvPr id="18034" name="Line 626"/>
                <p:cNvSpPr>
                  <a:spLocks noChangeShapeType="1"/>
                </p:cNvSpPr>
                <p:nvPr/>
              </p:nvSpPr>
              <p:spPr bwMode="auto">
                <a:xfrm>
                  <a:off x="1603" y="2695"/>
                  <a:ext cx="0" cy="9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8035" name="Text Box 627"/>
              <p:cNvSpPr txBox="1">
                <a:spLocks noChangeArrowheads="1"/>
              </p:cNvSpPr>
              <p:nvPr/>
            </p:nvSpPr>
            <p:spPr bwMode="auto">
              <a:xfrm>
                <a:off x="959" y="2832"/>
                <a:ext cx="1038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400" b="1"/>
                  <a:t>Брэнстедовский</a:t>
                </a:r>
              </a:p>
              <a:p>
                <a:pPr algn="ctr"/>
                <a:r>
                  <a:rPr lang="ru-RU" altLang="ru-RU" sz="1400" b="1"/>
                  <a:t>центр</a:t>
                </a:r>
              </a:p>
            </p:txBody>
          </p:sp>
          <p:sp>
            <p:nvSpPr>
              <p:cNvPr id="18036" name="Text Box 628"/>
              <p:cNvSpPr txBox="1">
                <a:spLocks noChangeArrowheads="1"/>
              </p:cNvSpPr>
              <p:nvPr/>
            </p:nvSpPr>
            <p:spPr bwMode="auto">
              <a:xfrm>
                <a:off x="1066" y="2628"/>
                <a:ext cx="168" cy="1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ru-RU" sz="1400" b="1"/>
                  <a:t>OH</a:t>
                </a:r>
                <a:endParaRPr lang="ru-RU" altLang="ru-RU" sz="1400" b="1"/>
              </a:p>
            </p:txBody>
          </p:sp>
        </p:grpSp>
        <p:sp>
          <p:nvSpPr>
            <p:cNvPr id="18037" name="Oval 629"/>
            <p:cNvSpPr>
              <a:spLocks noChangeArrowheads="1"/>
            </p:cNvSpPr>
            <p:nvPr/>
          </p:nvSpPr>
          <p:spPr bwMode="auto">
            <a:xfrm>
              <a:off x="3876" y="2594"/>
              <a:ext cx="182" cy="18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B4B4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038" name="Text Box 630"/>
            <p:cNvSpPr txBox="1">
              <a:spLocks noChangeArrowheads="1"/>
            </p:cNvSpPr>
            <p:nvPr/>
          </p:nvSpPr>
          <p:spPr bwMode="auto">
            <a:xfrm>
              <a:off x="4018" y="2559"/>
              <a:ext cx="2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/>
                <a:t>=</a:t>
              </a:r>
              <a:endParaRPr lang="ru-RU" altLang="ru-RU"/>
            </a:p>
          </p:txBody>
        </p:sp>
        <p:grpSp>
          <p:nvGrpSpPr>
            <p:cNvPr id="18039" name="Group 631"/>
            <p:cNvGrpSpPr>
              <a:grpSpLocks/>
            </p:cNvGrpSpPr>
            <p:nvPr/>
          </p:nvGrpSpPr>
          <p:grpSpPr bwMode="auto">
            <a:xfrm>
              <a:off x="4218" y="2514"/>
              <a:ext cx="409" cy="270"/>
              <a:chOff x="1020" y="1888"/>
              <a:chExt cx="409" cy="270"/>
            </a:xfrm>
          </p:grpSpPr>
          <p:sp>
            <p:nvSpPr>
              <p:cNvPr id="18040" name="Line 632"/>
              <p:cNvSpPr>
                <a:spLocks noChangeShapeType="1"/>
              </p:cNvSpPr>
              <p:nvPr/>
            </p:nvSpPr>
            <p:spPr bwMode="auto">
              <a:xfrm>
                <a:off x="1020" y="2069"/>
                <a:ext cx="40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041" name="Text Box 633"/>
              <p:cNvSpPr txBox="1">
                <a:spLocks noChangeArrowheads="1"/>
              </p:cNvSpPr>
              <p:nvPr/>
            </p:nvSpPr>
            <p:spPr bwMode="auto">
              <a:xfrm>
                <a:off x="1111" y="2024"/>
                <a:ext cx="240" cy="13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0" rIns="36000" bIns="0">
                <a:spAutoFit/>
              </a:bodyPr>
              <a:lstStyle/>
              <a:p>
                <a:r>
                  <a:rPr lang="en-US" altLang="ru-RU" sz="1400" b="1"/>
                  <a:t>Al</a:t>
                </a:r>
                <a:r>
                  <a:rPr lang="en-US" altLang="ru-RU" sz="1400" b="1" baseline="30000"/>
                  <a:t>3+</a:t>
                </a:r>
                <a:endParaRPr lang="ru-RU" altLang="ru-RU" sz="1400" b="1" baseline="30000"/>
              </a:p>
            </p:txBody>
          </p:sp>
          <p:graphicFrame>
            <p:nvGraphicFramePr>
              <p:cNvPr id="18042" name="Object 634"/>
              <p:cNvGraphicFramePr>
                <a:graphicFrameLocks noChangeAspect="1"/>
              </p:cNvGraphicFramePr>
              <p:nvPr/>
            </p:nvGraphicFramePr>
            <p:xfrm>
              <a:off x="1145" y="1888"/>
              <a:ext cx="102" cy="1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5" name="Document" r:id="rId5" imgW="162000" imgH="247680" progId="ChemWindow.Document">
                      <p:embed/>
                    </p:oleObj>
                  </mc:Choice>
                  <mc:Fallback>
                    <p:oleObj name="Document" r:id="rId5" imgW="162000" imgH="247680" progId="ChemWindow.Document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45" y="1888"/>
                            <a:ext cx="102" cy="15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8043" name="Text Box 635"/>
            <p:cNvSpPr txBox="1">
              <a:spLocks noChangeArrowheads="1"/>
            </p:cNvSpPr>
            <p:nvPr/>
          </p:nvSpPr>
          <p:spPr bwMode="auto">
            <a:xfrm>
              <a:off x="4013" y="2832"/>
              <a:ext cx="60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 b="1"/>
                <a:t>Кислота </a:t>
              </a:r>
            </a:p>
            <a:p>
              <a:pPr algn="ctr"/>
              <a:r>
                <a:rPr lang="ru-RU" altLang="ru-RU" sz="1400" b="1"/>
                <a:t>Льюиса</a:t>
              </a:r>
            </a:p>
          </p:txBody>
        </p:sp>
        <p:sp>
          <p:nvSpPr>
            <p:cNvPr id="18044" name="Text Box 636"/>
            <p:cNvSpPr txBox="1">
              <a:spLocks noChangeArrowheads="1"/>
            </p:cNvSpPr>
            <p:nvPr/>
          </p:nvSpPr>
          <p:spPr bwMode="auto">
            <a:xfrm>
              <a:off x="3933" y="2617"/>
              <a:ext cx="81" cy="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ru-RU" sz="1400" b="1"/>
                <a:t>A</a:t>
              </a:r>
              <a:endParaRPr lang="ru-RU" altLang="ru-RU" sz="1400" b="1"/>
            </a:p>
          </p:txBody>
        </p:sp>
        <p:grpSp>
          <p:nvGrpSpPr>
            <p:cNvPr id="18045" name="Group 637"/>
            <p:cNvGrpSpPr>
              <a:grpSpLocks/>
            </p:cNvGrpSpPr>
            <p:nvPr/>
          </p:nvGrpSpPr>
          <p:grpSpPr bwMode="auto">
            <a:xfrm>
              <a:off x="2501" y="2432"/>
              <a:ext cx="811" cy="717"/>
              <a:chOff x="2501" y="309"/>
              <a:chExt cx="811" cy="717"/>
            </a:xfrm>
          </p:grpSpPr>
          <p:grpSp>
            <p:nvGrpSpPr>
              <p:cNvPr id="18046" name="Group 638"/>
              <p:cNvGrpSpPr>
                <a:grpSpLocks/>
              </p:cNvGrpSpPr>
              <p:nvPr/>
            </p:nvGrpSpPr>
            <p:grpSpPr bwMode="auto">
              <a:xfrm>
                <a:off x="2501" y="436"/>
                <a:ext cx="811" cy="590"/>
                <a:chOff x="2501" y="436"/>
                <a:chExt cx="811" cy="590"/>
              </a:xfrm>
            </p:grpSpPr>
            <p:grpSp>
              <p:nvGrpSpPr>
                <p:cNvPr id="18047" name="Group 639"/>
                <p:cNvGrpSpPr>
                  <a:grpSpLocks/>
                </p:cNvGrpSpPr>
                <p:nvPr/>
              </p:nvGrpSpPr>
              <p:grpSpPr bwMode="auto">
                <a:xfrm>
                  <a:off x="2501" y="436"/>
                  <a:ext cx="811" cy="590"/>
                  <a:chOff x="2501" y="436"/>
                  <a:chExt cx="811" cy="590"/>
                </a:xfrm>
              </p:grpSpPr>
              <p:sp>
                <p:nvSpPr>
                  <p:cNvPr id="18048" name="Oval 640"/>
                  <p:cNvSpPr>
                    <a:spLocks noChangeArrowheads="1"/>
                  </p:cNvSpPr>
                  <p:nvPr/>
                </p:nvSpPr>
                <p:spPr bwMode="auto">
                  <a:xfrm>
                    <a:off x="2501" y="483"/>
                    <a:ext cx="182" cy="182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B4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8049" name="Text Box 6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64" y="460"/>
                    <a:ext cx="2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ru-RU"/>
                      <a:t>=</a:t>
                    </a:r>
                    <a:endParaRPr lang="ru-RU" altLang="ru-RU"/>
                  </a:p>
                </p:txBody>
              </p:sp>
              <p:sp>
                <p:nvSpPr>
                  <p:cNvPr id="18050" name="Text Box 6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9" y="436"/>
                    <a:ext cx="203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ru-RU" sz="1400" b="1"/>
                      <a:t>O</a:t>
                    </a:r>
                    <a:endParaRPr lang="ru-RU" altLang="ru-RU" sz="1400" b="1"/>
                  </a:p>
                </p:txBody>
              </p:sp>
              <p:sp>
                <p:nvSpPr>
                  <p:cNvPr id="18051" name="Line 643"/>
                  <p:cNvSpPr>
                    <a:spLocks noChangeShapeType="1"/>
                  </p:cNvSpPr>
                  <p:nvPr/>
                </p:nvSpPr>
                <p:spPr bwMode="auto">
                  <a:xfrm>
                    <a:off x="2864" y="664"/>
                    <a:ext cx="409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052" name="Line 64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955" y="573"/>
                    <a:ext cx="45" cy="4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053" name="Line 645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136" y="573"/>
                    <a:ext cx="45" cy="4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054" name="Text Box 6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0" y="700"/>
                    <a:ext cx="762" cy="32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ru-RU" altLang="ru-RU" sz="1400" b="1"/>
                      <a:t>Основание </a:t>
                    </a:r>
                  </a:p>
                  <a:p>
                    <a:pPr algn="ctr"/>
                    <a:r>
                      <a:rPr lang="ru-RU" altLang="ru-RU" sz="1400" b="1"/>
                      <a:t>Льюиса</a:t>
                    </a:r>
                  </a:p>
                </p:txBody>
              </p:sp>
            </p:grpSp>
            <p:sp>
              <p:nvSpPr>
                <p:cNvPr id="18055" name="Text Box 647"/>
                <p:cNvSpPr txBox="1">
                  <a:spLocks noChangeArrowheads="1"/>
                </p:cNvSpPr>
                <p:nvPr/>
              </p:nvSpPr>
              <p:spPr bwMode="auto">
                <a:xfrm>
                  <a:off x="2562" y="505"/>
                  <a:ext cx="81" cy="1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ru-RU" sz="1400" b="1"/>
                    <a:t>B</a:t>
                  </a:r>
                  <a:endParaRPr lang="ru-RU" altLang="ru-RU" sz="1400" b="1"/>
                </a:p>
              </p:txBody>
            </p:sp>
          </p:grpSp>
          <p:sp>
            <p:nvSpPr>
              <p:cNvPr id="18056" name="Text Box 648"/>
              <p:cNvSpPr txBox="1">
                <a:spLocks noChangeArrowheads="1"/>
              </p:cNvSpPr>
              <p:nvPr/>
            </p:nvSpPr>
            <p:spPr bwMode="auto">
              <a:xfrm>
                <a:off x="2971" y="309"/>
                <a:ext cx="19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r>
                  <a:rPr lang="en-US" altLang="ru-RU" sz="1000" b="1"/>
                  <a:t> </a:t>
                </a:r>
                <a:r>
                  <a:rPr lang="en-US" altLang="ru-RU" sz="1400" b="1"/>
                  <a:t> </a:t>
                </a:r>
                <a:r>
                  <a:rPr lang="en-US" altLang="ru-RU" b="1"/>
                  <a:t>.</a:t>
                </a:r>
                <a:r>
                  <a:rPr lang="en-US" altLang="ru-RU" sz="1200" b="1"/>
                  <a:t> </a:t>
                </a:r>
                <a:r>
                  <a:rPr lang="en-US" altLang="ru-RU" b="1"/>
                  <a:t>.</a:t>
                </a:r>
                <a:endParaRPr lang="ru-RU" altLang="ru-RU" b="1"/>
              </a:p>
            </p:txBody>
          </p:sp>
        </p:grpSp>
        <p:sp>
          <p:nvSpPr>
            <p:cNvPr id="18057" name="Text Box 649"/>
            <p:cNvSpPr txBox="1">
              <a:spLocks noChangeArrowheads="1"/>
            </p:cNvSpPr>
            <p:nvPr/>
          </p:nvSpPr>
          <p:spPr bwMode="auto">
            <a:xfrm>
              <a:off x="237" y="2626"/>
              <a:ext cx="4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b="1"/>
                <a:t>Al</a:t>
              </a:r>
              <a:r>
                <a:rPr lang="en-US" altLang="ru-RU" b="1" baseline="-25000"/>
                <a:t>2</a:t>
              </a:r>
              <a:r>
                <a:rPr lang="en-US" altLang="ru-RU" b="1"/>
                <a:t>O</a:t>
              </a:r>
              <a:r>
                <a:rPr lang="en-US" altLang="ru-RU" b="1" baseline="-25000"/>
                <a:t>3</a:t>
              </a:r>
              <a:endParaRPr lang="ru-RU" altLang="ru-RU" b="1" baseline="-25000"/>
            </a:p>
          </p:txBody>
        </p:sp>
      </p:grpSp>
    </p:spTree>
    <p:extLst>
      <p:ext uri="{BB962C8B-B14F-4D97-AF65-F5344CB8AC3E}">
        <p14:creationId xmlns:p14="http://schemas.microsoft.com/office/powerpoint/2010/main" val="384714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42" name="Rectangle 1006"/>
          <p:cNvSpPr>
            <a:spLocks noChangeArrowheads="1"/>
          </p:cNvSpPr>
          <p:nvPr/>
        </p:nvSpPr>
        <p:spPr bwMode="auto">
          <a:xfrm>
            <a:off x="323850" y="63500"/>
            <a:ext cx="848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000" b="1"/>
              <a:t>Определение кислотности/основности поверхности твердых тел</a:t>
            </a:r>
            <a:endParaRPr lang="en-US" altLang="ru-RU" sz="2000" b="1"/>
          </a:p>
          <a:p>
            <a:pPr algn="ctr"/>
            <a:r>
              <a:rPr lang="ru-RU" altLang="ru-RU" sz="2000" b="1"/>
              <a:t>путем газофазного титрования летучими соединениями</a:t>
            </a:r>
          </a:p>
        </p:txBody>
      </p:sp>
      <p:sp>
        <p:nvSpPr>
          <p:cNvPr id="15343" name="Text Box 1007"/>
          <p:cNvSpPr txBox="1">
            <a:spLocks noChangeArrowheads="1"/>
          </p:cNvSpPr>
          <p:nvPr/>
        </p:nvSpPr>
        <p:spPr bwMode="auto">
          <a:xfrm>
            <a:off x="3273425" y="830263"/>
            <a:ext cx="259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/>
              <a:t>Ind   +   H</a:t>
            </a:r>
            <a:r>
              <a:rPr lang="en-US" altLang="ru-RU" b="1" baseline="30000"/>
              <a:t>+</a:t>
            </a:r>
            <a:r>
              <a:rPr lang="en-US" altLang="ru-RU" b="1"/>
              <a:t>    =     IndH</a:t>
            </a:r>
            <a:r>
              <a:rPr lang="en-US" altLang="ru-RU" b="1" baseline="30000"/>
              <a:t>+</a:t>
            </a:r>
            <a:endParaRPr lang="ru-RU" altLang="ru-RU" b="1" baseline="30000"/>
          </a:p>
        </p:txBody>
      </p:sp>
      <p:grpSp>
        <p:nvGrpSpPr>
          <p:cNvPr id="15344" name="Group 1008"/>
          <p:cNvGrpSpPr>
            <a:grpSpLocks/>
          </p:cNvGrpSpPr>
          <p:nvPr/>
        </p:nvGrpSpPr>
        <p:grpSpPr bwMode="auto">
          <a:xfrm>
            <a:off x="611188" y="1773238"/>
            <a:ext cx="7977187" cy="2239962"/>
            <a:chOff x="113" y="2387"/>
            <a:chExt cx="5025" cy="1411"/>
          </a:xfrm>
        </p:grpSpPr>
        <p:sp>
          <p:nvSpPr>
            <p:cNvPr id="15345" name="Text Box 1009"/>
            <p:cNvSpPr txBox="1">
              <a:spLocks noChangeArrowheads="1"/>
            </p:cNvSpPr>
            <p:nvPr/>
          </p:nvSpPr>
          <p:spPr bwMode="auto">
            <a:xfrm>
              <a:off x="567" y="2387"/>
              <a:ext cx="195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Гравиметрический метод</a:t>
              </a:r>
            </a:p>
          </p:txBody>
        </p:sp>
        <p:grpSp>
          <p:nvGrpSpPr>
            <p:cNvPr id="15346" name="Group 1010"/>
            <p:cNvGrpSpPr>
              <a:grpSpLocks/>
            </p:cNvGrpSpPr>
            <p:nvPr/>
          </p:nvGrpSpPr>
          <p:grpSpPr bwMode="auto">
            <a:xfrm>
              <a:off x="113" y="3158"/>
              <a:ext cx="3024" cy="545"/>
              <a:chOff x="521" y="2704"/>
              <a:chExt cx="3024" cy="545"/>
            </a:xfrm>
          </p:grpSpPr>
          <p:sp>
            <p:nvSpPr>
              <p:cNvPr id="15347" name="Line 1011"/>
              <p:cNvSpPr>
                <a:spLocks noChangeShapeType="1"/>
              </p:cNvSpPr>
              <p:nvPr/>
            </p:nvSpPr>
            <p:spPr bwMode="auto">
              <a:xfrm>
                <a:off x="521" y="3113"/>
                <a:ext cx="68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48" name="Line 1012"/>
              <p:cNvSpPr>
                <a:spLocks noChangeShapeType="1"/>
              </p:cNvSpPr>
              <p:nvPr/>
            </p:nvSpPr>
            <p:spPr bwMode="auto">
              <a:xfrm flipV="1">
                <a:off x="839" y="2931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49" name="Text Box 1013"/>
              <p:cNvSpPr txBox="1">
                <a:spLocks noChangeArrowheads="1"/>
              </p:cNvSpPr>
              <p:nvPr/>
            </p:nvSpPr>
            <p:spPr bwMode="auto">
              <a:xfrm>
                <a:off x="734" y="2704"/>
                <a:ext cx="3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OH</a:t>
                </a:r>
                <a:endParaRPr lang="ru-RU" altLang="ru-RU"/>
              </a:p>
            </p:txBody>
          </p:sp>
          <p:sp>
            <p:nvSpPr>
              <p:cNvPr id="15350" name="Line 1014"/>
              <p:cNvSpPr>
                <a:spLocks noChangeShapeType="1"/>
              </p:cNvSpPr>
              <p:nvPr/>
            </p:nvSpPr>
            <p:spPr bwMode="auto">
              <a:xfrm flipH="1">
                <a:off x="567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51" name="Line 1015"/>
              <p:cNvSpPr>
                <a:spLocks noChangeShapeType="1"/>
              </p:cNvSpPr>
              <p:nvPr/>
            </p:nvSpPr>
            <p:spPr bwMode="auto">
              <a:xfrm flipH="1">
                <a:off x="657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52" name="Line 1016"/>
              <p:cNvSpPr>
                <a:spLocks noChangeShapeType="1"/>
              </p:cNvSpPr>
              <p:nvPr/>
            </p:nvSpPr>
            <p:spPr bwMode="auto">
              <a:xfrm flipH="1">
                <a:off x="748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53" name="Line 1017"/>
              <p:cNvSpPr>
                <a:spLocks noChangeShapeType="1"/>
              </p:cNvSpPr>
              <p:nvPr/>
            </p:nvSpPr>
            <p:spPr bwMode="auto">
              <a:xfrm flipH="1">
                <a:off x="839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54" name="Line 1018"/>
              <p:cNvSpPr>
                <a:spLocks noChangeShapeType="1"/>
              </p:cNvSpPr>
              <p:nvPr/>
            </p:nvSpPr>
            <p:spPr bwMode="auto">
              <a:xfrm flipH="1">
                <a:off x="930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55" name="Line 1019"/>
              <p:cNvSpPr>
                <a:spLocks noChangeShapeType="1"/>
              </p:cNvSpPr>
              <p:nvPr/>
            </p:nvSpPr>
            <p:spPr bwMode="auto">
              <a:xfrm flipH="1">
                <a:off x="1021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56" name="Line 1020"/>
              <p:cNvSpPr>
                <a:spLocks noChangeShapeType="1"/>
              </p:cNvSpPr>
              <p:nvPr/>
            </p:nvSpPr>
            <p:spPr bwMode="auto">
              <a:xfrm flipH="1">
                <a:off x="1111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57" name="Text Box 1021"/>
              <p:cNvSpPr txBox="1">
                <a:spLocks noChangeArrowheads="1"/>
              </p:cNvSpPr>
              <p:nvPr/>
            </p:nvSpPr>
            <p:spPr bwMode="auto">
              <a:xfrm>
                <a:off x="1202" y="2750"/>
                <a:ext cx="68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+   RNH</a:t>
                </a:r>
                <a:r>
                  <a:rPr lang="en-US" altLang="ru-RU" baseline="-25000"/>
                  <a:t>2</a:t>
                </a:r>
                <a:endParaRPr lang="ru-RU" altLang="ru-RU" baseline="-25000"/>
              </a:p>
            </p:txBody>
          </p:sp>
          <p:sp>
            <p:nvSpPr>
              <p:cNvPr id="15358" name="Line 1022"/>
              <p:cNvSpPr>
                <a:spLocks noChangeShapeType="1"/>
              </p:cNvSpPr>
              <p:nvPr/>
            </p:nvSpPr>
            <p:spPr bwMode="auto">
              <a:xfrm>
                <a:off x="2017" y="2976"/>
                <a:ext cx="40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59" name="Line 1023"/>
              <p:cNvSpPr>
                <a:spLocks noChangeShapeType="1"/>
              </p:cNvSpPr>
              <p:nvPr/>
            </p:nvSpPr>
            <p:spPr bwMode="auto">
              <a:xfrm>
                <a:off x="2739" y="3113"/>
                <a:ext cx="68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0" name="Line 1024"/>
              <p:cNvSpPr>
                <a:spLocks noChangeShapeType="1"/>
              </p:cNvSpPr>
              <p:nvPr/>
            </p:nvSpPr>
            <p:spPr bwMode="auto">
              <a:xfrm flipV="1">
                <a:off x="3057" y="2931"/>
                <a:ext cx="0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1" name="Text Box 1025"/>
              <p:cNvSpPr txBox="1">
                <a:spLocks noChangeArrowheads="1"/>
              </p:cNvSpPr>
              <p:nvPr/>
            </p:nvSpPr>
            <p:spPr bwMode="auto">
              <a:xfrm>
                <a:off x="2952" y="2704"/>
                <a:ext cx="59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/>
                  <a:t>ONH</a:t>
                </a:r>
                <a:r>
                  <a:rPr lang="en-US" altLang="ru-RU" baseline="-25000"/>
                  <a:t>3</a:t>
                </a:r>
                <a:r>
                  <a:rPr lang="en-US" altLang="ru-RU"/>
                  <a:t>R</a:t>
                </a:r>
                <a:endParaRPr lang="ru-RU" altLang="ru-RU"/>
              </a:p>
            </p:txBody>
          </p:sp>
          <p:sp>
            <p:nvSpPr>
              <p:cNvPr id="25602" name="Line 1026"/>
              <p:cNvSpPr>
                <a:spLocks noChangeShapeType="1"/>
              </p:cNvSpPr>
              <p:nvPr/>
            </p:nvSpPr>
            <p:spPr bwMode="auto">
              <a:xfrm flipH="1">
                <a:off x="2785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3" name="Line 1027"/>
              <p:cNvSpPr>
                <a:spLocks noChangeShapeType="1"/>
              </p:cNvSpPr>
              <p:nvPr/>
            </p:nvSpPr>
            <p:spPr bwMode="auto">
              <a:xfrm flipH="1">
                <a:off x="2875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4" name="Line 1028"/>
              <p:cNvSpPr>
                <a:spLocks noChangeShapeType="1"/>
              </p:cNvSpPr>
              <p:nvPr/>
            </p:nvSpPr>
            <p:spPr bwMode="auto">
              <a:xfrm flipH="1">
                <a:off x="2966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5" name="Line 1029"/>
              <p:cNvSpPr>
                <a:spLocks noChangeShapeType="1"/>
              </p:cNvSpPr>
              <p:nvPr/>
            </p:nvSpPr>
            <p:spPr bwMode="auto">
              <a:xfrm flipH="1">
                <a:off x="3057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6" name="Line 1030"/>
              <p:cNvSpPr>
                <a:spLocks noChangeShapeType="1"/>
              </p:cNvSpPr>
              <p:nvPr/>
            </p:nvSpPr>
            <p:spPr bwMode="auto">
              <a:xfrm flipH="1">
                <a:off x="3148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7" name="Line 1031"/>
              <p:cNvSpPr>
                <a:spLocks noChangeShapeType="1"/>
              </p:cNvSpPr>
              <p:nvPr/>
            </p:nvSpPr>
            <p:spPr bwMode="auto">
              <a:xfrm flipH="1">
                <a:off x="3239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8" name="Line 1032"/>
              <p:cNvSpPr>
                <a:spLocks noChangeShapeType="1"/>
              </p:cNvSpPr>
              <p:nvPr/>
            </p:nvSpPr>
            <p:spPr bwMode="auto">
              <a:xfrm flipH="1">
                <a:off x="3329" y="3113"/>
                <a:ext cx="45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609" name="Text Box 1033"/>
            <p:cNvSpPr txBox="1">
              <a:spLocks noChangeArrowheads="1"/>
            </p:cNvSpPr>
            <p:nvPr/>
          </p:nvSpPr>
          <p:spPr bwMode="auto">
            <a:xfrm>
              <a:off x="3379" y="2400"/>
              <a:ext cx="1759" cy="13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1400"/>
                <a:t>1. </a:t>
              </a:r>
              <a:r>
                <a:rPr lang="ru-RU" altLang="ru-RU" sz="1400"/>
                <a:t>Вакуумирование</a:t>
              </a:r>
            </a:p>
            <a:p>
              <a:endParaRPr lang="ru-RU" altLang="ru-RU" sz="1400"/>
            </a:p>
            <a:p>
              <a:r>
                <a:rPr lang="ru-RU" altLang="ru-RU" sz="1400"/>
                <a:t>2. Взвешивание навески </a:t>
              </a:r>
            </a:p>
            <a:p>
              <a:r>
                <a:rPr lang="ru-RU" altLang="ru-RU" sz="1400"/>
                <a:t>    образца</a:t>
              </a:r>
            </a:p>
            <a:p>
              <a:endParaRPr lang="ru-RU" altLang="ru-RU" sz="1400"/>
            </a:p>
            <a:p>
              <a:r>
                <a:rPr lang="ru-RU" altLang="ru-RU" sz="1400"/>
                <a:t>3. Напуск </a:t>
              </a:r>
              <a:r>
                <a:rPr lang="en-US" altLang="ru-RU" sz="1400"/>
                <a:t>RNH</a:t>
              </a:r>
              <a:r>
                <a:rPr lang="en-US" altLang="ru-RU" sz="1400" baseline="-25000"/>
                <a:t>2</a:t>
              </a:r>
              <a:r>
                <a:rPr lang="en-US" altLang="ru-RU" sz="1400"/>
                <a:t> </a:t>
              </a:r>
              <a:r>
                <a:rPr lang="ru-RU" altLang="ru-RU" sz="1400"/>
                <a:t>до </a:t>
              </a:r>
            </a:p>
            <a:p>
              <a:r>
                <a:rPr lang="ru-RU" altLang="ru-RU" sz="1400"/>
                <a:t>     атмосферного давления</a:t>
              </a:r>
            </a:p>
            <a:p>
              <a:r>
                <a:rPr lang="ru-RU" altLang="ru-RU" sz="1400"/>
                <a:t>     и установления равновесия </a:t>
              </a:r>
            </a:p>
            <a:p>
              <a:endParaRPr lang="ru-RU" altLang="ru-RU" sz="1400"/>
            </a:p>
            <a:p>
              <a:r>
                <a:rPr lang="ru-RU" altLang="ru-RU" sz="1400"/>
                <a:t>4. </a:t>
              </a:r>
              <a:r>
                <a:rPr lang="en-US" altLang="ru-RU" sz="1400">
                  <a:latin typeface="Symbol" pitchFamily="18" charset="2"/>
                </a:rPr>
                <a:t>D</a:t>
              </a:r>
              <a:r>
                <a:rPr lang="en-US" altLang="ru-RU" sz="1400"/>
                <a:t>m  ~  C</a:t>
              </a:r>
              <a:r>
                <a:rPr lang="en-US" altLang="ru-RU" sz="1400" baseline="-25000"/>
                <a:t>AH</a:t>
              </a:r>
              <a:endParaRPr lang="ru-RU" altLang="ru-RU" sz="1400" baseline="-25000"/>
            </a:p>
          </p:txBody>
        </p:sp>
        <p:sp>
          <p:nvSpPr>
            <p:cNvPr id="25610" name="Rectangle 1034"/>
            <p:cNvSpPr>
              <a:spLocks noChangeArrowheads="1"/>
            </p:cNvSpPr>
            <p:nvPr/>
          </p:nvSpPr>
          <p:spPr bwMode="auto">
            <a:xfrm>
              <a:off x="385" y="2700"/>
              <a:ext cx="258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>
                  <a:latin typeface="Symbol" pitchFamily="18" charset="2"/>
                </a:rPr>
                <a:t>D</a:t>
              </a:r>
              <a:r>
                <a:rPr lang="en-US" altLang="ru-RU"/>
                <a:t>m  </a:t>
              </a:r>
              <a:r>
                <a:rPr lang="ru-RU" altLang="ru-RU"/>
                <a:t>хемосорбции  </a:t>
              </a:r>
              <a:r>
                <a:rPr lang="en-US" altLang="ru-RU"/>
                <a:t>&gt;&gt;  </a:t>
              </a:r>
              <a:r>
                <a:rPr lang="en-US" altLang="ru-RU">
                  <a:latin typeface="Symbol" pitchFamily="18" charset="2"/>
                </a:rPr>
                <a:t>D</a:t>
              </a:r>
              <a:r>
                <a:rPr lang="en-US" altLang="ru-RU"/>
                <a:t>m </a:t>
              </a:r>
              <a:r>
                <a:rPr lang="ru-RU" altLang="ru-RU"/>
                <a:t>адсорбции</a:t>
              </a:r>
            </a:p>
          </p:txBody>
        </p:sp>
      </p:grpSp>
      <p:sp>
        <p:nvSpPr>
          <p:cNvPr id="25611" name="Text Box 1035"/>
          <p:cNvSpPr txBox="1">
            <a:spLocks noChangeArrowheads="1"/>
          </p:cNvSpPr>
          <p:nvPr/>
        </p:nvSpPr>
        <p:spPr bwMode="auto">
          <a:xfrm>
            <a:off x="2339975" y="1262063"/>
            <a:ext cx="4424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Титрование летучими соединениями</a:t>
            </a:r>
          </a:p>
        </p:txBody>
      </p:sp>
      <p:sp>
        <p:nvSpPr>
          <p:cNvPr id="25612" name="Text Box 1036"/>
          <p:cNvSpPr txBox="1">
            <a:spLocks noChangeArrowheads="1"/>
          </p:cNvSpPr>
          <p:nvPr/>
        </p:nvSpPr>
        <p:spPr bwMode="auto">
          <a:xfrm>
            <a:off x="1403350" y="4365625"/>
            <a:ext cx="2625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Спектральный метод</a:t>
            </a:r>
          </a:p>
        </p:txBody>
      </p:sp>
      <p:grpSp>
        <p:nvGrpSpPr>
          <p:cNvPr id="25613" name="Group 1037"/>
          <p:cNvGrpSpPr>
            <a:grpSpLocks/>
          </p:cNvGrpSpPr>
          <p:nvPr/>
        </p:nvGrpSpPr>
        <p:grpSpPr bwMode="auto">
          <a:xfrm>
            <a:off x="1339850" y="4859338"/>
            <a:ext cx="5959475" cy="647700"/>
            <a:chOff x="844" y="3061"/>
            <a:chExt cx="3754" cy="408"/>
          </a:xfrm>
        </p:grpSpPr>
        <p:graphicFrame>
          <p:nvGraphicFramePr>
            <p:cNvPr id="25614" name="Object 1038"/>
            <p:cNvGraphicFramePr>
              <a:graphicFrameLocks noChangeAspect="1"/>
            </p:cNvGraphicFramePr>
            <p:nvPr/>
          </p:nvGraphicFramePr>
          <p:xfrm>
            <a:off x="2704" y="3085"/>
            <a:ext cx="312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Document" r:id="rId3" imgW="495360" imgH="609480" progId="ChemWindow.Document">
                    <p:embed/>
                  </p:oleObj>
                </mc:Choice>
                <mc:Fallback>
                  <p:oleObj name="Document" r:id="rId3" imgW="495360" imgH="60948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04" y="3085"/>
                          <a:ext cx="312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615" name="Object 1039"/>
            <p:cNvGraphicFramePr>
              <a:graphicFrameLocks noChangeAspect="1"/>
            </p:cNvGraphicFramePr>
            <p:nvPr/>
          </p:nvGraphicFramePr>
          <p:xfrm>
            <a:off x="4286" y="3061"/>
            <a:ext cx="312" cy="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Document" r:id="rId5" imgW="495360" imgH="647640" progId="ChemWindow.Document">
                    <p:embed/>
                  </p:oleObj>
                </mc:Choice>
                <mc:Fallback>
                  <p:oleObj name="Document" r:id="rId5" imgW="495360" imgH="64764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86" y="3061"/>
                          <a:ext cx="312" cy="4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616" name="Object 1040"/>
            <p:cNvGraphicFramePr>
              <a:graphicFrameLocks noChangeAspect="1"/>
            </p:cNvGraphicFramePr>
            <p:nvPr/>
          </p:nvGraphicFramePr>
          <p:xfrm>
            <a:off x="844" y="3085"/>
            <a:ext cx="312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Document" r:id="rId7" imgW="495360" imgH="609480" progId="ChemWindow.Document">
                    <p:embed/>
                  </p:oleObj>
                </mc:Choice>
                <mc:Fallback>
                  <p:oleObj name="Document" r:id="rId7" imgW="495360" imgH="60948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4" y="3085"/>
                          <a:ext cx="312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617" name="Group 1041"/>
          <p:cNvGrpSpPr>
            <a:grpSpLocks/>
          </p:cNvGrpSpPr>
          <p:nvPr/>
        </p:nvGrpSpPr>
        <p:grpSpPr bwMode="auto">
          <a:xfrm>
            <a:off x="685800" y="5500688"/>
            <a:ext cx="7570788" cy="1096962"/>
            <a:chOff x="432" y="3465"/>
            <a:chExt cx="4769" cy="691"/>
          </a:xfrm>
        </p:grpSpPr>
        <p:sp>
          <p:nvSpPr>
            <p:cNvPr id="25618" name="Text Box 1042"/>
            <p:cNvSpPr txBox="1">
              <a:spLocks noChangeArrowheads="1"/>
            </p:cNvSpPr>
            <p:nvPr/>
          </p:nvSpPr>
          <p:spPr bwMode="auto">
            <a:xfrm>
              <a:off x="2336" y="3465"/>
              <a:ext cx="11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координированный</a:t>
              </a:r>
            </a:p>
          </p:txBody>
        </p:sp>
        <p:sp>
          <p:nvSpPr>
            <p:cNvPr id="25619" name="Text Box 1043"/>
            <p:cNvSpPr txBox="1">
              <a:spLocks noChangeArrowheads="1"/>
            </p:cNvSpPr>
            <p:nvPr/>
          </p:nvSpPr>
          <p:spPr bwMode="auto">
            <a:xfrm>
              <a:off x="3914" y="3465"/>
              <a:ext cx="10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протонированный</a:t>
              </a:r>
            </a:p>
          </p:txBody>
        </p:sp>
        <p:sp>
          <p:nvSpPr>
            <p:cNvPr id="25620" name="Text Box 1044"/>
            <p:cNvSpPr txBox="1">
              <a:spLocks noChangeArrowheads="1"/>
            </p:cNvSpPr>
            <p:nvPr/>
          </p:nvSpPr>
          <p:spPr bwMode="auto">
            <a:xfrm>
              <a:off x="438" y="3465"/>
              <a:ext cx="108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/>
                <a:t>водородные связи</a:t>
              </a:r>
            </a:p>
          </p:txBody>
        </p:sp>
        <p:grpSp>
          <p:nvGrpSpPr>
            <p:cNvPr id="25621" name="Group 1045"/>
            <p:cNvGrpSpPr>
              <a:grpSpLocks/>
            </p:cNvGrpSpPr>
            <p:nvPr/>
          </p:nvGrpSpPr>
          <p:grpSpPr bwMode="auto">
            <a:xfrm>
              <a:off x="432" y="3689"/>
              <a:ext cx="4769" cy="467"/>
              <a:chOff x="432" y="3689"/>
              <a:chExt cx="4769" cy="467"/>
            </a:xfrm>
          </p:grpSpPr>
          <p:sp>
            <p:nvSpPr>
              <p:cNvPr id="25622" name="Text Box 1046"/>
              <p:cNvSpPr txBox="1">
                <a:spLocks noChangeArrowheads="1"/>
              </p:cNvSpPr>
              <p:nvPr/>
            </p:nvSpPr>
            <p:spPr bwMode="auto">
              <a:xfrm>
                <a:off x="432" y="3696"/>
                <a:ext cx="1251" cy="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400"/>
                  <a:t>1440-1447 см</a:t>
                </a:r>
                <a:r>
                  <a:rPr lang="ru-RU" altLang="ru-RU" sz="1400" baseline="30000"/>
                  <a:t>-1</a:t>
                </a:r>
                <a:r>
                  <a:rPr lang="ru-RU" altLang="ru-RU" sz="1400"/>
                  <a:t> (оч. с.)</a:t>
                </a:r>
              </a:p>
              <a:p>
                <a:pPr algn="ctr"/>
                <a:r>
                  <a:rPr lang="ru-RU" altLang="ru-RU" sz="1400"/>
                  <a:t>1485-1490 см</a:t>
                </a:r>
                <a:r>
                  <a:rPr lang="ru-RU" altLang="ru-RU" sz="1400" baseline="30000"/>
                  <a:t>-1</a:t>
                </a:r>
                <a:r>
                  <a:rPr lang="ru-RU" altLang="ru-RU" sz="1400"/>
                  <a:t> (сл.)</a:t>
                </a:r>
              </a:p>
              <a:p>
                <a:pPr algn="ctr"/>
                <a:r>
                  <a:rPr lang="ru-RU" altLang="ru-RU" sz="1400"/>
                  <a:t>1580-1600 см</a:t>
                </a:r>
                <a:r>
                  <a:rPr lang="ru-RU" altLang="ru-RU" sz="1400" baseline="30000"/>
                  <a:t>-1</a:t>
                </a:r>
                <a:r>
                  <a:rPr lang="ru-RU" altLang="ru-RU" sz="1400"/>
                  <a:t> (с.)</a:t>
                </a:r>
              </a:p>
            </p:txBody>
          </p:sp>
          <p:sp>
            <p:nvSpPr>
              <p:cNvPr id="25623" name="Text Box 1047"/>
              <p:cNvSpPr txBox="1">
                <a:spLocks noChangeArrowheads="1"/>
              </p:cNvSpPr>
              <p:nvPr/>
            </p:nvSpPr>
            <p:spPr bwMode="auto">
              <a:xfrm>
                <a:off x="2252" y="3696"/>
                <a:ext cx="1331" cy="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400"/>
                  <a:t>1447-1460 см</a:t>
                </a:r>
                <a:r>
                  <a:rPr lang="ru-RU" altLang="ru-RU" sz="1400" baseline="30000"/>
                  <a:t>-1</a:t>
                </a:r>
                <a:r>
                  <a:rPr lang="ru-RU" altLang="ru-RU" sz="1400"/>
                  <a:t> (оч. с.)</a:t>
                </a:r>
              </a:p>
              <a:p>
                <a:pPr algn="ctr"/>
                <a:r>
                  <a:rPr lang="ru-RU" altLang="ru-RU" sz="1400"/>
                  <a:t>1488-1503 см</a:t>
                </a:r>
                <a:r>
                  <a:rPr lang="ru-RU" altLang="ru-RU" sz="1400" baseline="30000"/>
                  <a:t>-1</a:t>
                </a:r>
                <a:r>
                  <a:rPr lang="ru-RU" altLang="ru-RU" sz="1400"/>
                  <a:t> (не уст.)</a:t>
                </a:r>
              </a:p>
              <a:p>
                <a:pPr algn="ctr"/>
                <a:r>
                  <a:rPr lang="ru-RU" altLang="ru-RU" sz="1400"/>
                  <a:t>1600-1633 см</a:t>
                </a:r>
                <a:r>
                  <a:rPr lang="ru-RU" altLang="ru-RU" sz="1400" baseline="30000"/>
                  <a:t>-1</a:t>
                </a:r>
                <a:r>
                  <a:rPr lang="ru-RU" altLang="ru-RU" sz="1400"/>
                  <a:t> (с.)</a:t>
                </a:r>
              </a:p>
            </p:txBody>
          </p:sp>
          <p:sp>
            <p:nvSpPr>
              <p:cNvPr id="25624" name="Text Box 1048"/>
              <p:cNvSpPr txBox="1">
                <a:spLocks noChangeArrowheads="1"/>
              </p:cNvSpPr>
              <p:nvPr/>
            </p:nvSpPr>
            <p:spPr bwMode="auto">
              <a:xfrm>
                <a:off x="3946" y="3689"/>
                <a:ext cx="1255" cy="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400"/>
                  <a:t>1485-1600 см</a:t>
                </a:r>
                <a:r>
                  <a:rPr lang="ru-RU" altLang="ru-RU" sz="1400" baseline="30000"/>
                  <a:t>-1</a:t>
                </a:r>
                <a:r>
                  <a:rPr lang="ru-RU" altLang="ru-RU" sz="1400"/>
                  <a:t> (оч. с.)</a:t>
                </a:r>
              </a:p>
              <a:p>
                <a:pPr algn="ctr"/>
                <a:r>
                  <a:rPr lang="ru-RU" altLang="ru-RU" sz="1400"/>
                  <a:t>1540 см</a:t>
                </a:r>
                <a:r>
                  <a:rPr lang="ru-RU" altLang="ru-RU" sz="1400" baseline="30000"/>
                  <a:t>-1</a:t>
                </a:r>
                <a:r>
                  <a:rPr lang="ru-RU" altLang="ru-RU" sz="1400"/>
                  <a:t> (с.)</a:t>
                </a:r>
              </a:p>
              <a:p>
                <a:pPr algn="ctr"/>
                <a:r>
                  <a:rPr lang="en-US" altLang="ru-RU" sz="1400"/>
                  <a:t>~</a:t>
                </a:r>
                <a:r>
                  <a:rPr lang="ru-RU" altLang="ru-RU" sz="1400"/>
                  <a:t>16</a:t>
                </a:r>
                <a:r>
                  <a:rPr lang="en-US" altLang="ru-RU" sz="1400"/>
                  <a:t>2</a:t>
                </a:r>
                <a:r>
                  <a:rPr lang="ru-RU" altLang="ru-RU" sz="1400"/>
                  <a:t>0</a:t>
                </a:r>
                <a:r>
                  <a:rPr lang="en-US" altLang="ru-RU" sz="1400"/>
                  <a:t>, ~ 1</a:t>
                </a:r>
                <a:r>
                  <a:rPr lang="ru-RU" altLang="ru-RU" sz="1400"/>
                  <a:t>6</a:t>
                </a:r>
                <a:r>
                  <a:rPr lang="en-US" altLang="ru-RU" sz="1400"/>
                  <a:t>40</a:t>
                </a:r>
                <a:r>
                  <a:rPr lang="ru-RU" altLang="ru-RU" sz="1400"/>
                  <a:t> см</a:t>
                </a:r>
                <a:r>
                  <a:rPr lang="ru-RU" altLang="ru-RU" sz="1400" baseline="30000"/>
                  <a:t>-1</a:t>
                </a:r>
                <a:r>
                  <a:rPr lang="ru-RU" altLang="ru-RU" sz="1400"/>
                  <a:t> (с.)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8584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116013" y="-80963"/>
            <a:ext cx="6921500" cy="45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/>
              <a:t>Кислотность поверхности твердых оксидов</a:t>
            </a:r>
          </a:p>
        </p:txBody>
      </p:sp>
      <p:sp>
        <p:nvSpPr>
          <p:cNvPr id="18566" name="Rectangle 134"/>
          <p:cNvSpPr>
            <a:spLocks noChangeArrowheads="1"/>
          </p:cNvSpPr>
          <p:nvPr/>
        </p:nvSpPr>
        <p:spPr bwMode="auto">
          <a:xfrm>
            <a:off x="144463" y="4941888"/>
            <a:ext cx="903605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altLang="ru-RU" sz="2400" b="1"/>
              <a:t>Общая кислотность поверхности смешанных оксидов: </a:t>
            </a:r>
          </a:p>
          <a:p>
            <a:pPr algn="ctr"/>
            <a:endParaRPr lang="en-US" altLang="ru-RU" sz="2400" b="1"/>
          </a:p>
          <a:p>
            <a:pPr algn="ctr"/>
            <a:r>
              <a:rPr lang="en-US" altLang="ru-RU" sz="2000" b="1"/>
              <a:t>SiO</a:t>
            </a:r>
            <a:r>
              <a:rPr lang="ru-RU" altLang="ru-RU" sz="2000" b="1" baseline="-25000"/>
              <a:t>2</a:t>
            </a:r>
            <a:r>
              <a:rPr lang="en-US" altLang="ru-RU" sz="2000" b="1"/>
              <a:t> Al</a:t>
            </a:r>
            <a:r>
              <a:rPr lang="ru-RU" altLang="ru-RU" sz="2000" b="1" baseline="-25000"/>
              <a:t>2</a:t>
            </a:r>
            <a:r>
              <a:rPr lang="en-US" altLang="ru-RU" sz="2000" b="1"/>
              <a:t>O</a:t>
            </a:r>
            <a:r>
              <a:rPr lang="ru-RU" altLang="ru-RU" sz="2000" b="1" baseline="-25000"/>
              <a:t>3</a:t>
            </a:r>
            <a:r>
              <a:rPr lang="ru-RU" altLang="ru-RU" sz="2000" b="1"/>
              <a:t> &gt; </a:t>
            </a:r>
            <a:r>
              <a:rPr lang="en-US" altLang="ru-RU" sz="2000" b="1"/>
              <a:t>ZrO</a:t>
            </a:r>
            <a:r>
              <a:rPr lang="ru-RU" altLang="ru-RU" sz="2000" b="1" baseline="-25000"/>
              <a:t>2</a:t>
            </a:r>
            <a:r>
              <a:rPr lang="en-US" altLang="ru-RU" sz="2000" b="1"/>
              <a:t> SiO</a:t>
            </a:r>
            <a:r>
              <a:rPr lang="ru-RU" altLang="ru-RU" sz="2000" b="1" baseline="-25000"/>
              <a:t>2</a:t>
            </a:r>
            <a:r>
              <a:rPr lang="ru-RU" altLang="ru-RU" sz="2000" b="1"/>
              <a:t> ~ </a:t>
            </a:r>
            <a:r>
              <a:rPr lang="en-US" altLang="ru-RU" sz="2000" b="1"/>
              <a:t>Ga</a:t>
            </a:r>
            <a:r>
              <a:rPr lang="ru-RU" altLang="ru-RU" sz="2000" b="1" baseline="-25000"/>
              <a:t>2</a:t>
            </a:r>
            <a:r>
              <a:rPr lang="en-US" altLang="ru-RU" sz="2000" b="1"/>
              <a:t>O</a:t>
            </a:r>
            <a:r>
              <a:rPr lang="ru-RU" altLang="ru-RU" sz="2000" b="1" baseline="-25000"/>
              <a:t>3</a:t>
            </a:r>
            <a:r>
              <a:rPr lang="en-US" altLang="ru-RU" sz="2000" b="1"/>
              <a:t> SiO</a:t>
            </a:r>
            <a:r>
              <a:rPr lang="ru-RU" altLang="ru-RU" sz="2000" b="1" baseline="-25000"/>
              <a:t>2</a:t>
            </a:r>
            <a:r>
              <a:rPr lang="ru-RU" altLang="ru-RU" sz="2000" b="1"/>
              <a:t> &gt; </a:t>
            </a:r>
            <a:r>
              <a:rPr lang="en-US" altLang="ru-RU" sz="2000" b="1"/>
              <a:t>BeO SiO</a:t>
            </a:r>
            <a:r>
              <a:rPr lang="ru-RU" altLang="ru-RU" sz="2000" b="1" baseline="-25000"/>
              <a:t>2</a:t>
            </a:r>
            <a:r>
              <a:rPr lang="ru-RU" altLang="ru-RU" sz="2000" b="1"/>
              <a:t> ~ </a:t>
            </a:r>
            <a:r>
              <a:rPr lang="en-US" altLang="ru-RU" sz="2000" b="1"/>
              <a:t>MgO SiO</a:t>
            </a:r>
            <a:r>
              <a:rPr lang="ru-RU" altLang="ru-RU" sz="2000" b="1" baseline="-25000"/>
              <a:t>2</a:t>
            </a:r>
            <a:r>
              <a:rPr lang="ru-RU" altLang="ru-RU" sz="2000" b="1"/>
              <a:t> &gt; </a:t>
            </a:r>
          </a:p>
          <a:p>
            <a:pPr algn="ctr"/>
            <a:endParaRPr lang="ru-RU" altLang="ru-RU" sz="2000" b="1"/>
          </a:p>
          <a:p>
            <a:pPr algn="ctr"/>
            <a:r>
              <a:rPr lang="en-US" altLang="ru-RU" sz="2000" b="1"/>
              <a:t>Y</a:t>
            </a:r>
            <a:r>
              <a:rPr lang="ru-RU" altLang="ru-RU" sz="2000" b="1" baseline="-25000"/>
              <a:t>2</a:t>
            </a:r>
            <a:r>
              <a:rPr lang="en-US" altLang="ru-RU" sz="2000" b="1"/>
              <a:t>O</a:t>
            </a:r>
            <a:r>
              <a:rPr lang="ru-RU" altLang="ru-RU" sz="2000" b="1" baseline="-25000"/>
              <a:t>3</a:t>
            </a:r>
            <a:r>
              <a:rPr lang="en-US" altLang="ru-RU" sz="2000" b="1"/>
              <a:t> SiO</a:t>
            </a:r>
            <a:r>
              <a:rPr lang="ru-RU" altLang="ru-RU" sz="2000" b="1" baseline="-25000"/>
              <a:t>2</a:t>
            </a:r>
            <a:r>
              <a:rPr lang="ru-RU" altLang="ru-RU" sz="2000" b="1"/>
              <a:t> &gt; </a:t>
            </a:r>
            <a:r>
              <a:rPr lang="en-US" altLang="ru-RU" sz="2000" b="1"/>
              <a:t>La</a:t>
            </a:r>
            <a:r>
              <a:rPr lang="ru-RU" altLang="ru-RU" sz="2000" b="1" baseline="-25000"/>
              <a:t>2</a:t>
            </a:r>
            <a:r>
              <a:rPr lang="en-US" altLang="ru-RU" sz="2000" b="1"/>
              <a:t>O</a:t>
            </a:r>
            <a:r>
              <a:rPr lang="ru-RU" altLang="ru-RU" sz="2000" b="1" baseline="-25000"/>
              <a:t>3</a:t>
            </a:r>
            <a:r>
              <a:rPr lang="en-US" altLang="ru-RU" sz="2000" b="1"/>
              <a:t> SiO</a:t>
            </a:r>
            <a:r>
              <a:rPr lang="ru-RU" altLang="ru-RU" sz="2000" b="1" baseline="-25000"/>
              <a:t>2</a:t>
            </a:r>
            <a:r>
              <a:rPr lang="ru-RU" altLang="ru-RU" sz="2000" b="1"/>
              <a:t> &gt; </a:t>
            </a:r>
            <a:r>
              <a:rPr lang="en-US" altLang="ru-RU" sz="2000" b="1"/>
              <a:t>SnO SiO</a:t>
            </a:r>
            <a:r>
              <a:rPr lang="ru-RU" altLang="ru-RU" sz="2000" b="1" baseline="-25000"/>
              <a:t>2</a:t>
            </a:r>
            <a:r>
              <a:rPr lang="ru-RU" altLang="ru-RU" sz="2000" b="1"/>
              <a:t> &gt; </a:t>
            </a:r>
            <a:r>
              <a:rPr lang="en-US" altLang="ru-RU" sz="2000" b="1"/>
              <a:t>PbO SiO</a:t>
            </a:r>
            <a:r>
              <a:rPr lang="ru-RU" altLang="ru-RU" sz="2000" b="1" baseline="-25000"/>
              <a:t>2</a:t>
            </a:r>
            <a:r>
              <a:rPr lang="ru-RU" altLang="ru-RU" sz="2000" b="1"/>
              <a:t> </a:t>
            </a:r>
          </a:p>
        </p:txBody>
      </p:sp>
      <p:grpSp>
        <p:nvGrpSpPr>
          <p:cNvPr id="18567" name="Group 135"/>
          <p:cNvGrpSpPr>
            <a:grpSpLocks/>
          </p:cNvGrpSpPr>
          <p:nvPr/>
        </p:nvGrpSpPr>
        <p:grpSpPr bwMode="auto">
          <a:xfrm>
            <a:off x="468313" y="320675"/>
            <a:ext cx="7872412" cy="1320800"/>
            <a:chOff x="295" y="202"/>
            <a:chExt cx="4959" cy="832"/>
          </a:xfrm>
        </p:grpSpPr>
        <p:sp>
          <p:nvSpPr>
            <p:cNvPr id="18568" name="Text Box 136"/>
            <p:cNvSpPr txBox="1">
              <a:spLocks noChangeArrowheads="1"/>
            </p:cNvSpPr>
            <p:nvPr/>
          </p:nvSpPr>
          <p:spPr bwMode="auto">
            <a:xfrm>
              <a:off x="295" y="519"/>
              <a:ext cx="5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/>
                <a:t>Э</a:t>
              </a:r>
              <a:r>
                <a:rPr lang="ru-RU" altLang="ru-RU" sz="2400" b="1" baseline="-25000"/>
                <a:t>х</a:t>
              </a:r>
              <a:r>
                <a:rPr lang="ru-RU" altLang="ru-RU" sz="2400" b="1"/>
                <a:t>О</a:t>
              </a:r>
              <a:r>
                <a:rPr lang="ru-RU" altLang="ru-RU" sz="2400" b="1" baseline="-25000"/>
                <a:t>у</a:t>
              </a:r>
            </a:p>
          </p:txBody>
        </p:sp>
        <p:grpSp>
          <p:nvGrpSpPr>
            <p:cNvPr id="18569" name="Group 137"/>
            <p:cNvGrpSpPr>
              <a:grpSpLocks/>
            </p:cNvGrpSpPr>
            <p:nvPr/>
          </p:nvGrpSpPr>
          <p:grpSpPr bwMode="auto">
            <a:xfrm>
              <a:off x="1446" y="202"/>
              <a:ext cx="1026" cy="824"/>
              <a:chOff x="1446" y="202"/>
              <a:chExt cx="1026" cy="824"/>
            </a:xfrm>
          </p:grpSpPr>
          <p:grpSp>
            <p:nvGrpSpPr>
              <p:cNvPr id="18570" name="Group 138"/>
              <p:cNvGrpSpPr>
                <a:grpSpLocks/>
              </p:cNvGrpSpPr>
              <p:nvPr/>
            </p:nvGrpSpPr>
            <p:grpSpPr bwMode="auto">
              <a:xfrm>
                <a:off x="1701" y="202"/>
                <a:ext cx="545" cy="408"/>
                <a:chOff x="1701" y="202"/>
                <a:chExt cx="545" cy="408"/>
              </a:xfrm>
            </p:grpSpPr>
            <p:sp>
              <p:nvSpPr>
                <p:cNvPr id="18571" name="Line 139"/>
                <p:cNvSpPr>
                  <a:spLocks noChangeShapeType="1"/>
                </p:cNvSpPr>
                <p:nvPr/>
              </p:nvSpPr>
              <p:spPr bwMode="auto">
                <a:xfrm>
                  <a:off x="1701" y="607"/>
                  <a:ext cx="545" cy="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72" name="Text Box 140"/>
                <p:cNvSpPr txBox="1">
                  <a:spLocks noChangeArrowheads="1"/>
                </p:cNvSpPr>
                <p:nvPr/>
              </p:nvSpPr>
              <p:spPr bwMode="auto">
                <a:xfrm>
                  <a:off x="1868" y="202"/>
                  <a:ext cx="33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b="1"/>
                    <a:t>ОН</a:t>
                  </a:r>
                </a:p>
              </p:txBody>
            </p:sp>
            <p:sp>
              <p:nvSpPr>
                <p:cNvPr id="18573" name="Line 141"/>
                <p:cNvSpPr>
                  <a:spLocks noChangeShapeType="1"/>
                </p:cNvSpPr>
                <p:nvPr/>
              </p:nvSpPr>
              <p:spPr bwMode="auto">
                <a:xfrm>
                  <a:off x="1973" y="429"/>
                  <a:ext cx="0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8574" name="Text Box 142"/>
              <p:cNvSpPr txBox="1">
                <a:spLocks noChangeArrowheads="1"/>
              </p:cNvSpPr>
              <p:nvPr/>
            </p:nvSpPr>
            <p:spPr bwMode="auto">
              <a:xfrm>
                <a:off x="1446" y="700"/>
                <a:ext cx="1026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400" b="1"/>
                  <a:t>брэнстедовский</a:t>
                </a:r>
              </a:p>
              <a:p>
                <a:pPr algn="ctr"/>
                <a:r>
                  <a:rPr lang="ru-RU" altLang="ru-RU" sz="1400" b="1"/>
                  <a:t>центр</a:t>
                </a:r>
              </a:p>
            </p:txBody>
          </p:sp>
        </p:grpSp>
        <p:grpSp>
          <p:nvGrpSpPr>
            <p:cNvPr id="18575" name="Group 143"/>
            <p:cNvGrpSpPr>
              <a:grpSpLocks/>
            </p:cNvGrpSpPr>
            <p:nvPr/>
          </p:nvGrpSpPr>
          <p:grpSpPr bwMode="auto">
            <a:xfrm>
              <a:off x="2827" y="300"/>
              <a:ext cx="1083" cy="734"/>
              <a:chOff x="2827" y="300"/>
              <a:chExt cx="1083" cy="734"/>
            </a:xfrm>
          </p:grpSpPr>
          <p:grpSp>
            <p:nvGrpSpPr>
              <p:cNvPr id="18576" name="Group 144"/>
              <p:cNvGrpSpPr>
                <a:grpSpLocks/>
              </p:cNvGrpSpPr>
              <p:nvPr/>
            </p:nvGrpSpPr>
            <p:grpSpPr bwMode="auto">
              <a:xfrm>
                <a:off x="2880" y="300"/>
                <a:ext cx="862" cy="453"/>
                <a:chOff x="1202" y="441"/>
                <a:chExt cx="862" cy="453"/>
              </a:xfrm>
            </p:grpSpPr>
            <p:sp>
              <p:nvSpPr>
                <p:cNvPr id="18577" name="Line 145"/>
                <p:cNvSpPr>
                  <a:spLocks noChangeShapeType="1"/>
                </p:cNvSpPr>
                <p:nvPr/>
              </p:nvSpPr>
              <p:spPr bwMode="auto">
                <a:xfrm>
                  <a:off x="1202" y="754"/>
                  <a:ext cx="31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aphicFrame>
              <p:nvGraphicFramePr>
                <p:cNvPr id="18578" name="Object 146"/>
                <p:cNvGraphicFramePr>
                  <a:graphicFrameLocks noChangeAspect="1"/>
                </p:cNvGraphicFramePr>
                <p:nvPr/>
              </p:nvGraphicFramePr>
              <p:xfrm>
                <a:off x="1557" y="441"/>
                <a:ext cx="144" cy="22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102" r:id="rId3" imgW="228600" imgH="352440" progId="">
                        <p:embed/>
                      </p:oleObj>
                    </mc:Choice>
                    <mc:Fallback>
                      <p:oleObj r:id="rId3" imgW="228600" imgH="352440" progId="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7" y="441"/>
                              <a:ext cx="144" cy="22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8579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1519" y="663"/>
                  <a:ext cx="21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b="1"/>
                    <a:t>Э</a:t>
                  </a:r>
                </a:p>
              </p:txBody>
            </p:sp>
            <p:sp>
              <p:nvSpPr>
                <p:cNvPr id="18580" name="Line 148"/>
                <p:cNvSpPr>
                  <a:spLocks noChangeShapeType="1"/>
                </p:cNvSpPr>
                <p:nvPr/>
              </p:nvSpPr>
              <p:spPr bwMode="auto">
                <a:xfrm>
                  <a:off x="1746" y="754"/>
                  <a:ext cx="31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8581" name="Text Box 149"/>
              <p:cNvSpPr txBox="1">
                <a:spLocks noChangeArrowheads="1"/>
              </p:cNvSpPr>
              <p:nvPr/>
            </p:nvSpPr>
            <p:spPr bwMode="auto">
              <a:xfrm>
                <a:off x="2827" y="708"/>
                <a:ext cx="1083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400" b="1"/>
                  <a:t>льюисовский </a:t>
                </a:r>
              </a:p>
              <a:p>
                <a:pPr algn="ctr"/>
                <a:r>
                  <a:rPr lang="ru-RU" altLang="ru-RU" sz="1400" b="1"/>
                  <a:t>кислотный центр</a:t>
                </a:r>
              </a:p>
            </p:txBody>
          </p:sp>
        </p:grpSp>
        <p:grpSp>
          <p:nvGrpSpPr>
            <p:cNvPr id="18582" name="Group 150"/>
            <p:cNvGrpSpPr>
              <a:grpSpLocks/>
            </p:cNvGrpSpPr>
            <p:nvPr/>
          </p:nvGrpSpPr>
          <p:grpSpPr bwMode="auto">
            <a:xfrm>
              <a:off x="4217" y="391"/>
              <a:ext cx="1037" cy="643"/>
              <a:chOff x="4217" y="391"/>
              <a:chExt cx="1037" cy="643"/>
            </a:xfrm>
          </p:grpSpPr>
          <p:grpSp>
            <p:nvGrpSpPr>
              <p:cNvPr id="18583" name="Group 151"/>
              <p:cNvGrpSpPr>
                <a:grpSpLocks/>
              </p:cNvGrpSpPr>
              <p:nvPr/>
            </p:nvGrpSpPr>
            <p:grpSpPr bwMode="auto">
              <a:xfrm>
                <a:off x="4286" y="391"/>
                <a:ext cx="862" cy="362"/>
                <a:chOff x="2336" y="482"/>
                <a:chExt cx="862" cy="362"/>
              </a:xfrm>
            </p:grpSpPr>
            <p:sp>
              <p:nvSpPr>
                <p:cNvPr id="18584" name="Line 152"/>
                <p:cNvSpPr>
                  <a:spLocks noChangeShapeType="1"/>
                </p:cNvSpPr>
                <p:nvPr/>
              </p:nvSpPr>
              <p:spPr bwMode="auto">
                <a:xfrm>
                  <a:off x="2336" y="704"/>
                  <a:ext cx="31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85" name="Text Box 153"/>
                <p:cNvSpPr txBox="1">
                  <a:spLocks noChangeArrowheads="1"/>
                </p:cNvSpPr>
                <p:nvPr/>
              </p:nvSpPr>
              <p:spPr bwMode="auto">
                <a:xfrm>
                  <a:off x="2653" y="613"/>
                  <a:ext cx="22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b="1"/>
                    <a:t>О</a:t>
                  </a:r>
                </a:p>
              </p:txBody>
            </p:sp>
            <p:sp>
              <p:nvSpPr>
                <p:cNvPr id="18586" name="Line 154"/>
                <p:cNvSpPr>
                  <a:spLocks noChangeShapeType="1"/>
                </p:cNvSpPr>
                <p:nvPr/>
              </p:nvSpPr>
              <p:spPr bwMode="auto">
                <a:xfrm>
                  <a:off x="2880" y="704"/>
                  <a:ext cx="31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87" name="Text Box 155"/>
                <p:cNvSpPr txBox="1">
                  <a:spLocks noChangeArrowheads="1"/>
                </p:cNvSpPr>
                <p:nvPr/>
              </p:nvSpPr>
              <p:spPr bwMode="auto">
                <a:xfrm>
                  <a:off x="2653" y="482"/>
                  <a:ext cx="227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sz="800" b="1"/>
                    <a:t> </a:t>
                  </a:r>
                  <a:r>
                    <a:rPr lang="ru-RU" altLang="ru-RU" sz="1400" b="1"/>
                    <a:t>. .</a:t>
                  </a:r>
                </a:p>
              </p:txBody>
            </p:sp>
          </p:grpSp>
          <p:sp>
            <p:nvSpPr>
              <p:cNvPr id="18588" name="Text Box 156"/>
              <p:cNvSpPr txBox="1">
                <a:spLocks noChangeArrowheads="1"/>
              </p:cNvSpPr>
              <p:nvPr/>
            </p:nvSpPr>
            <p:spPr bwMode="auto">
              <a:xfrm>
                <a:off x="4217" y="708"/>
                <a:ext cx="1037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400" b="1"/>
                  <a:t>льюисовский </a:t>
                </a:r>
              </a:p>
              <a:p>
                <a:pPr algn="ctr"/>
                <a:r>
                  <a:rPr lang="ru-RU" altLang="ru-RU" sz="1400" b="1"/>
                  <a:t>осн</a:t>
                </a:r>
                <a:r>
                  <a:rPr lang="en-US" altLang="ru-RU" sz="1400" b="1"/>
                  <a:t>ó</a:t>
                </a:r>
                <a:r>
                  <a:rPr lang="ru-RU" altLang="ru-RU" sz="1400" b="1"/>
                  <a:t>вный центр</a:t>
                </a:r>
              </a:p>
            </p:txBody>
          </p:sp>
        </p:grpSp>
      </p:grpSp>
      <p:grpSp>
        <p:nvGrpSpPr>
          <p:cNvPr id="18589" name="Group 157"/>
          <p:cNvGrpSpPr>
            <a:grpSpLocks/>
          </p:cNvGrpSpPr>
          <p:nvPr/>
        </p:nvGrpSpPr>
        <p:grpSpPr bwMode="auto">
          <a:xfrm>
            <a:off x="2771775" y="1700213"/>
            <a:ext cx="4465638" cy="949325"/>
            <a:chOff x="1746" y="1071"/>
            <a:chExt cx="2813" cy="598"/>
          </a:xfrm>
        </p:grpSpPr>
        <p:grpSp>
          <p:nvGrpSpPr>
            <p:cNvPr id="18590" name="Group 158"/>
            <p:cNvGrpSpPr>
              <a:grpSpLocks/>
            </p:cNvGrpSpPr>
            <p:nvPr/>
          </p:nvGrpSpPr>
          <p:grpSpPr bwMode="auto">
            <a:xfrm>
              <a:off x="1746" y="1215"/>
              <a:ext cx="953" cy="408"/>
              <a:chOff x="2290" y="981"/>
              <a:chExt cx="953" cy="408"/>
            </a:xfrm>
          </p:grpSpPr>
          <p:grpSp>
            <p:nvGrpSpPr>
              <p:cNvPr id="18591" name="Group 159"/>
              <p:cNvGrpSpPr>
                <a:grpSpLocks/>
              </p:cNvGrpSpPr>
              <p:nvPr/>
            </p:nvGrpSpPr>
            <p:grpSpPr bwMode="auto">
              <a:xfrm>
                <a:off x="2290" y="981"/>
                <a:ext cx="545" cy="408"/>
                <a:chOff x="1927" y="799"/>
                <a:chExt cx="545" cy="408"/>
              </a:xfrm>
            </p:grpSpPr>
            <p:sp>
              <p:nvSpPr>
                <p:cNvPr id="18592" name="Line 160"/>
                <p:cNvSpPr>
                  <a:spLocks noChangeShapeType="1"/>
                </p:cNvSpPr>
                <p:nvPr/>
              </p:nvSpPr>
              <p:spPr bwMode="auto">
                <a:xfrm>
                  <a:off x="1927" y="1204"/>
                  <a:ext cx="545" cy="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93" name="Text Box 161"/>
                <p:cNvSpPr txBox="1">
                  <a:spLocks noChangeArrowheads="1"/>
                </p:cNvSpPr>
                <p:nvPr/>
              </p:nvSpPr>
              <p:spPr bwMode="auto">
                <a:xfrm>
                  <a:off x="2049" y="799"/>
                  <a:ext cx="33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b="1"/>
                    <a:t>ОН</a:t>
                  </a:r>
                </a:p>
              </p:txBody>
            </p:sp>
            <p:sp>
              <p:nvSpPr>
                <p:cNvPr id="18594" name="Line 162"/>
                <p:cNvSpPr>
                  <a:spLocks noChangeShapeType="1"/>
                </p:cNvSpPr>
                <p:nvPr/>
              </p:nvSpPr>
              <p:spPr bwMode="auto">
                <a:xfrm>
                  <a:off x="2154" y="1026"/>
                  <a:ext cx="0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8595" name="Group 163"/>
              <p:cNvGrpSpPr>
                <a:grpSpLocks/>
              </p:cNvGrpSpPr>
              <p:nvPr/>
            </p:nvGrpSpPr>
            <p:grpSpPr bwMode="auto">
              <a:xfrm>
                <a:off x="2698" y="981"/>
                <a:ext cx="545" cy="408"/>
                <a:chOff x="1927" y="799"/>
                <a:chExt cx="545" cy="408"/>
              </a:xfrm>
            </p:grpSpPr>
            <p:sp>
              <p:nvSpPr>
                <p:cNvPr id="18596" name="Line 164"/>
                <p:cNvSpPr>
                  <a:spLocks noChangeShapeType="1"/>
                </p:cNvSpPr>
                <p:nvPr/>
              </p:nvSpPr>
              <p:spPr bwMode="auto">
                <a:xfrm>
                  <a:off x="1927" y="1204"/>
                  <a:ext cx="545" cy="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597" name="Text Box 165"/>
                <p:cNvSpPr txBox="1">
                  <a:spLocks noChangeArrowheads="1"/>
                </p:cNvSpPr>
                <p:nvPr/>
              </p:nvSpPr>
              <p:spPr bwMode="auto">
                <a:xfrm>
                  <a:off x="2049" y="799"/>
                  <a:ext cx="33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b="1"/>
                    <a:t>ОН</a:t>
                  </a:r>
                </a:p>
              </p:txBody>
            </p:sp>
            <p:sp>
              <p:nvSpPr>
                <p:cNvPr id="18598" name="Line 166"/>
                <p:cNvSpPr>
                  <a:spLocks noChangeShapeType="1"/>
                </p:cNvSpPr>
                <p:nvPr/>
              </p:nvSpPr>
              <p:spPr bwMode="auto">
                <a:xfrm>
                  <a:off x="2154" y="1026"/>
                  <a:ext cx="0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8599" name="Group 167"/>
            <p:cNvGrpSpPr>
              <a:grpSpLocks/>
            </p:cNvGrpSpPr>
            <p:nvPr/>
          </p:nvGrpSpPr>
          <p:grpSpPr bwMode="auto">
            <a:xfrm>
              <a:off x="2971" y="1396"/>
              <a:ext cx="272" cy="91"/>
              <a:chOff x="3243" y="1706"/>
              <a:chExt cx="272" cy="91"/>
            </a:xfrm>
          </p:grpSpPr>
          <p:sp>
            <p:nvSpPr>
              <p:cNvPr id="18600" name="Line 168"/>
              <p:cNvSpPr>
                <a:spLocks noChangeShapeType="1"/>
              </p:cNvSpPr>
              <p:nvPr/>
            </p:nvSpPr>
            <p:spPr bwMode="auto">
              <a:xfrm>
                <a:off x="3243" y="1706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lg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01" name="Line 169"/>
              <p:cNvSpPr>
                <a:spLocks noChangeShapeType="1"/>
              </p:cNvSpPr>
              <p:nvPr/>
            </p:nvSpPr>
            <p:spPr bwMode="auto">
              <a:xfrm flipH="1">
                <a:off x="3243" y="1797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lg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602" name="Group 170"/>
            <p:cNvGrpSpPr>
              <a:grpSpLocks/>
            </p:cNvGrpSpPr>
            <p:nvPr/>
          </p:nvGrpSpPr>
          <p:grpSpPr bwMode="auto">
            <a:xfrm>
              <a:off x="3606" y="1071"/>
              <a:ext cx="953" cy="544"/>
              <a:chOff x="3787" y="845"/>
              <a:chExt cx="953" cy="544"/>
            </a:xfrm>
          </p:grpSpPr>
          <p:sp>
            <p:nvSpPr>
              <p:cNvPr id="18603" name="Line 171"/>
              <p:cNvSpPr>
                <a:spLocks noChangeShapeType="1"/>
              </p:cNvSpPr>
              <p:nvPr/>
            </p:nvSpPr>
            <p:spPr bwMode="auto">
              <a:xfrm>
                <a:off x="3787" y="1386"/>
                <a:ext cx="545" cy="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04" name="Text Box 172"/>
              <p:cNvSpPr txBox="1">
                <a:spLocks noChangeArrowheads="1"/>
              </p:cNvSpPr>
              <p:nvPr/>
            </p:nvSpPr>
            <p:spPr bwMode="auto">
              <a:xfrm>
                <a:off x="4105" y="981"/>
                <a:ext cx="2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b="1"/>
                  <a:t>О</a:t>
                </a:r>
              </a:p>
            </p:txBody>
          </p:sp>
          <p:sp>
            <p:nvSpPr>
              <p:cNvPr id="18605" name="Line 173"/>
              <p:cNvSpPr>
                <a:spLocks noChangeShapeType="1"/>
              </p:cNvSpPr>
              <p:nvPr/>
            </p:nvSpPr>
            <p:spPr bwMode="auto">
              <a:xfrm flipH="1">
                <a:off x="4014" y="1162"/>
                <a:ext cx="136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06" name="Line 174"/>
              <p:cNvSpPr>
                <a:spLocks noChangeShapeType="1"/>
              </p:cNvSpPr>
              <p:nvPr/>
            </p:nvSpPr>
            <p:spPr bwMode="auto">
              <a:xfrm>
                <a:off x="4195" y="1386"/>
                <a:ext cx="545" cy="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07" name="Line 175"/>
              <p:cNvSpPr>
                <a:spLocks noChangeShapeType="1"/>
              </p:cNvSpPr>
              <p:nvPr/>
            </p:nvSpPr>
            <p:spPr bwMode="auto">
              <a:xfrm>
                <a:off x="4286" y="1162"/>
                <a:ext cx="136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608" name="Text Box 176"/>
              <p:cNvSpPr txBox="1">
                <a:spLocks noChangeArrowheads="1"/>
              </p:cNvSpPr>
              <p:nvPr/>
            </p:nvSpPr>
            <p:spPr bwMode="auto">
              <a:xfrm>
                <a:off x="4105" y="845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b="1"/>
                  <a:t>. .</a:t>
                </a:r>
              </a:p>
            </p:txBody>
          </p:sp>
        </p:grpSp>
        <p:sp>
          <p:nvSpPr>
            <p:cNvPr id="18609" name="Text Box 177"/>
            <p:cNvSpPr txBox="1">
              <a:spLocks noChangeArrowheads="1"/>
            </p:cNvSpPr>
            <p:nvPr/>
          </p:nvSpPr>
          <p:spPr bwMode="auto">
            <a:xfrm>
              <a:off x="2789" y="1215"/>
              <a:ext cx="68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 b="1"/>
                <a:t>+ </a:t>
              </a:r>
              <a:r>
                <a:rPr lang="en-US" altLang="ru-RU" sz="1400" b="1">
                  <a:latin typeface="Symbol" pitchFamily="18" charset="2"/>
                </a:rPr>
                <a:t>D</a:t>
              </a:r>
              <a:r>
                <a:rPr lang="en-US" altLang="ru-RU" sz="1400" b="1"/>
                <a:t> t, - H</a:t>
              </a:r>
              <a:r>
                <a:rPr lang="en-US" altLang="ru-RU" sz="1400" b="1" baseline="-25000"/>
                <a:t>2</a:t>
              </a:r>
              <a:r>
                <a:rPr lang="en-US" altLang="ru-RU" sz="1400" b="1"/>
                <a:t>O</a:t>
              </a:r>
              <a:endParaRPr lang="ru-RU" altLang="ru-RU" sz="1400" b="1"/>
            </a:p>
          </p:txBody>
        </p:sp>
        <p:sp>
          <p:nvSpPr>
            <p:cNvPr id="18610" name="Text Box 178"/>
            <p:cNvSpPr txBox="1">
              <a:spLocks noChangeArrowheads="1"/>
            </p:cNvSpPr>
            <p:nvPr/>
          </p:nvSpPr>
          <p:spPr bwMode="auto">
            <a:xfrm>
              <a:off x="2789" y="1477"/>
              <a:ext cx="68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1400" b="1"/>
                <a:t>-</a:t>
              </a:r>
              <a:r>
                <a:rPr lang="en-US" altLang="ru-RU" sz="1400"/>
                <a:t> </a:t>
              </a:r>
              <a:r>
                <a:rPr lang="en-US" altLang="ru-RU" sz="1400" b="1">
                  <a:latin typeface="Symbol" pitchFamily="18" charset="2"/>
                </a:rPr>
                <a:t>D</a:t>
              </a:r>
              <a:r>
                <a:rPr lang="en-US" altLang="ru-RU" sz="1400" b="1"/>
                <a:t> t, </a:t>
              </a:r>
              <a:r>
                <a:rPr lang="ru-RU" altLang="ru-RU" sz="1400" b="1"/>
                <a:t>+</a:t>
              </a:r>
              <a:r>
                <a:rPr lang="en-US" altLang="ru-RU" sz="1400"/>
                <a:t> </a:t>
              </a:r>
              <a:r>
                <a:rPr lang="en-US" altLang="ru-RU" sz="1400" b="1"/>
                <a:t>H</a:t>
              </a:r>
              <a:r>
                <a:rPr lang="en-US" altLang="ru-RU" sz="1400" b="1" baseline="-25000"/>
                <a:t>2</a:t>
              </a:r>
              <a:r>
                <a:rPr lang="en-US" altLang="ru-RU" sz="1400" b="1"/>
                <a:t>O</a:t>
              </a:r>
              <a:endParaRPr lang="ru-RU" altLang="ru-RU" sz="1400" b="1"/>
            </a:p>
          </p:txBody>
        </p:sp>
      </p:grpSp>
      <p:grpSp>
        <p:nvGrpSpPr>
          <p:cNvPr id="18611" name="Group 179"/>
          <p:cNvGrpSpPr>
            <a:grpSpLocks/>
          </p:cNvGrpSpPr>
          <p:nvPr/>
        </p:nvGrpSpPr>
        <p:grpSpPr bwMode="auto">
          <a:xfrm>
            <a:off x="250825" y="2924175"/>
            <a:ext cx="8054975" cy="842963"/>
            <a:chOff x="158" y="1842"/>
            <a:chExt cx="5074" cy="531"/>
          </a:xfrm>
        </p:grpSpPr>
        <p:grpSp>
          <p:nvGrpSpPr>
            <p:cNvPr id="18612" name="Group 180"/>
            <p:cNvGrpSpPr>
              <a:grpSpLocks/>
            </p:cNvGrpSpPr>
            <p:nvPr/>
          </p:nvGrpSpPr>
          <p:grpSpPr bwMode="auto">
            <a:xfrm>
              <a:off x="158" y="1842"/>
              <a:ext cx="2949" cy="496"/>
              <a:chOff x="158" y="1842"/>
              <a:chExt cx="2949" cy="496"/>
            </a:xfrm>
          </p:grpSpPr>
          <p:sp>
            <p:nvSpPr>
              <p:cNvPr id="18613" name="Text Box 181"/>
              <p:cNvSpPr txBox="1">
                <a:spLocks noChangeArrowheads="1"/>
              </p:cNvSpPr>
              <p:nvPr/>
            </p:nvSpPr>
            <p:spPr bwMode="auto">
              <a:xfrm>
                <a:off x="158" y="1911"/>
                <a:ext cx="945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400"/>
                  <a:t>брэнстедовская</a:t>
                </a:r>
              </a:p>
              <a:p>
                <a:pPr algn="ctr"/>
                <a:r>
                  <a:rPr lang="ru-RU" altLang="ru-RU" sz="1400"/>
                  <a:t>кислотность</a:t>
                </a:r>
              </a:p>
            </p:txBody>
          </p:sp>
          <p:grpSp>
            <p:nvGrpSpPr>
              <p:cNvPr id="18614" name="Group 182"/>
              <p:cNvGrpSpPr>
                <a:grpSpLocks/>
              </p:cNvGrpSpPr>
              <p:nvPr/>
            </p:nvGrpSpPr>
            <p:grpSpPr bwMode="auto">
              <a:xfrm>
                <a:off x="1474" y="1842"/>
                <a:ext cx="1633" cy="496"/>
                <a:chOff x="1701" y="1765"/>
                <a:chExt cx="1633" cy="496"/>
              </a:xfrm>
            </p:grpSpPr>
            <p:grpSp>
              <p:nvGrpSpPr>
                <p:cNvPr id="18615" name="Group 183"/>
                <p:cNvGrpSpPr>
                  <a:grpSpLocks/>
                </p:cNvGrpSpPr>
                <p:nvPr/>
              </p:nvGrpSpPr>
              <p:grpSpPr bwMode="auto">
                <a:xfrm>
                  <a:off x="2336" y="1978"/>
                  <a:ext cx="272" cy="91"/>
                  <a:chOff x="3243" y="1706"/>
                  <a:chExt cx="272" cy="91"/>
                </a:xfrm>
              </p:grpSpPr>
              <p:sp>
                <p:nvSpPr>
                  <p:cNvPr id="18616" name="Line 184"/>
                  <p:cNvSpPr>
                    <a:spLocks noChangeShapeType="1"/>
                  </p:cNvSpPr>
                  <p:nvPr/>
                </p:nvSpPr>
                <p:spPr bwMode="auto">
                  <a:xfrm>
                    <a:off x="3243" y="1706"/>
                    <a:ext cx="2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arrow" w="lg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617" name="Line 18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43" y="1797"/>
                    <a:ext cx="2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arrow" w="lg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8618" name="Text Box 186"/>
                <p:cNvSpPr txBox="1">
                  <a:spLocks noChangeArrowheads="1"/>
                </p:cNvSpPr>
                <p:nvPr/>
              </p:nvSpPr>
              <p:spPr bwMode="auto">
                <a:xfrm>
                  <a:off x="2346" y="1765"/>
                  <a:ext cx="31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/>
                    <a:t>-</a:t>
                  </a:r>
                  <a:r>
                    <a:rPr lang="ru-RU" altLang="ru-RU" sz="1400"/>
                    <a:t> Н</a:t>
                  </a:r>
                  <a:r>
                    <a:rPr lang="ru-RU" altLang="ru-RU" sz="1400" baseline="30000"/>
                    <a:t>+</a:t>
                  </a:r>
                </a:p>
              </p:txBody>
            </p:sp>
            <p:sp>
              <p:nvSpPr>
                <p:cNvPr id="18619" name="Text Box 187"/>
                <p:cNvSpPr txBox="1">
                  <a:spLocks noChangeArrowheads="1"/>
                </p:cNvSpPr>
                <p:nvPr/>
              </p:nvSpPr>
              <p:spPr bwMode="auto">
                <a:xfrm>
                  <a:off x="2336" y="2069"/>
                  <a:ext cx="335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sz="1400"/>
                    <a:t>+ Н</a:t>
                  </a:r>
                  <a:r>
                    <a:rPr lang="ru-RU" altLang="ru-RU" sz="1400" baseline="30000"/>
                    <a:t>+</a:t>
                  </a:r>
                </a:p>
              </p:txBody>
            </p:sp>
            <p:grpSp>
              <p:nvGrpSpPr>
                <p:cNvPr id="18620" name="Group 188"/>
                <p:cNvGrpSpPr>
                  <a:grpSpLocks/>
                </p:cNvGrpSpPr>
                <p:nvPr/>
              </p:nvGrpSpPr>
              <p:grpSpPr bwMode="auto">
                <a:xfrm>
                  <a:off x="1701" y="1797"/>
                  <a:ext cx="545" cy="408"/>
                  <a:chOff x="1701" y="202"/>
                  <a:chExt cx="545" cy="408"/>
                </a:xfrm>
              </p:grpSpPr>
              <p:sp>
                <p:nvSpPr>
                  <p:cNvPr id="18621" name="Line 189"/>
                  <p:cNvSpPr>
                    <a:spLocks noChangeShapeType="1"/>
                  </p:cNvSpPr>
                  <p:nvPr/>
                </p:nvSpPr>
                <p:spPr bwMode="auto">
                  <a:xfrm>
                    <a:off x="1701" y="607"/>
                    <a:ext cx="545" cy="3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622" name="Text Box 19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68" y="202"/>
                    <a:ext cx="33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altLang="ru-RU" b="1"/>
                      <a:t>ОН</a:t>
                    </a:r>
                  </a:p>
                </p:txBody>
              </p:sp>
              <p:sp>
                <p:nvSpPr>
                  <p:cNvPr id="18623" name="Line 191"/>
                  <p:cNvSpPr>
                    <a:spLocks noChangeShapeType="1"/>
                  </p:cNvSpPr>
                  <p:nvPr/>
                </p:nvSpPr>
                <p:spPr bwMode="auto">
                  <a:xfrm>
                    <a:off x="1973" y="429"/>
                    <a:ext cx="0" cy="1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8624" name="Group 192"/>
                <p:cNvGrpSpPr>
                  <a:grpSpLocks/>
                </p:cNvGrpSpPr>
                <p:nvPr/>
              </p:nvGrpSpPr>
              <p:grpSpPr bwMode="auto">
                <a:xfrm>
                  <a:off x="2789" y="1797"/>
                  <a:ext cx="545" cy="408"/>
                  <a:chOff x="1701" y="202"/>
                  <a:chExt cx="545" cy="408"/>
                </a:xfrm>
              </p:grpSpPr>
              <p:sp>
                <p:nvSpPr>
                  <p:cNvPr id="18625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1701" y="607"/>
                    <a:ext cx="545" cy="3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626" name="Text Box 19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68" y="202"/>
                    <a:ext cx="271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altLang="ru-RU" b="1"/>
                      <a:t>О</a:t>
                    </a:r>
                    <a:r>
                      <a:rPr lang="ru-RU" altLang="ru-RU" sz="2400" b="1" baseline="30000"/>
                      <a:t>-</a:t>
                    </a:r>
                  </a:p>
                </p:txBody>
              </p:sp>
              <p:sp>
                <p:nvSpPr>
                  <p:cNvPr id="18627" name="Line 195"/>
                  <p:cNvSpPr>
                    <a:spLocks noChangeShapeType="1"/>
                  </p:cNvSpPr>
                  <p:nvPr/>
                </p:nvSpPr>
                <p:spPr bwMode="auto">
                  <a:xfrm>
                    <a:off x="1973" y="429"/>
                    <a:ext cx="0" cy="1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18628" name="Text Box 196"/>
            <p:cNvSpPr txBox="1">
              <a:spLocks noChangeArrowheads="1"/>
            </p:cNvSpPr>
            <p:nvPr/>
          </p:nvSpPr>
          <p:spPr bwMode="auto">
            <a:xfrm>
              <a:off x="3463" y="1919"/>
              <a:ext cx="79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/>
                <a:t>льюисовская</a:t>
              </a:r>
            </a:p>
            <a:p>
              <a:pPr algn="ctr"/>
              <a:r>
                <a:rPr lang="ru-RU" altLang="ru-RU" sz="1400"/>
                <a:t>кислотность</a:t>
              </a:r>
            </a:p>
          </p:txBody>
        </p:sp>
        <p:grpSp>
          <p:nvGrpSpPr>
            <p:cNvPr id="18629" name="Group 197"/>
            <p:cNvGrpSpPr>
              <a:grpSpLocks/>
            </p:cNvGrpSpPr>
            <p:nvPr/>
          </p:nvGrpSpPr>
          <p:grpSpPr bwMode="auto">
            <a:xfrm>
              <a:off x="4520" y="1919"/>
              <a:ext cx="712" cy="454"/>
              <a:chOff x="4520" y="1842"/>
              <a:chExt cx="712" cy="454"/>
            </a:xfrm>
          </p:grpSpPr>
          <p:graphicFrame>
            <p:nvGraphicFramePr>
              <p:cNvPr id="18630" name="Object 198"/>
              <p:cNvGraphicFramePr>
                <a:graphicFrameLocks noChangeAspect="1"/>
              </p:cNvGraphicFramePr>
              <p:nvPr/>
            </p:nvGraphicFramePr>
            <p:xfrm>
              <a:off x="4550" y="1842"/>
              <a:ext cx="144" cy="2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3" name="Document" r:id="rId5" imgW="228600" imgH="352440" progId="ChemWindow.Document">
                      <p:embed/>
                    </p:oleObj>
                  </mc:Choice>
                  <mc:Fallback>
                    <p:oleObj name="Document" r:id="rId5" imgW="228600" imgH="352440" progId="ChemWindow.Document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50" y="1842"/>
                            <a:ext cx="144" cy="22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8631" name="Text Box 199"/>
              <p:cNvSpPr txBox="1">
                <a:spLocks noChangeArrowheads="1"/>
              </p:cNvSpPr>
              <p:nvPr/>
            </p:nvSpPr>
            <p:spPr bwMode="auto">
              <a:xfrm>
                <a:off x="4520" y="2065"/>
                <a:ext cx="22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b="1"/>
                  <a:t>А</a:t>
                </a:r>
              </a:p>
            </p:txBody>
          </p:sp>
          <p:grpSp>
            <p:nvGrpSpPr>
              <p:cNvPr id="18632" name="Group 200"/>
              <p:cNvGrpSpPr>
                <a:grpSpLocks/>
              </p:cNvGrpSpPr>
              <p:nvPr/>
            </p:nvGrpSpPr>
            <p:grpSpPr bwMode="auto">
              <a:xfrm>
                <a:off x="5012" y="1934"/>
                <a:ext cx="220" cy="362"/>
                <a:chOff x="5238" y="1707"/>
                <a:chExt cx="220" cy="362"/>
              </a:xfrm>
            </p:grpSpPr>
            <p:sp>
              <p:nvSpPr>
                <p:cNvPr id="18633" name="Text Box 201"/>
                <p:cNvSpPr txBox="1">
                  <a:spLocks noChangeArrowheads="1"/>
                </p:cNvSpPr>
                <p:nvPr/>
              </p:nvSpPr>
              <p:spPr bwMode="auto">
                <a:xfrm>
                  <a:off x="5238" y="1838"/>
                  <a:ext cx="22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b="1"/>
                    <a:t>В</a:t>
                  </a:r>
                </a:p>
              </p:txBody>
            </p:sp>
            <p:sp>
              <p:nvSpPr>
                <p:cNvPr id="18634" name="Text Box 202"/>
                <p:cNvSpPr txBox="1">
                  <a:spLocks noChangeArrowheads="1"/>
                </p:cNvSpPr>
                <p:nvPr/>
              </p:nvSpPr>
              <p:spPr bwMode="auto">
                <a:xfrm>
                  <a:off x="5238" y="1707"/>
                  <a:ext cx="209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altLang="ru-RU" sz="1400" b="1"/>
                    <a:t>. .</a:t>
                  </a:r>
                </a:p>
              </p:txBody>
            </p:sp>
          </p:grpSp>
          <p:sp>
            <p:nvSpPr>
              <p:cNvPr id="18635" name="Arc 203"/>
              <p:cNvSpPr>
                <a:spLocks/>
              </p:cNvSpPr>
              <p:nvPr/>
            </p:nvSpPr>
            <p:spPr bwMode="auto">
              <a:xfrm>
                <a:off x="4604" y="1933"/>
                <a:ext cx="499" cy="9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 type="stealth" w="med" len="lg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8636" name="Group 204"/>
          <p:cNvGrpSpPr>
            <a:grpSpLocks/>
          </p:cNvGrpSpPr>
          <p:nvPr/>
        </p:nvGrpSpPr>
        <p:grpSpPr bwMode="auto">
          <a:xfrm>
            <a:off x="900113" y="4056063"/>
            <a:ext cx="6696075" cy="647700"/>
            <a:chOff x="567" y="2478"/>
            <a:chExt cx="4218" cy="408"/>
          </a:xfrm>
        </p:grpSpPr>
        <p:grpSp>
          <p:nvGrpSpPr>
            <p:cNvPr id="18637" name="Group 205"/>
            <p:cNvGrpSpPr>
              <a:grpSpLocks/>
            </p:cNvGrpSpPr>
            <p:nvPr/>
          </p:nvGrpSpPr>
          <p:grpSpPr bwMode="auto">
            <a:xfrm>
              <a:off x="567" y="2478"/>
              <a:ext cx="953" cy="408"/>
              <a:chOff x="1609" y="2478"/>
              <a:chExt cx="953" cy="408"/>
            </a:xfrm>
          </p:grpSpPr>
          <p:grpSp>
            <p:nvGrpSpPr>
              <p:cNvPr id="18638" name="Group 206"/>
              <p:cNvGrpSpPr>
                <a:grpSpLocks/>
              </p:cNvGrpSpPr>
              <p:nvPr/>
            </p:nvGrpSpPr>
            <p:grpSpPr bwMode="auto">
              <a:xfrm>
                <a:off x="1609" y="2478"/>
                <a:ext cx="953" cy="408"/>
                <a:chOff x="2290" y="981"/>
                <a:chExt cx="953" cy="408"/>
              </a:xfrm>
            </p:grpSpPr>
            <p:grpSp>
              <p:nvGrpSpPr>
                <p:cNvPr id="18639" name="Group 207"/>
                <p:cNvGrpSpPr>
                  <a:grpSpLocks/>
                </p:cNvGrpSpPr>
                <p:nvPr/>
              </p:nvGrpSpPr>
              <p:grpSpPr bwMode="auto">
                <a:xfrm>
                  <a:off x="2290" y="981"/>
                  <a:ext cx="545" cy="408"/>
                  <a:chOff x="1927" y="799"/>
                  <a:chExt cx="545" cy="408"/>
                </a:xfrm>
              </p:grpSpPr>
              <p:sp>
                <p:nvSpPr>
                  <p:cNvPr id="18640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1927" y="1204"/>
                    <a:ext cx="545" cy="3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641" name="Text Box 20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49" y="799"/>
                    <a:ext cx="21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ru-RU" b="1"/>
                      <a:t>X</a:t>
                    </a:r>
                    <a:endParaRPr lang="ru-RU" altLang="ru-RU" b="1"/>
                  </a:p>
                </p:txBody>
              </p:sp>
              <p:sp>
                <p:nvSpPr>
                  <p:cNvPr id="18642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154" y="1026"/>
                    <a:ext cx="0" cy="1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8643" name="Group 211"/>
                <p:cNvGrpSpPr>
                  <a:grpSpLocks/>
                </p:cNvGrpSpPr>
                <p:nvPr/>
              </p:nvGrpSpPr>
              <p:grpSpPr bwMode="auto">
                <a:xfrm>
                  <a:off x="2698" y="981"/>
                  <a:ext cx="545" cy="408"/>
                  <a:chOff x="1927" y="799"/>
                  <a:chExt cx="545" cy="408"/>
                </a:xfrm>
              </p:grpSpPr>
              <p:sp>
                <p:nvSpPr>
                  <p:cNvPr id="18644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1927" y="1204"/>
                    <a:ext cx="545" cy="3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645" name="Text Box 2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49" y="799"/>
                    <a:ext cx="21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ru-RU" b="1"/>
                      <a:t>Y</a:t>
                    </a:r>
                    <a:endParaRPr lang="ru-RU" altLang="ru-RU" b="1"/>
                  </a:p>
                </p:txBody>
              </p:sp>
              <p:sp>
                <p:nvSpPr>
                  <p:cNvPr id="18646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154" y="1026"/>
                    <a:ext cx="0" cy="1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8647" name="Group 215"/>
              <p:cNvGrpSpPr>
                <a:grpSpLocks/>
              </p:cNvGrpSpPr>
              <p:nvPr/>
            </p:nvGrpSpPr>
            <p:grpSpPr bwMode="auto">
              <a:xfrm flipV="1">
                <a:off x="1882" y="2704"/>
                <a:ext cx="272" cy="136"/>
                <a:chOff x="3061" y="2704"/>
                <a:chExt cx="272" cy="136"/>
              </a:xfrm>
            </p:grpSpPr>
            <p:sp>
              <p:nvSpPr>
                <p:cNvPr id="18648" name="Arc 216"/>
                <p:cNvSpPr>
                  <a:spLocks/>
                </p:cNvSpPr>
                <p:nvPr/>
              </p:nvSpPr>
              <p:spPr bwMode="auto">
                <a:xfrm flipH="1">
                  <a:off x="3061" y="2704"/>
                  <a:ext cx="136" cy="136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 type="stealth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649" name="Arc 217"/>
                <p:cNvSpPr>
                  <a:spLocks/>
                </p:cNvSpPr>
                <p:nvPr/>
              </p:nvSpPr>
              <p:spPr bwMode="auto">
                <a:xfrm>
                  <a:off x="3197" y="2704"/>
                  <a:ext cx="136" cy="136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 type="stealth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8650" name="Group 218"/>
            <p:cNvGrpSpPr>
              <a:grpSpLocks/>
            </p:cNvGrpSpPr>
            <p:nvPr/>
          </p:nvGrpSpPr>
          <p:grpSpPr bwMode="auto">
            <a:xfrm>
              <a:off x="3832" y="2478"/>
              <a:ext cx="953" cy="408"/>
              <a:chOff x="3379" y="2478"/>
              <a:chExt cx="953" cy="408"/>
            </a:xfrm>
          </p:grpSpPr>
          <p:grpSp>
            <p:nvGrpSpPr>
              <p:cNvPr id="18651" name="Group 219"/>
              <p:cNvGrpSpPr>
                <a:grpSpLocks/>
              </p:cNvGrpSpPr>
              <p:nvPr/>
            </p:nvGrpSpPr>
            <p:grpSpPr bwMode="auto">
              <a:xfrm>
                <a:off x="3379" y="2478"/>
                <a:ext cx="953" cy="408"/>
                <a:chOff x="2290" y="981"/>
                <a:chExt cx="953" cy="408"/>
              </a:xfrm>
            </p:grpSpPr>
            <p:grpSp>
              <p:nvGrpSpPr>
                <p:cNvPr id="18652" name="Group 220"/>
                <p:cNvGrpSpPr>
                  <a:grpSpLocks/>
                </p:cNvGrpSpPr>
                <p:nvPr/>
              </p:nvGrpSpPr>
              <p:grpSpPr bwMode="auto">
                <a:xfrm>
                  <a:off x="2290" y="981"/>
                  <a:ext cx="545" cy="408"/>
                  <a:chOff x="1927" y="799"/>
                  <a:chExt cx="545" cy="408"/>
                </a:xfrm>
              </p:grpSpPr>
              <p:sp>
                <p:nvSpPr>
                  <p:cNvPr id="18653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927" y="1204"/>
                    <a:ext cx="545" cy="3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654" name="Text Box 2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49" y="799"/>
                    <a:ext cx="33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ru-RU" b="1"/>
                      <a:t>OH</a:t>
                    </a:r>
                    <a:endParaRPr lang="ru-RU" altLang="ru-RU" b="1"/>
                  </a:p>
                </p:txBody>
              </p:sp>
              <p:sp>
                <p:nvSpPr>
                  <p:cNvPr id="18655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2154" y="1026"/>
                    <a:ext cx="0" cy="1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8656" name="Group 224"/>
                <p:cNvGrpSpPr>
                  <a:grpSpLocks/>
                </p:cNvGrpSpPr>
                <p:nvPr/>
              </p:nvGrpSpPr>
              <p:grpSpPr bwMode="auto">
                <a:xfrm>
                  <a:off x="2698" y="981"/>
                  <a:ext cx="545" cy="408"/>
                  <a:chOff x="1927" y="799"/>
                  <a:chExt cx="545" cy="408"/>
                </a:xfrm>
              </p:grpSpPr>
              <p:sp>
                <p:nvSpPr>
                  <p:cNvPr id="18657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927" y="1204"/>
                    <a:ext cx="545" cy="3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658" name="Text Box 2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49" y="799"/>
                    <a:ext cx="3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ru-RU" b="1"/>
                      <a:t>Hal</a:t>
                    </a:r>
                    <a:endParaRPr lang="ru-RU" altLang="ru-RU" b="1"/>
                  </a:p>
                </p:txBody>
              </p:sp>
              <p:sp>
                <p:nvSpPr>
                  <p:cNvPr id="18659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2154" y="1026"/>
                    <a:ext cx="0" cy="1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8660" name="Arc 228"/>
              <p:cNvSpPr>
                <a:spLocks/>
              </p:cNvSpPr>
              <p:nvPr/>
            </p:nvSpPr>
            <p:spPr bwMode="auto">
              <a:xfrm flipH="1" flipV="1">
                <a:off x="3674" y="2704"/>
                <a:ext cx="136" cy="13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661" name="Arc 229"/>
              <p:cNvSpPr>
                <a:spLocks/>
              </p:cNvSpPr>
              <p:nvPr/>
            </p:nvSpPr>
            <p:spPr bwMode="auto">
              <a:xfrm flipV="1">
                <a:off x="3810" y="2704"/>
                <a:ext cx="136" cy="13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8662" name="Text Box 230"/>
            <p:cNvSpPr txBox="1">
              <a:spLocks noChangeArrowheads="1"/>
            </p:cNvSpPr>
            <p:nvPr/>
          </p:nvSpPr>
          <p:spPr bwMode="auto">
            <a:xfrm>
              <a:off x="1408" y="2568"/>
              <a:ext cx="24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/>
                <a:t>химическое модифицирование поверхности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206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8" name="Text Box 42"/>
          <p:cNvSpPr txBox="1">
            <a:spLocks noChangeArrowheads="1"/>
          </p:cNvSpPr>
          <p:nvPr/>
        </p:nvSpPr>
        <p:spPr bwMode="auto">
          <a:xfrm>
            <a:off x="127000" y="44450"/>
            <a:ext cx="8869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/>
              <a:t>Механизмы каталитических кислотно-основных реакций</a:t>
            </a:r>
          </a:p>
        </p:txBody>
      </p:sp>
      <p:graphicFrame>
        <p:nvGraphicFramePr>
          <p:cNvPr id="19499" name="Object 43"/>
          <p:cNvGraphicFramePr>
            <a:graphicFrameLocks noChangeAspect="1"/>
          </p:cNvGraphicFramePr>
          <p:nvPr/>
        </p:nvGraphicFramePr>
        <p:xfrm>
          <a:off x="1763713" y="614363"/>
          <a:ext cx="5616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Document" r:id="rId3" imgW="3743280" imgH="628560" progId="ChemWindow.Document">
                  <p:embed/>
                </p:oleObj>
              </mc:Choice>
              <mc:Fallback>
                <p:oleObj name="Document" r:id="rId3" imgW="3743280" imgH="628560" progId="ChemWindow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614363"/>
                        <a:ext cx="5616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500" name="Group 44"/>
          <p:cNvGrpSpPr>
            <a:grpSpLocks/>
          </p:cNvGrpSpPr>
          <p:nvPr/>
        </p:nvGrpSpPr>
        <p:grpSpPr bwMode="auto">
          <a:xfrm>
            <a:off x="3346450" y="1766888"/>
            <a:ext cx="5616575" cy="1223962"/>
            <a:chOff x="2108" y="1113"/>
            <a:chExt cx="3538" cy="771"/>
          </a:xfrm>
        </p:grpSpPr>
        <p:sp>
          <p:nvSpPr>
            <p:cNvPr id="19501" name="Text Box 45"/>
            <p:cNvSpPr txBox="1">
              <a:spLocks noChangeArrowheads="1"/>
            </p:cNvSpPr>
            <p:nvPr/>
          </p:nvSpPr>
          <p:spPr bwMode="auto">
            <a:xfrm>
              <a:off x="2108" y="1113"/>
              <a:ext cx="14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1. Х - карбокатион</a:t>
              </a:r>
            </a:p>
          </p:txBody>
        </p:sp>
        <p:sp>
          <p:nvSpPr>
            <p:cNvPr id="19502" name="Text Box 46"/>
            <p:cNvSpPr txBox="1">
              <a:spLocks noChangeArrowheads="1"/>
            </p:cNvSpPr>
            <p:nvPr/>
          </p:nvSpPr>
          <p:spPr bwMode="auto">
            <a:xfrm>
              <a:off x="4740" y="1480"/>
              <a:ext cx="90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кислотный</a:t>
              </a:r>
            </a:p>
            <a:p>
              <a:pPr algn="ctr"/>
              <a:r>
                <a:rPr lang="ru-RU" altLang="ru-RU" b="1"/>
                <a:t>катализ</a:t>
              </a:r>
            </a:p>
          </p:txBody>
        </p:sp>
      </p:grpSp>
      <p:grpSp>
        <p:nvGrpSpPr>
          <p:cNvPr id="19504" name="Group 48"/>
          <p:cNvGrpSpPr>
            <a:grpSpLocks/>
          </p:cNvGrpSpPr>
          <p:nvPr/>
        </p:nvGrpSpPr>
        <p:grpSpPr bwMode="auto">
          <a:xfrm>
            <a:off x="179388" y="3284538"/>
            <a:ext cx="8736012" cy="1341437"/>
            <a:chOff x="113" y="2069"/>
            <a:chExt cx="5503" cy="845"/>
          </a:xfrm>
        </p:grpSpPr>
        <p:sp>
          <p:nvSpPr>
            <p:cNvPr id="19505" name="Text Box 49"/>
            <p:cNvSpPr txBox="1">
              <a:spLocks noChangeArrowheads="1"/>
            </p:cNvSpPr>
            <p:nvPr/>
          </p:nvSpPr>
          <p:spPr bwMode="auto">
            <a:xfrm>
              <a:off x="2109" y="2069"/>
              <a:ext cx="13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2. Х - карбоанион</a:t>
              </a:r>
            </a:p>
          </p:txBody>
        </p:sp>
        <p:graphicFrame>
          <p:nvGraphicFramePr>
            <p:cNvPr id="19506" name="Object 50"/>
            <p:cNvGraphicFramePr>
              <a:graphicFrameLocks noChangeAspect="1"/>
            </p:cNvGraphicFramePr>
            <p:nvPr/>
          </p:nvGraphicFramePr>
          <p:xfrm>
            <a:off x="113" y="2432"/>
            <a:ext cx="4263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1" name="Document" r:id="rId5" imgW="5477040" imgH="619200" progId="ChemWindow.Document">
                    <p:embed/>
                  </p:oleObj>
                </mc:Choice>
                <mc:Fallback>
                  <p:oleObj name="Document" r:id="rId5" imgW="5477040" imgH="61920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3" y="2432"/>
                          <a:ext cx="4263" cy="4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507" name="Text Box 51"/>
            <p:cNvSpPr txBox="1">
              <a:spLocks noChangeArrowheads="1"/>
            </p:cNvSpPr>
            <p:nvPr/>
          </p:nvSpPr>
          <p:spPr bwMode="auto">
            <a:xfrm>
              <a:off x="4769" y="2478"/>
              <a:ext cx="84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осн</a:t>
              </a:r>
              <a:r>
                <a:rPr lang="en-US" altLang="ru-RU" b="1"/>
                <a:t>ó</a:t>
              </a:r>
              <a:r>
                <a:rPr lang="ru-RU" altLang="ru-RU" b="1"/>
                <a:t>вный</a:t>
              </a:r>
            </a:p>
            <a:p>
              <a:pPr algn="ctr"/>
              <a:r>
                <a:rPr lang="ru-RU" altLang="ru-RU" b="1"/>
                <a:t>катализ</a:t>
              </a:r>
            </a:p>
          </p:txBody>
        </p:sp>
      </p:grpSp>
      <p:grpSp>
        <p:nvGrpSpPr>
          <p:cNvPr id="19508" name="Group 52"/>
          <p:cNvGrpSpPr>
            <a:grpSpLocks/>
          </p:cNvGrpSpPr>
          <p:nvPr/>
        </p:nvGrpSpPr>
        <p:grpSpPr bwMode="auto">
          <a:xfrm>
            <a:off x="71438" y="4868863"/>
            <a:ext cx="9109075" cy="1851025"/>
            <a:chOff x="45" y="3067"/>
            <a:chExt cx="5738" cy="1166"/>
          </a:xfrm>
        </p:grpSpPr>
        <p:sp>
          <p:nvSpPr>
            <p:cNvPr id="19509" name="Text Box 53"/>
            <p:cNvSpPr txBox="1">
              <a:spLocks noChangeArrowheads="1"/>
            </p:cNvSpPr>
            <p:nvPr/>
          </p:nvSpPr>
          <p:spPr bwMode="auto">
            <a:xfrm>
              <a:off x="2122" y="3067"/>
              <a:ext cx="20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3. Х – биполярная частица</a:t>
              </a:r>
            </a:p>
          </p:txBody>
        </p:sp>
        <p:graphicFrame>
          <p:nvGraphicFramePr>
            <p:cNvPr id="19510" name="Object 54"/>
            <p:cNvGraphicFramePr>
              <a:graphicFrameLocks noChangeAspect="1"/>
            </p:cNvGraphicFramePr>
            <p:nvPr/>
          </p:nvGraphicFramePr>
          <p:xfrm>
            <a:off x="45" y="3566"/>
            <a:ext cx="4695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2" name="Document" r:id="rId7" imgW="6029280" imgH="619200" progId="ChemWindow.Document">
                    <p:embed/>
                  </p:oleObj>
                </mc:Choice>
                <mc:Fallback>
                  <p:oleObj name="Document" r:id="rId7" imgW="6029280" imgH="61920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" y="3566"/>
                          <a:ext cx="4695" cy="4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511" name="Text Box 55"/>
            <p:cNvSpPr txBox="1">
              <a:spLocks noChangeArrowheads="1"/>
            </p:cNvSpPr>
            <p:nvPr/>
          </p:nvSpPr>
          <p:spPr bwMode="auto">
            <a:xfrm>
              <a:off x="4673" y="3656"/>
              <a:ext cx="1110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смешанный</a:t>
              </a:r>
            </a:p>
            <a:p>
              <a:pPr algn="ctr"/>
              <a:r>
                <a:rPr lang="ru-RU" altLang="ru-RU" b="1"/>
                <a:t>(синхронный)</a:t>
              </a:r>
            </a:p>
            <a:p>
              <a:pPr algn="ctr"/>
              <a:r>
                <a:rPr lang="ru-RU" altLang="ru-RU" b="1"/>
                <a:t>катализ</a:t>
              </a:r>
            </a:p>
          </p:txBody>
        </p:sp>
      </p:grp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1979069"/>
              </p:ext>
            </p:extLst>
          </p:nvPr>
        </p:nvGraphicFramePr>
        <p:xfrm>
          <a:off x="218434" y="2259325"/>
          <a:ext cx="7239150" cy="82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r:id="rId9" imgW="5791320" imgH="657360" progId="">
                  <p:embed/>
                </p:oleObj>
              </mc:Choice>
              <mc:Fallback>
                <p:oleObj r:id="rId9" imgW="5791320" imgH="65736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8434" y="2259325"/>
                        <a:ext cx="7239150" cy="82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272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7" name="Rectangle 29"/>
          <p:cNvSpPr>
            <a:spLocks noChangeArrowheads="1"/>
          </p:cNvSpPr>
          <p:nvPr/>
        </p:nvSpPr>
        <p:spPr bwMode="auto">
          <a:xfrm>
            <a:off x="585788" y="44450"/>
            <a:ext cx="798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altLang="ru-RU" b="1"/>
              <a:t>Механизмы реакций с участием кислотно-основных катализаторов</a:t>
            </a:r>
            <a:r>
              <a:rPr lang="ru-RU" altLang="ru-RU"/>
              <a:t> </a:t>
            </a:r>
          </a:p>
        </p:txBody>
      </p:sp>
      <p:grpSp>
        <p:nvGrpSpPr>
          <p:cNvPr id="7198" name="Group 30"/>
          <p:cNvGrpSpPr>
            <a:grpSpLocks/>
          </p:cNvGrpSpPr>
          <p:nvPr/>
        </p:nvGrpSpPr>
        <p:grpSpPr bwMode="auto">
          <a:xfrm>
            <a:off x="684213" y="614363"/>
            <a:ext cx="6818312" cy="1301750"/>
            <a:chOff x="431" y="387"/>
            <a:chExt cx="4295" cy="820"/>
          </a:xfrm>
        </p:grpSpPr>
        <p:sp>
          <p:nvSpPr>
            <p:cNvPr id="7199" name="Text Box 31"/>
            <p:cNvSpPr txBox="1">
              <a:spLocks noChangeArrowheads="1"/>
            </p:cNvSpPr>
            <p:nvPr/>
          </p:nvSpPr>
          <p:spPr bwMode="auto">
            <a:xfrm>
              <a:off x="1229" y="387"/>
              <a:ext cx="331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Основной механизм гетерогенного катализа</a:t>
              </a:r>
            </a:p>
          </p:txBody>
        </p:sp>
        <p:sp>
          <p:nvSpPr>
            <p:cNvPr id="7200" name="Rectangle 32"/>
            <p:cNvSpPr>
              <a:spLocks noChangeArrowheads="1"/>
            </p:cNvSpPr>
            <p:nvPr/>
          </p:nvSpPr>
          <p:spPr bwMode="auto">
            <a:xfrm>
              <a:off x="431" y="798"/>
              <a:ext cx="6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b="1"/>
                <a:t>Х   →   </a:t>
              </a:r>
              <a:r>
                <a:rPr lang="en-US" altLang="ru-RU" b="1"/>
                <a:t>Y</a:t>
              </a:r>
              <a:endParaRPr lang="ru-RU" altLang="ru-RU" b="1"/>
            </a:p>
          </p:txBody>
        </p:sp>
        <p:grpSp>
          <p:nvGrpSpPr>
            <p:cNvPr id="7201" name="Group 33"/>
            <p:cNvGrpSpPr>
              <a:grpSpLocks/>
            </p:cNvGrpSpPr>
            <p:nvPr/>
          </p:nvGrpSpPr>
          <p:grpSpPr bwMode="auto">
            <a:xfrm>
              <a:off x="2200" y="753"/>
              <a:ext cx="2526" cy="454"/>
              <a:chOff x="2200" y="890"/>
              <a:chExt cx="2526" cy="454"/>
            </a:xfrm>
          </p:grpSpPr>
          <p:sp>
            <p:nvSpPr>
              <p:cNvPr id="7202" name="Rectangle 34"/>
              <p:cNvSpPr>
                <a:spLocks noChangeArrowheads="1"/>
              </p:cNvSpPr>
              <p:nvPr/>
            </p:nvSpPr>
            <p:spPr bwMode="auto">
              <a:xfrm>
                <a:off x="2200" y="890"/>
                <a:ext cx="252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r>
                  <a:rPr lang="en-US" altLang="ru-RU" b="1"/>
                  <a:t>X</a:t>
                </a:r>
                <a:r>
                  <a:rPr lang="ru-RU" altLang="ru-RU" b="1"/>
                  <a:t>          →   </a:t>
                </a:r>
                <a:r>
                  <a:rPr lang="en-US" altLang="ru-RU" b="1"/>
                  <a:t>X</a:t>
                </a:r>
                <a:r>
                  <a:rPr lang="ru-RU" altLang="ru-RU" b="1" baseline="-25000"/>
                  <a:t>(a)</a:t>
                </a:r>
                <a:r>
                  <a:rPr lang="ru-RU" altLang="ru-RU" b="1"/>
                  <a:t>    →   </a:t>
                </a:r>
                <a:r>
                  <a:rPr lang="en-US" altLang="ru-RU" b="1"/>
                  <a:t>Y</a:t>
                </a:r>
                <a:r>
                  <a:rPr lang="ru-RU" altLang="ru-RU" b="1" baseline="-25000"/>
                  <a:t>(a)</a:t>
                </a:r>
                <a:r>
                  <a:rPr lang="ru-RU" altLang="ru-RU" b="1"/>
                  <a:t>           →   </a:t>
                </a:r>
                <a:r>
                  <a:rPr lang="en-US" altLang="ru-RU" b="1"/>
                  <a:t>Y</a:t>
                </a:r>
                <a:endParaRPr lang="ru-RU" altLang="ru-RU" b="1"/>
              </a:p>
            </p:txBody>
          </p:sp>
          <p:sp>
            <p:nvSpPr>
              <p:cNvPr id="7203" name="Text Box 35"/>
              <p:cNvSpPr txBox="1">
                <a:spLocks noChangeArrowheads="1"/>
              </p:cNvSpPr>
              <p:nvPr/>
            </p:nvSpPr>
            <p:spPr bwMode="auto">
              <a:xfrm>
                <a:off x="2699" y="1144"/>
                <a:ext cx="1509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altLang="ru-RU" sz="1400"/>
                  <a:t>поверхность катализатора</a:t>
                </a:r>
              </a:p>
            </p:txBody>
          </p:sp>
        </p:grpSp>
      </p:grpSp>
      <p:grpSp>
        <p:nvGrpSpPr>
          <p:cNvPr id="7204" name="Group 36"/>
          <p:cNvGrpSpPr>
            <a:grpSpLocks/>
          </p:cNvGrpSpPr>
          <p:nvPr/>
        </p:nvGrpSpPr>
        <p:grpSpPr bwMode="auto">
          <a:xfrm>
            <a:off x="755650" y="2349500"/>
            <a:ext cx="7345363" cy="1414463"/>
            <a:chOff x="476" y="1480"/>
            <a:chExt cx="4627" cy="891"/>
          </a:xfrm>
        </p:grpSpPr>
        <p:graphicFrame>
          <p:nvGraphicFramePr>
            <p:cNvPr id="7205" name="Object 37"/>
            <p:cNvGraphicFramePr>
              <a:graphicFrameLocks noChangeAspect="1"/>
            </p:cNvGraphicFramePr>
            <p:nvPr/>
          </p:nvGraphicFramePr>
          <p:xfrm>
            <a:off x="476" y="1756"/>
            <a:ext cx="1905" cy="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" name="Document" r:id="rId3" imgW="2133720" imgH="657360" progId="ChemWindow.Document">
                    <p:embed/>
                  </p:oleObj>
                </mc:Choice>
                <mc:Fallback>
                  <p:oleObj name="Document" r:id="rId3" imgW="2133720" imgH="65736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" y="1756"/>
                          <a:ext cx="1905" cy="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06" name="Object 38"/>
            <p:cNvGraphicFramePr>
              <a:graphicFrameLocks noChangeAspect="1"/>
            </p:cNvGraphicFramePr>
            <p:nvPr/>
          </p:nvGraphicFramePr>
          <p:xfrm>
            <a:off x="3198" y="1775"/>
            <a:ext cx="1905" cy="5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1" name="Document" r:id="rId5" imgW="2133720" imgH="666720" progId="ChemWindow.Document">
                    <p:embed/>
                  </p:oleObj>
                </mc:Choice>
                <mc:Fallback>
                  <p:oleObj name="Document" r:id="rId5" imgW="2133720" imgH="66672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8" y="1775"/>
                          <a:ext cx="1905" cy="5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07" name="Text Box 39"/>
            <p:cNvSpPr txBox="1">
              <a:spLocks noChangeArrowheads="1"/>
            </p:cNvSpPr>
            <p:nvPr/>
          </p:nvSpPr>
          <p:spPr bwMode="auto">
            <a:xfrm>
              <a:off x="904" y="1480"/>
              <a:ext cx="39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b="1"/>
                <a:t>Основные механизмы кислотно-основного катализа</a:t>
              </a:r>
            </a:p>
          </p:txBody>
        </p:sp>
      </p:grp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3254375" y="3932238"/>
            <a:ext cx="2630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2400" b="1"/>
              <a:t>Синтез аммиака</a:t>
            </a:r>
          </a:p>
        </p:txBody>
      </p:sp>
      <p:grpSp>
        <p:nvGrpSpPr>
          <p:cNvPr id="7209" name="Group 41"/>
          <p:cNvGrpSpPr>
            <a:grpSpLocks/>
          </p:cNvGrpSpPr>
          <p:nvPr/>
        </p:nvGrpSpPr>
        <p:grpSpPr bwMode="auto">
          <a:xfrm>
            <a:off x="1231900" y="5041900"/>
            <a:ext cx="3700463" cy="720725"/>
            <a:chOff x="776" y="3176"/>
            <a:chExt cx="2331" cy="454"/>
          </a:xfrm>
        </p:grpSpPr>
        <p:grpSp>
          <p:nvGrpSpPr>
            <p:cNvPr id="7210" name="Group 42"/>
            <p:cNvGrpSpPr>
              <a:grpSpLocks/>
            </p:cNvGrpSpPr>
            <p:nvPr/>
          </p:nvGrpSpPr>
          <p:grpSpPr bwMode="auto">
            <a:xfrm>
              <a:off x="776" y="3176"/>
              <a:ext cx="2331" cy="231"/>
              <a:chOff x="1610" y="2160"/>
              <a:chExt cx="2331" cy="231"/>
            </a:xfrm>
          </p:grpSpPr>
          <p:sp>
            <p:nvSpPr>
              <p:cNvPr id="7211" name="Text Box 43"/>
              <p:cNvSpPr txBox="1">
                <a:spLocks noChangeArrowheads="1"/>
              </p:cNvSpPr>
              <p:nvPr/>
            </p:nvSpPr>
            <p:spPr bwMode="auto">
              <a:xfrm>
                <a:off x="1610" y="2160"/>
                <a:ext cx="233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ru-RU" b="1"/>
                  <a:t>N</a:t>
                </a:r>
                <a:r>
                  <a:rPr lang="en-US" altLang="ru-RU" b="1" baseline="-25000"/>
                  <a:t>2</a:t>
                </a:r>
                <a:r>
                  <a:rPr lang="en-US" altLang="ru-RU" b="1"/>
                  <a:t>   +   3 H</a:t>
                </a:r>
                <a:r>
                  <a:rPr lang="en-US" altLang="ru-RU" b="1" baseline="-25000"/>
                  <a:t>2</a:t>
                </a:r>
                <a:r>
                  <a:rPr lang="en-US" altLang="ru-RU" b="1"/>
                  <a:t>              2 NH</a:t>
                </a:r>
                <a:r>
                  <a:rPr lang="en-US" altLang="ru-RU" b="1" baseline="-25000"/>
                  <a:t>3</a:t>
                </a:r>
                <a:r>
                  <a:rPr lang="en-US" altLang="ru-RU" b="1"/>
                  <a:t>     + </a:t>
                </a:r>
                <a:r>
                  <a:rPr lang="en-US" altLang="ru-RU" b="1">
                    <a:latin typeface="Symbol" pitchFamily="18" charset="2"/>
                  </a:rPr>
                  <a:t>D</a:t>
                </a:r>
                <a:r>
                  <a:rPr lang="en-US" altLang="ru-RU" b="1"/>
                  <a:t>H</a:t>
                </a:r>
                <a:endParaRPr lang="ru-RU" altLang="ru-RU" b="1"/>
              </a:p>
            </p:txBody>
          </p:sp>
          <p:grpSp>
            <p:nvGrpSpPr>
              <p:cNvPr id="7212" name="Group 44"/>
              <p:cNvGrpSpPr>
                <a:grpSpLocks/>
              </p:cNvGrpSpPr>
              <p:nvPr/>
            </p:nvGrpSpPr>
            <p:grpSpPr bwMode="auto">
              <a:xfrm>
                <a:off x="2608" y="2251"/>
                <a:ext cx="181" cy="46"/>
                <a:chOff x="2699" y="3203"/>
                <a:chExt cx="181" cy="46"/>
              </a:xfrm>
            </p:grpSpPr>
            <p:sp>
              <p:nvSpPr>
                <p:cNvPr id="7213" name="Line 45"/>
                <p:cNvSpPr>
                  <a:spLocks noChangeShapeType="1"/>
                </p:cNvSpPr>
                <p:nvPr/>
              </p:nvSpPr>
              <p:spPr bwMode="auto">
                <a:xfrm>
                  <a:off x="2699" y="3203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arrow" w="med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14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2699" y="324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arrow" w="med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7215" name="Text Box 47"/>
            <p:cNvSpPr txBox="1">
              <a:spLocks noChangeArrowheads="1"/>
            </p:cNvSpPr>
            <p:nvPr/>
          </p:nvSpPr>
          <p:spPr bwMode="auto">
            <a:xfrm>
              <a:off x="1247" y="3438"/>
              <a:ext cx="17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1400" b="1"/>
                <a:t>Катализатор</a:t>
              </a:r>
              <a:r>
                <a:rPr lang="ru-RU" altLang="ru-RU" sz="1400"/>
                <a:t> </a:t>
              </a:r>
              <a:r>
                <a:rPr lang="en-US" altLang="ru-RU" sz="1400"/>
                <a:t>Fe, Fe/Al</a:t>
              </a:r>
              <a:r>
                <a:rPr lang="en-US" altLang="ru-RU" sz="1400" baseline="-25000"/>
                <a:t>2</a:t>
              </a:r>
              <a:r>
                <a:rPr lang="en-US" altLang="ru-RU" sz="1400"/>
                <a:t>O</a:t>
              </a:r>
              <a:r>
                <a:rPr lang="en-US" altLang="ru-RU" sz="1400" baseline="-25000"/>
                <a:t>3</a:t>
              </a:r>
              <a:r>
                <a:rPr lang="en-US" altLang="ru-RU" sz="1400"/>
                <a:t>(K</a:t>
              </a:r>
              <a:r>
                <a:rPr lang="en-US" altLang="ru-RU" sz="1400" baseline="-25000"/>
                <a:t>2</a:t>
              </a:r>
              <a:r>
                <a:rPr lang="en-US" altLang="ru-RU" sz="1400"/>
                <a:t>O)</a:t>
              </a:r>
              <a:endParaRPr lang="ru-RU" altLang="ru-RU" sz="1400"/>
            </a:p>
          </p:txBody>
        </p:sp>
      </p:grp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5651500" y="4797425"/>
            <a:ext cx="2603500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ru-RU" altLang="ru-RU" sz="1400"/>
              <a:t>равновесие смещают вправо</a:t>
            </a:r>
            <a:endParaRPr lang="en-US" altLang="ru-RU" sz="1400"/>
          </a:p>
          <a:p>
            <a:pPr>
              <a:lnSpc>
                <a:spcPct val="130000"/>
              </a:lnSpc>
            </a:pPr>
            <a:r>
              <a:rPr lang="en-US" altLang="ru-RU" sz="1400"/>
              <a:t>1. </a:t>
            </a:r>
            <a:r>
              <a:rPr lang="ru-RU" altLang="ru-RU" sz="1400"/>
              <a:t>повышение температуры</a:t>
            </a:r>
          </a:p>
          <a:p>
            <a:pPr>
              <a:lnSpc>
                <a:spcPct val="130000"/>
              </a:lnSpc>
            </a:pPr>
            <a:r>
              <a:rPr lang="ru-RU" altLang="ru-RU" sz="1400"/>
              <a:t>2. повышение давления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631825" y="6219825"/>
            <a:ext cx="78279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1400"/>
              <a:t>В условиях кислотно-основного катализа преимущественное влияние льюисовских центров</a:t>
            </a:r>
          </a:p>
        </p:txBody>
      </p:sp>
    </p:spTree>
    <p:extLst>
      <p:ext uri="{BB962C8B-B14F-4D97-AF65-F5344CB8AC3E}">
        <p14:creationId xmlns:p14="http://schemas.microsoft.com/office/powerpoint/2010/main" val="117297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12" name="Group 20"/>
          <p:cNvGrpSpPr>
            <a:grpSpLocks/>
          </p:cNvGrpSpPr>
          <p:nvPr/>
        </p:nvGrpSpPr>
        <p:grpSpPr bwMode="auto">
          <a:xfrm>
            <a:off x="395288" y="100013"/>
            <a:ext cx="5400675" cy="2249487"/>
            <a:chOff x="249" y="210"/>
            <a:chExt cx="3402" cy="1417"/>
          </a:xfrm>
        </p:grpSpPr>
        <p:graphicFrame>
          <p:nvGraphicFramePr>
            <p:cNvPr id="8213" name="Object 21"/>
            <p:cNvGraphicFramePr>
              <a:graphicFrameLocks noChangeAspect="1"/>
            </p:cNvGraphicFramePr>
            <p:nvPr/>
          </p:nvGraphicFramePr>
          <p:xfrm>
            <a:off x="567" y="810"/>
            <a:ext cx="568" cy="8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8" name="Document" r:id="rId3" imgW="609480" imgH="1076400" progId="ChemWindow.Document">
                    <p:embed/>
                  </p:oleObj>
                </mc:Choice>
                <mc:Fallback>
                  <p:oleObj name="Document" r:id="rId3" imgW="609480" imgH="107640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7" y="810"/>
                          <a:ext cx="568" cy="8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4" name="Object 22"/>
            <p:cNvGraphicFramePr>
              <a:graphicFrameLocks noChangeAspect="1"/>
            </p:cNvGraphicFramePr>
            <p:nvPr/>
          </p:nvGraphicFramePr>
          <p:xfrm>
            <a:off x="2448" y="765"/>
            <a:ext cx="568" cy="8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9" name="Document" r:id="rId5" imgW="609480" imgH="1076400" progId="ChemWindow.Document">
                    <p:embed/>
                  </p:oleObj>
                </mc:Choice>
                <mc:Fallback>
                  <p:oleObj name="Document" r:id="rId5" imgW="609480" imgH="107640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" y="765"/>
                          <a:ext cx="568" cy="8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215" name="Group 23"/>
            <p:cNvGrpSpPr>
              <a:grpSpLocks/>
            </p:cNvGrpSpPr>
            <p:nvPr/>
          </p:nvGrpSpPr>
          <p:grpSpPr bwMode="auto">
            <a:xfrm>
              <a:off x="249" y="210"/>
              <a:ext cx="3402" cy="464"/>
              <a:chOff x="249" y="210"/>
              <a:chExt cx="3402" cy="464"/>
            </a:xfrm>
          </p:grpSpPr>
          <p:sp>
            <p:nvSpPr>
              <p:cNvPr id="8216" name="Rectangle 24"/>
              <p:cNvSpPr>
                <a:spLocks noChangeArrowheads="1"/>
              </p:cNvSpPr>
              <p:nvPr/>
            </p:nvSpPr>
            <p:spPr bwMode="auto">
              <a:xfrm>
                <a:off x="249" y="374"/>
                <a:ext cx="3402" cy="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en-US" altLang="ru-RU"/>
                  <a:t>N</a:t>
                </a:r>
                <a:r>
                  <a:rPr lang="en-US" altLang="ru-RU" baseline="-25000"/>
                  <a:t>2</a:t>
                </a:r>
                <a:r>
                  <a:rPr lang="en-US" altLang="ru-RU"/>
                  <a:t>   →   N</a:t>
                </a:r>
                <a:r>
                  <a:rPr lang="en-US" altLang="ru-RU" baseline="-25000"/>
                  <a:t>2(a)</a:t>
                </a:r>
                <a:r>
                  <a:rPr lang="en-US" altLang="ru-RU"/>
                  <a:t>   →   2 N</a:t>
                </a:r>
                <a:r>
                  <a:rPr lang="en-US" altLang="ru-RU" baseline="-25000"/>
                  <a:t>(a)</a:t>
                </a:r>
                <a:r>
                  <a:rPr lang="en-US" altLang="ru-RU"/>
                  <a:t>	H</a:t>
                </a:r>
                <a:r>
                  <a:rPr lang="en-US" altLang="ru-RU" baseline="-25000"/>
                  <a:t>2</a:t>
                </a:r>
                <a:r>
                  <a:rPr lang="en-US" altLang="ru-RU"/>
                  <a:t>   →   H</a:t>
                </a:r>
                <a:r>
                  <a:rPr lang="en-US" altLang="ru-RU" baseline="-25000"/>
                  <a:t>2(a)</a:t>
                </a:r>
                <a:r>
                  <a:rPr lang="en-US" altLang="ru-RU"/>
                  <a:t>   →   2 H</a:t>
                </a:r>
                <a:r>
                  <a:rPr lang="en-US" altLang="ru-RU" baseline="-25000"/>
                  <a:t>(a)</a:t>
                </a:r>
                <a:r>
                  <a:rPr lang="ru-RU" altLang="ru-RU"/>
                  <a:t> </a:t>
                </a:r>
                <a:endParaRPr lang="en-US" altLang="ru-RU"/>
              </a:p>
            </p:txBody>
          </p:sp>
          <p:sp>
            <p:nvSpPr>
              <p:cNvPr id="8217" name="Text Box 25"/>
              <p:cNvSpPr txBox="1">
                <a:spLocks noChangeArrowheads="1"/>
              </p:cNvSpPr>
              <p:nvPr/>
            </p:nvSpPr>
            <p:spPr bwMode="auto">
              <a:xfrm>
                <a:off x="1156" y="210"/>
                <a:ext cx="139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1400" b="1"/>
                  <a:t>лимитирующая стадия</a:t>
                </a:r>
              </a:p>
            </p:txBody>
          </p:sp>
        </p:grpSp>
      </p:grp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5940425" y="260350"/>
            <a:ext cx="3024188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140000"/>
              </a:lnSpc>
            </a:pPr>
            <a:r>
              <a:rPr lang="en-US" altLang="ru-RU"/>
              <a:t>N</a:t>
            </a:r>
            <a:r>
              <a:rPr lang="en-US" altLang="ru-RU" baseline="-25000"/>
              <a:t>(a)</a:t>
            </a:r>
            <a:r>
              <a:rPr lang="en-US" altLang="ru-RU"/>
              <a:t>   +   H</a:t>
            </a:r>
            <a:r>
              <a:rPr lang="en-US" altLang="ru-RU" baseline="-25000"/>
              <a:t>(a)</a:t>
            </a:r>
            <a:r>
              <a:rPr lang="en-US" altLang="ru-RU"/>
              <a:t>   →   NH</a:t>
            </a:r>
            <a:r>
              <a:rPr lang="en-US" altLang="ru-RU" baseline="-25000"/>
              <a:t>(a)</a:t>
            </a:r>
            <a:r>
              <a:rPr lang="en-US" altLang="ru-RU"/>
              <a:t>   </a:t>
            </a:r>
            <a:endParaRPr lang="ru-RU" altLang="ru-RU"/>
          </a:p>
          <a:p>
            <a:pPr algn="ctr">
              <a:lnSpc>
                <a:spcPct val="140000"/>
              </a:lnSpc>
            </a:pPr>
            <a:r>
              <a:rPr lang="en-US" altLang="ru-RU"/>
              <a:t>NH</a:t>
            </a:r>
            <a:r>
              <a:rPr lang="en-US" altLang="ru-RU" baseline="-25000"/>
              <a:t>(a)</a:t>
            </a:r>
            <a:r>
              <a:rPr lang="en-US" altLang="ru-RU"/>
              <a:t>   +    H</a:t>
            </a:r>
            <a:r>
              <a:rPr lang="en-US" altLang="ru-RU" baseline="-25000"/>
              <a:t>(a)</a:t>
            </a:r>
            <a:r>
              <a:rPr lang="en-US" altLang="ru-RU"/>
              <a:t>   →   NH</a:t>
            </a:r>
            <a:r>
              <a:rPr lang="en-US" altLang="ru-RU" baseline="-25000"/>
              <a:t>2(a)</a:t>
            </a:r>
            <a:r>
              <a:rPr lang="en-US" altLang="ru-RU"/>
              <a:t>   </a:t>
            </a:r>
            <a:endParaRPr lang="ru-RU" altLang="ru-RU"/>
          </a:p>
          <a:p>
            <a:pPr algn="ctr">
              <a:lnSpc>
                <a:spcPct val="140000"/>
              </a:lnSpc>
            </a:pPr>
            <a:r>
              <a:rPr lang="en-US" altLang="ru-RU"/>
              <a:t>NH</a:t>
            </a:r>
            <a:r>
              <a:rPr lang="en-US" altLang="ru-RU" baseline="-25000"/>
              <a:t>2(a)</a:t>
            </a:r>
            <a:r>
              <a:rPr lang="en-US" altLang="ru-RU"/>
              <a:t>   +    H</a:t>
            </a:r>
            <a:r>
              <a:rPr lang="en-US" altLang="ru-RU" baseline="-25000"/>
              <a:t>(a)</a:t>
            </a:r>
            <a:r>
              <a:rPr lang="en-US" altLang="ru-RU"/>
              <a:t>   →   NH</a:t>
            </a:r>
            <a:r>
              <a:rPr lang="en-US" altLang="ru-RU" baseline="-25000"/>
              <a:t>3(a)</a:t>
            </a:r>
            <a:r>
              <a:rPr lang="en-US" altLang="ru-RU"/>
              <a:t>   </a:t>
            </a:r>
            <a:endParaRPr lang="ru-RU" altLang="ru-RU"/>
          </a:p>
          <a:p>
            <a:pPr algn="ctr">
              <a:lnSpc>
                <a:spcPct val="140000"/>
              </a:lnSpc>
            </a:pPr>
            <a:r>
              <a:rPr lang="en-US" altLang="ru-RU"/>
              <a:t>NH</a:t>
            </a:r>
            <a:r>
              <a:rPr lang="en-US" altLang="ru-RU" baseline="-25000"/>
              <a:t>3(a)</a:t>
            </a:r>
            <a:r>
              <a:rPr lang="en-US" altLang="ru-RU"/>
              <a:t>   →   NH</a:t>
            </a:r>
            <a:r>
              <a:rPr lang="en-US" altLang="ru-RU" baseline="-25000"/>
              <a:t>3</a:t>
            </a:r>
            <a:r>
              <a:rPr lang="en-US" altLang="ru-RU"/>
              <a:t> 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2132013" y="2466975"/>
            <a:ext cx="4816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400" b="1"/>
              <a:t>Изомеризация углеводородов</a:t>
            </a:r>
          </a:p>
        </p:txBody>
      </p:sp>
      <p:grpSp>
        <p:nvGrpSpPr>
          <p:cNvPr id="8220" name="Group 28"/>
          <p:cNvGrpSpPr>
            <a:grpSpLocks/>
          </p:cNvGrpSpPr>
          <p:nvPr/>
        </p:nvGrpSpPr>
        <p:grpSpPr bwMode="auto">
          <a:xfrm>
            <a:off x="2627313" y="3213100"/>
            <a:ext cx="3816350" cy="1089025"/>
            <a:chOff x="1655" y="2247"/>
            <a:chExt cx="2404" cy="686"/>
          </a:xfrm>
        </p:grpSpPr>
        <p:sp>
          <p:nvSpPr>
            <p:cNvPr id="8221" name="Rectangle 29"/>
            <p:cNvSpPr>
              <a:spLocks noChangeArrowheads="1"/>
            </p:cNvSpPr>
            <p:nvPr/>
          </p:nvSpPr>
          <p:spPr bwMode="auto">
            <a:xfrm>
              <a:off x="1797" y="2247"/>
              <a:ext cx="212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ru-RU" altLang="ru-RU" b="1"/>
                <a:t>Предельные углеводороды</a:t>
              </a:r>
            </a:p>
          </p:txBody>
        </p:sp>
        <p:graphicFrame>
          <p:nvGraphicFramePr>
            <p:cNvPr id="8222" name="Object 30"/>
            <p:cNvGraphicFramePr>
              <a:graphicFrameLocks noChangeAspect="1"/>
            </p:cNvGraphicFramePr>
            <p:nvPr/>
          </p:nvGraphicFramePr>
          <p:xfrm>
            <a:off x="1655" y="2568"/>
            <a:ext cx="2404" cy="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0" name="Document" r:id="rId7" imgW="2695680" imgH="409680" progId="ChemWindow.Document">
                    <p:embed/>
                  </p:oleObj>
                </mc:Choice>
                <mc:Fallback>
                  <p:oleObj name="Document" r:id="rId7" imgW="2695680" imgH="40968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5" y="2568"/>
                          <a:ext cx="2404" cy="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23" name="Group 31"/>
          <p:cNvGrpSpPr>
            <a:grpSpLocks/>
          </p:cNvGrpSpPr>
          <p:nvPr/>
        </p:nvGrpSpPr>
        <p:grpSpPr bwMode="auto">
          <a:xfrm>
            <a:off x="249238" y="4959350"/>
            <a:ext cx="1127125" cy="1114425"/>
            <a:chOff x="157" y="3306"/>
            <a:chExt cx="710" cy="702"/>
          </a:xfrm>
        </p:grpSpPr>
        <p:sp>
          <p:nvSpPr>
            <p:cNvPr id="8224" name="Rectangle 32"/>
            <p:cNvSpPr>
              <a:spLocks noChangeArrowheads="1"/>
            </p:cNvSpPr>
            <p:nvPr/>
          </p:nvSpPr>
          <p:spPr bwMode="auto">
            <a:xfrm>
              <a:off x="157" y="3397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8225" name="Rectangle 33"/>
            <p:cNvSpPr>
              <a:spLocks noChangeArrowheads="1"/>
            </p:cNvSpPr>
            <p:nvPr/>
          </p:nvSpPr>
          <p:spPr bwMode="auto">
            <a:xfrm>
              <a:off x="277" y="33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26" name="Rectangle 34"/>
            <p:cNvSpPr>
              <a:spLocks noChangeArrowheads="1"/>
            </p:cNvSpPr>
            <p:nvPr/>
          </p:nvSpPr>
          <p:spPr bwMode="auto">
            <a:xfrm>
              <a:off x="349" y="33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27" name="Rectangle 35"/>
            <p:cNvSpPr>
              <a:spLocks noChangeArrowheads="1"/>
            </p:cNvSpPr>
            <p:nvPr/>
          </p:nvSpPr>
          <p:spPr bwMode="auto">
            <a:xfrm>
              <a:off x="421" y="335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8228" name="Rectangle 36"/>
            <p:cNvSpPr>
              <a:spLocks noChangeArrowheads="1"/>
            </p:cNvSpPr>
            <p:nvPr/>
          </p:nvSpPr>
          <p:spPr bwMode="auto">
            <a:xfrm>
              <a:off x="450" y="34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29" name="Rectangle 37"/>
            <p:cNvSpPr>
              <a:spLocks noChangeArrowheads="1"/>
            </p:cNvSpPr>
            <p:nvPr/>
          </p:nvSpPr>
          <p:spPr bwMode="auto">
            <a:xfrm>
              <a:off x="522" y="34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30" name="Rectangle 38"/>
            <p:cNvSpPr>
              <a:spLocks noChangeArrowheads="1"/>
            </p:cNvSpPr>
            <p:nvPr/>
          </p:nvSpPr>
          <p:spPr bwMode="auto">
            <a:xfrm>
              <a:off x="594" y="345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8231" name="Rectangle 39"/>
            <p:cNvSpPr>
              <a:spLocks noChangeArrowheads="1"/>
            </p:cNvSpPr>
            <p:nvPr/>
          </p:nvSpPr>
          <p:spPr bwMode="auto">
            <a:xfrm>
              <a:off x="683" y="33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32" name="Rectangle 40"/>
            <p:cNvSpPr>
              <a:spLocks noChangeArrowheads="1"/>
            </p:cNvSpPr>
            <p:nvPr/>
          </p:nvSpPr>
          <p:spPr bwMode="auto">
            <a:xfrm>
              <a:off x="755" y="33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33" name="Rectangle 41"/>
            <p:cNvSpPr>
              <a:spLocks noChangeArrowheads="1"/>
            </p:cNvSpPr>
            <p:nvPr/>
          </p:nvSpPr>
          <p:spPr bwMode="auto">
            <a:xfrm>
              <a:off x="827" y="335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8234" name="Line 42"/>
            <p:cNvSpPr>
              <a:spLocks noChangeShapeType="1"/>
            </p:cNvSpPr>
            <p:nvPr/>
          </p:nvSpPr>
          <p:spPr bwMode="auto">
            <a:xfrm flipV="1">
              <a:off x="240" y="3413"/>
              <a:ext cx="44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35" name="Line 43"/>
            <p:cNvSpPr>
              <a:spLocks noChangeShapeType="1"/>
            </p:cNvSpPr>
            <p:nvPr/>
          </p:nvSpPr>
          <p:spPr bwMode="auto">
            <a:xfrm flipH="1" flipV="1">
              <a:off x="449" y="3411"/>
              <a:ext cx="9" cy="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36" name="Line 44"/>
            <p:cNvSpPr>
              <a:spLocks noChangeShapeType="1"/>
            </p:cNvSpPr>
            <p:nvPr/>
          </p:nvSpPr>
          <p:spPr bwMode="auto">
            <a:xfrm flipV="1">
              <a:off x="594" y="3390"/>
              <a:ext cx="76" cy="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37" name="Rectangle 45"/>
            <p:cNvSpPr>
              <a:spLocks noChangeArrowheads="1"/>
            </p:cNvSpPr>
            <p:nvPr/>
          </p:nvSpPr>
          <p:spPr bwMode="auto">
            <a:xfrm>
              <a:off x="509" y="3741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8238" name="Line 46"/>
            <p:cNvSpPr>
              <a:spLocks noChangeShapeType="1"/>
            </p:cNvSpPr>
            <p:nvPr/>
          </p:nvSpPr>
          <p:spPr bwMode="auto">
            <a:xfrm>
              <a:off x="548" y="3864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39" name="Line 47"/>
            <p:cNvSpPr>
              <a:spLocks noChangeShapeType="1"/>
            </p:cNvSpPr>
            <p:nvPr/>
          </p:nvSpPr>
          <p:spPr bwMode="auto">
            <a:xfrm>
              <a:off x="548" y="4008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40" name="Line 48"/>
            <p:cNvSpPr>
              <a:spLocks noChangeShapeType="1"/>
            </p:cNvSpPr>
            <p:nvPr/>
          </p:nvSpPr>
          <p:spPr bwMode="auto">
            <a:xfrm flipH="1">
              <a:off x="348" y="4008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241" name="Group 49"/>
          <p:cNvGrpSpPr>
            <a:grpSpLocks/>
          </p:cNvGrpSpPr>
          <p:nvPr/>
        </p:nvGrpSpPr>
        <p:grpSpPr bwMode="auto">
          <a:xfrm>
            <a:off x="1177925" y="4959350"/>
            <a:ext cx="1746250" cy="1114425"/>
            <a:chOff x="742" y="3306"/>
            <a:chExt cx="1100" cy="702"/>
          </a:xfrm>
        </p:grpSpPr>
        <p:sp>
          <p:nvSpPr>
            <p:cNvPr id="8242" name="Line 50"/>
            <p:cNvSpPr>
              <a:spLocks noChangeShapeType="1"/>
            </p:cNvSpPr>
            <p:nvPr/>
          </p:nvSpPr>
          <p:spPr bwMode="auto">
            <a:xfrm>
              <a:off x="742" y="3651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43" name="Freeform 51"/>
            <p:cNvSpPr>
              <a:spLocks/>
            </p:cNvSpPr>
            <p:nvPr/>
          </p:nvSpPr>
          <p:spPr bwMode="auto">
            <a:xfrm>
              <a:off x="1067" y="3629"/>
              <a:ext cx="75" cy="44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44" name="Rectangle 52"/>
            <p:cNvSpPr>
              <a:spLocks noChangeArrowheads="1"/>
            </p:cNvSpPr>
            <p:nvPr/>
          </p:nvSpPr>
          <p:spPr bwMode="auto">
            <a:xfrm>
              <a:off x="1132" y="3397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8245" name="Rectangle 53"/>
            <p:cNvSpPr>
              <a:spLocks noChangeArrowheads="1"/>
            </p:cNvSpPr>
            <p:nvPr/>
          </p:nvSpPr>
          <p:spPr bwMode="auto">
            <a:xfrm>
              <a:off x="1252" y="33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46" name="Rectangle 54"/>
            <p:cNvSpPr>
              <a:spLocks noChangeArrowheads="1"/>
            </p:cNvSpPr>
            <p:nvPr/>
          </p:nvSpPr>
          <p:spPr bwMode="auto">
            <a:xfrm>
              <a:off x="1324" y="33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47" name="Rectangle 55"/>
            <p:cNvSpPr>
              <a:spLocks noChangeArrowheads="1"/>
            </p:cNvSpPr>
            <p:nvPr/>
          </p:nvSpPr>
          <p:spPr bwMode="auto">
            <a:xfrm>
              <a:off x="1396" y="335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8248" name="Rectangle 56"/>
            <p:cNvSpPr>
              <a:spLocks noChangeArrowheads="1"/>
            </p:cNvSpPr>
            <p:nvPr/>
          </p:nvSpPr>
          <p:spPr bwMode="auto">
            <a:xfrm>
              <a:off x="1425" y="34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49" name="Rectangle 57"/>
            <p:cNvSpPr>
              <a:spLocks noChangeArrowheads="1"/>
            </p:cNvSpPr>
            <p:nvPr/>
          </p:nvSpPr>
          <p:spPr bwMode="auto">
            <a:xfrm>
              <a:off x="1497" y="34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50" name="Rectangle 58"/>
            <p:cNvSpPr>
              <a:spLocks noChangeArrowheads="1"/>
            </p:cNvSpPr>
            <p:nvPr/>
          </p:nvSpPr>
          <p:spPr bwMode="auto">
            <a:xfrm>
              <a:off x="1569" y="345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8251" name="Rectangle 59"/>
            <p:cNvSpPr>
              <a:spLocks noChangeArrowheads="1"/>
            </p:cNvSpPr>
            <p:nvPr/>
          </p:nvSpPr>
          <p:spPr bwMode="auto">
            <a:xfrm>
              <a:off x="1659" y="33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52" name="Rectangle 60"/>
            <p:cNvSpPr>
              <a:spLocks noChangeArrowheads="1"/>
            </p:cNvSpPr>
            <p:nvPr/>
          </p:nvSpPr>
          <p:spPr bwMode="auto">
            <a:xfrm>
              <a:off x="1730" y="33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53" name="Rectangle 61"/>
            <p:cNvSpPr>
              <a:spLocks noChangeArrowheads="1"/>
            </p:cNvSpPr>
            <p:nvPr/>
          </p:nvSpPr>
          <p:spPr bwMode="auto">
            <a:xfrm>
              <a:off x="1802" y="335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8254" name="Line 62"/>
            <p:cNvSpPr>
              <a:spLocks noChangeShapeType="1"/>
            </p:cNvSpPr>
            <p:nvPr/>
          </p:nvSpPr>
          <p:spPr bwMode="auto">
            <a:xfrm flipV="1">
              <a:off x="1215" y="3413"/>
              <a:ext cx="44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55" name="Line 63"/>
            <p:cNvSpPr>
              <a:spLocks noChangeShapeType="1"/>
            </p:cNvSpPr>
            <p:nvPr/>
          </p:nvSpPr>
          <p:spPr bwMode="auto">
            <a:xfrm flipH="1" flipV="1">
              <a:off x="1424" y="3411"/>
              <a:ext cx="10" cy="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56" name="Line 64"/>
            <p:cNvSpPr>
              <a:spLocks noChangeShapeType="1"/>
            </p:cNvSpPr>
            <p:nvPr/>
          </p:nvSpPr>
          <p:spPr bwMode="auto">
            <a:xfrm flipV="1">
              <a:off x="1569" y="3390"/>
              <a:ext cx="76" cy="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57" name="Rectangle 65"/>
            <p:cNvSpPr>
              <a:spLocks noChangeArrowheads="1"/>
            </p:cNvSpPr>
            <p:nvPr/>
          </p:nvSpPr>
          <p:spPr bwMode="auto">
            <a:xfrm>
              <a:off x="1484" y="3741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8258" name="Line 66"/>
            <p:cNvSpPr>
              <a:spLocks noChangeShapeType="1"/>
            </p:cNvSpPr>
            <p:nvPr/>
          </p:nvSpPr>
          <p:spPr bwMode="auto">
            <a:xfrm>
              <a:off x="1523" y="3864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59" name="Line 67"/>
            <p:cNvSpPr>
              <a:spLocks noChangeShapeType="1"/>
            </p:cNvSpPr>
            <p:nvPr/>
          </p:nvSpPr>
          <p:spPr bwMode="auto">
            <a:xfrm>
              <a:off x="1523" y="4008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60" name="Line 68"/>
            <p:cNvSpPr>
              <a:spLocks noChangeShapeType="1"/>
            </p:cNvSpPr>
            <p:nvPr/>
          </p:nvSpPr>
          <p:spPr bwMode="auto">
            <a:xfrm flipH="1">
              <a:off x="1323" y="4008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61" name="Freeform 69"/>
            <p:cNvSpPr>
              <a:spLocks/>
            </p:cNvSpPr>
            <p:nvPr/>
          </p:nvSpPr>
          <p:spPr bwMode="auto">
            <a:xfrm>
              <a:off x="1311" y="3441"/>
              <a:ext cx="122" cy="300"/>
            </a:xfrm>
            <a:custGeom>
              <a:avLst/>
              <a:gdLst>
                <a:gd name="T0" fmla="*/ 94 w 162"/>
                <a:gd name="T1" fmla="*/ 7 h 400"/>
                <a:gd name="T2" fmla="*/ 82 w 162"/>
                <a:gd name="T3" fmla="*/ 18 h 400"/>
                <a:gd name="T4" fmla="*/ 74 w 162"/>
                <a:gd name="T5" fmla="*/ 25 h 400"/>
                <a:gd name="T6" fmla="*/ 63 w 162"/>
                <a:gd name="T7" fmla="*/ 37 h 400"/>
                <a:gd name="T8" fmla="*/ 56 w 162"/>
                <a:gd name="T9" fmla="*/ 44 h 400"/>
                <a:gd name="T10" fmla="*/ 47 w 162"/>
                <a:gd name="T11" fmla="*/ 56 h 400"/>
                <a:gd name="T12" fmla="*/ 41 w 162"/>
                <a:gd name="T13" fmla="*/ 64 h 400"/>
                <a:gd name="T14" fmla="*/ 33 w 162"/>
                <a:gd name="T15" fmla="*/ 77 h 400"/>
                <a:gd name="T16" fmla="*/ 28 w 162"/>
                <a:gd name="T17" fmla="*/ 85 h 400"/>
                <a:gd name="T18" fmla="*/ 22 w 162"/>
                <a:gd name="T19" fmla="*/ 98 h 400"/>
                <a:gd name="T20" fmla="*/ 18 w 162"/>
                <a:gd name="T21" fmla="*/ 106 h 400"/>
                <a:gd name="T22" fmla="*/ 13 w 162"/>
                <a:gd name="T23" fmla="*/ 119 h 400"/>
                <a:gd name="T24" fmla="*/ 10 w 162"/>
                <a:gd name="T25" fmla="*/ 127 h 400"/>
                <a:gd name="T26" fmla="*/ 6 w 162"/>
                <a:gd name="T27" fmla="*/ 140 h 400"/>
                <a:gd name="T28" fmla="*/ 4 w 162"/>
                <a:gd name="T29" fmla="*/ 149 h 400"/>
                <a:gd name="T30" fmla="*/ 2 w 162"/>
                <a:gd name="T31" fmla="*/ 162 h 400"/>
                <a:gd name="T32" fmla="*/ 1 w 162"/>
                <a:gd name="T33" fmla="*/ 170 h 400"/>
                <a:gd name="T34" fmla="*/ 0 w 162"/>
                <a:gd name="T35" fmla="*/ 183 h 400"/>
                <a:gd name="T36" fmla="*/ 0 w 162"/>
                <a:gd name="T37" fmla="*/ 192 h 400"/>
                <a:gd name="T38" fmla="*/ 0 w 162"/>
                <a:gd name="T39" fmla="*/ 205 h 400"/>
                <a:gd name="T40" fmla="*/ 1 w 162"/>
                <a:gd name="T41" fmla="*/ 213 h 400"/>
                <a:gd name="T42" fmla="*/ 3 w 162"/>
                <a:gd name="T43" fmla="*/ 226 h 400"/>
                <a:gd name="T44" fmla="*/ 5 w 162"/>
                <a:gd name="T45" fmla="*/ 234 h 400"/>
                <a:gd name="T46" fmla="*/ 8 w 162"/>
                <a:gd name="T47" fmla="*/ 247 h 400"/>
                <a:gd name="T48" fmla="*/ 11 w 162"/>
                <a:gd name="T49" fmla="*/ 255 h 400"/>
                <a:gd name="T50" fmla="*/ 15 w 162"/>
                <a:gd name="T51" fmla="*/ 267 h 400"/>
                <a:gd name="T52" fmla="*/ 19 w 162"/>
                <a:gd name="T53" fmla="*/ 275 h 400"/>
                <a:gd name="T54" fmla="*/ 25 w 162"/>
                <a:gd name="T55" fmla="*/ 286 h 400"/>
                <a:gd name="T56" fmla="*/ 29 w 162"/>
                <a:gd name="T57" fmla="*/ 294 h 400"/>
                <a:gd name="T58" fmla="*/ 37 w 162"/>
                <a:gd name="T59" fmla="*/ 305 h 400"/>
                <a:gd name="T60" fmla="*/ 42 w 162"/>
                <a:gd name="T61" fmla="*/ 313 h 400"/>
                <a:gd name="T62" fmla="*/ 50 w 162"/>
                <a:gd name="T63" fmla="*/ 323 h 400"/>
                <a:gd name="T64" fmla="*/ 57 w 162"/>
                <a:gd name="T65" fmla="*/ 330 h 400"/>
                <a:gd name="T66" fmla="*/ 67 w 162"/>
                <a:gd name="T67" fmla="*/ 340 h 400"/>
                <a:gd name="T68" fmla="*/ 74 w 162"/>
                <a:gd name="T69" fmla="*/ 347 h 400"/>
                <a:gd name="T70" fmla="*/ 85 w 162"/>
                <a:gd name="T71" fmla="*/ 356 h 400"/>
                <a:gd name="T72" fmla="*/ 93 w 162"/>
                <a:gd name="T73" fmla="*/ 362 h 400"/>
                <a:gd name="T74" fmla="*/ 105 w 162"/>
                <a:gd name="T75" fmla="*/ 371 h 400"/>
                <a:gd name="T76" fmla="*/ 114 w 162"/>
                <a:gd name="T77" fmla="*/ 376 h 400"/>
                <a:gd name="T78" fmla="*/ 128 w 162"/>
                <a:gd name="T79" fmla="*/ 384 h 400"/>
                <a:gd name="T80" fmla="*/ 137 w 162"/>
                <a:gd name="T81" fmla="*/ 389 h 400"/>
                <a:gd name="T82" fmla="*/ 152 w 162"/>
                <a:gd name="T83" fmla="*/ 396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2" h="400">
                  <a:moveTo>
                    <a:pt x="102" y="0"/>
                  </a:moveTo>
                  <a:lnTo>
                    <a:pt x="95" y="5"/>
                  </a:lnTo>
                  <a:lnTo>
                    <a:pt x="94" y="7"/>
                  </a:lnTo>
                  <a:lnTo>
                    <a:pt x="88" y="11"/>
                  </a:lnTo>
                  <a:lnTo>
                    <a:pt x="87" y="13"/>
                  </a:lnTo>
                  <a:lnTo>
                    <a:pt x="82" y="18"/>
                  </a:lnTo>
                  <a:lnTo>
                    <a:pt x="80" y="19"/>
                  </a:lnTo>
                  <a:lnTo>
                    <a:pt x="75" y="24"/>
                  </a:lnTo>
                  <a:lnTo>
                    <a:pt x="74" y="25"/>
                  </a:lnTo>
                  <a:lnTo>
                    <a:pt x="69" y="30"/>
                  </a:lnTo>
                  <a:lnTo>
                    <a:pt x="68" y="31"/>
                  </a:lnTo>
                  <a:lnTo>
                    <a:pt x="63" y="37"/>
                  </a:lnTo>
                  <a:lnTo>
                    <a:pt x="62" y="38"/>
                  </a:lnTo>
                  <a:lnTo>
                    <a:pt x="57" y="43"/>
                  </a:lnTo>
                  <a:lnTo>
                    <a:pt x="56" y="44"/>
                  </a:lnTo>
                  <a:lnTo>
                    <a:pt x="52" y="50"/>
                  </a:lnTo>
                  <a:lnTo>
                    <a:pt x="51" y="51"/>
                  </a:lnTo>
                  <a:lnTo>
                    <a:pt x="47" y="56"/>
                  </a:lnTo>
                  <a:lnTo>
                    <a:pt x="46" y="58"/>
                  </a:lnTo>
                  <a:lnTo>
                    <a:pt x="42" y="63"/>
                  </a:lnTo>
                  <a:lnTo>
                    <a:pt x="41" y="64"/>
                  </a:lnTo>
                  <a:lnTo>
                    <a:pt x="37" y="70"/>
                  </a:lnTo>
                  <a:lnTo>
                    <a:pt x="37" y="71"/>
                  </a:lnTo>
                  <a:lnTo>
                    <a:pt x="33" y="77"/>
                  </a:lnTo>
                  <a:lnTo>
                    <a:pt x="32" y="78"/>
                  </a:lnTo>
                  <a:lnTo>
                    <a:pt x="29" y="84"/>
                  </a:lnTo>
                  <a:lnTo>
                    <a:pt x="28" y="85"/>
                  </a:lnTo>
                  <a:lnTo>
                    <a:pt x="25" y="91"/>
                  </a:lnTo>
                  <a:lnTo>
                    <a:pt x="25" y="92"/>
                  </a:lnTo>
                  <a:lnTo>
                    <a:pt x="22" y="98"/>
                  </a:lnTo>
                  <a:lnTo>
                    <a:pt x="21" y="99"/>
                  </a:lnTo>
                  <a:lnTo>
                    <a:pt x="18" y="105"/>
                  </a:lnTo>
                  <a:lnTo>
                    <a:pt x="18" y="106"/>
                  </a:lnTo>
                  <a:lnTo>
                    <a:pt x="16" y="112"/>
                  </a:lnTo>
                  <a:lnTo>
                    <a:pt x="15" y="113"/>
                  </a:lnTo>
                  <a:lnTo>
                    <a:pt x="13" y="119"/>
                  </a:lnTo>
                  <a:lnTo>
                    <a:pt x="12" y="120"/>
                  </a:lnTo>
                  <a:lnTo>
                    <a:pt x="10" y="126"/>
                  </a:lnTo>
                  <a:lnTo>
                    <a:pt x="10" y="127"/>
                  </a:lnTo>
                  <a:lnTo>
                    <a:pt x="8" y="133"/>
                  </a:lnTo>
                  <a:lnTo>
                    <a:pt x="8" y="134"/>
                  </a:lnTo>
                  <a:lnTo>
                    <a:pt x="6" y="140"/>
                  </a:lnTo>
                  <a:lnTo>
                    <a:pt x="6" y="142"/>
                  </a:lnTo>
                  <a:lnTo>
                    <a:pt x="5" y="147"/>
                  </a:lnTo>
                  <a:lnTo>
                    <a:pt x="4" y="149"/>
                  </a:lnTo>
                  <a:lnTo>
                    <a:pt x="3" y="154"/>
                  </a:lnTo>
                  <a:lnTo>
                    <a:pt x="3" y="156"/>
                  </a:lnTo>
                  <a:lnTo>
                    <a:pt x="2" y="162"/>
                  </a:lnTo>
                  <a:lnTo>
                    <a:pt x="2" y="163"/>
                  </a:lnTo>
                  <a:lnTo>
                    <a:pt x="1" y="169"/>
                  </a:lnTo>
                  <a:lnTo>
                    <a:pt x="1" y="170"/>
                  </a:lnTo>
                  <a:lnTo>
                    <a:pt x="0" y="176"/>
                  </a:lnTo>
                  <a:lnTo>
                    <a:pt x="0" y="177"/>
                  </a:lnTo>
                  <a:lnTo>
                    <a:pt x="0" y="183"/>
                  </a:lnTo>
                  <a:lnTo>
                    <a:pt x="0" y="185"/>
                  </a:lnTo>
                  <a:lnTo>
                    <a:pt x="0" y="190"/>
                  </a:lnTo>
                  <a:lnTo>
                    <a:pt x="0" y="192"/>
                  </a:lnTo>
                  <a:lnTo>
                    <a:pt x="0" y="198"/>
                  </a:lnTo>
                  <a:lnTo>
                    <a:pt x="0" y="199"/>
                  </a:lnTo>
                  <a:lnTo>
                    <a:pt x="0" y="205"/>
                  </a:lnTo>
                  <a:lnTo>
                    <a:pt x="1" y="206"/>
                  </a:lnTo>
                  <a:lnTo>
                    <a:pt x="1" y="212"/>
                  </a:lnTo>
                  <a:lnTo>
                    <a:pt x="1" y="213"/>
                  </a:lnTo>
                  <a:lnTo>
                    <a:pt x="2" y="219"/>
                  </a:lnTo>
                  <a:lnTo>
                    <a:pt x="2" y="220"/>
                  </a:lnTo>
                  <a:lnTo>
                    <a:pt x="3" y="226"/>
                  </a:lnTo>
                  <a:lnTo>
                    <a:pt x="3" y="227"/>
                  </a:lnTo>
                  <a:lnTo>
                    <a:pt x="5" y="233"/>
                  </a:lnTo>
                  <a:lnTo>
                    <a:pt x="5" y="234"/>
                  </a:lnTo>
                  <a:lnTo>
                    <a:pt x="6" y="240"/>
                  </a:lnTo>
                  <a:lnTo>
                    <a:pt x="7" y="241"/>
                  </a:lnTo>
                  <a:lnTo>
                    <a:pt x="8" y="247"/>
                  </a:lnTo>
                  <a:lnTo>
                    <a:pt x="9" y="248"/>
                  </a:lnTo>
                  <a:lnTo>
                    <a:pt x="10" y="253"/>
                  </a:lnTo>
                  <a:lnTo>
                    <a:pt x="11" y="255"/>
                  </a:lnTo>
                  <a:lnTo>
                    <a:pt x="13" y="260"/>
                  </a:lnTo>
                  <a:lnTo>
                    <a:pt x="13" y="261"/>
                  </a:lnTo>
                  <a:lnTo>
                    <a:pt x="15" y="267"/>
                  </a:lnTo>
                  <a:lnTo>
                    <a:pt x="16" y="268"/>
                  </a:lnTo>
                  <a:lnTo>
                    <a:pt x="18" y="273"/>
                  </a:lnTo>
                  <a:lnTo>
                    <a:pt x="19" y="275"/>
                  </a:lnTo>
                  <a:lnTo>
                    <a:pt x="21" y="280"/>
                  </a:lnTo>
                  <a:lnTo>
                    <a:pt x="22" y="281"/>
                  </a:lnTo>
                  <a:lnTo>
                    <a:pt x="25" y="286"/>
                  </a:lnTo>
                  <a:lnTo>
                    <a:pt x="26" y="288"/>
                  </a:lnTo>
                  <a:lnTo>
                    <a:pt x="29" y="293"/>
                  </a:lnTo>
                  <a:lnTo>
                    <a:pt x="29" y="294"/>
                  </a:lnTo>
                  <a:lnTo>
                    <a:pt x="32" y="299"/>
                  </a:lnTo>
                  <a:lnTo>
                    <a:pt x="33" y="300"/>
                  </a:lnTo>
                  <a:lnTo>
                    <a:pt x="37" y="305"/>
                  </a:lnTo>
                  <a:lnTo>
                    <a:pt x="37" y="307"/>
                  </a:lnTo>
                  <a:lnTo>
                    <a:pt x="41" y="311"/>
                  </a:lnTo>
                  <a:lnTo>
                    <a:pt x="42" y="313"/>
                  </a:lnTo>
                  <a:lnTo>
                    <a:pt x="46" y="317"/>
                  </a:lnTo>
                  <a:lnTo>
                    <a:pt x="47" y="319"/>
                  </a:lnTo>
                  <a:lnTo>
                    <a:pt x="50" y="323"/>
                  </a:lnTo>
                  <a:lnTo>
                    <a:pt x="51" y="325"/>
                  </a:lnTo>
                  <a:lnTo>
                    <a:pt x="56" y="329"/>
                  </a:lnTo>
                  <a:lnTo>
                    <a:pt x="57" y="330"/>
                  </a:lnTo>
                  <a:lnTo>
                    <a:pt x="61" y="335"/>
                  </a:lnTo>
                  <a:lnTo>
                    <a:pt x="62" y="336"/>
                  </a:lnTo>
                  <a:lnTo>
                    <a:pt x="67" y="340"/>
                  </a:lnTo>
                  <a:lnTo>
                    <a:pt x="68" y="342"/>
                  </a:lnTo>
                  <a:lnTo>
                    <a:pt x="72" y="346"/>
                  </a:lnTo>
                  <a:lnTo>
                    <a:pt x="74" y="347"/>
                  </a:lnTo>
                  <a:lnTo>
                    <a:pt x="79" y="351"/>
                  </a:lnTo>
                  <a:lnTo>
                    <a:pt x="80" y="352"/>
                  </a:lnTo>
                  <a:lnTo>
                    <a:pt x="85" y="356"/>
                  </a:lnTo>
                  <a:lnTo>
                    <a:pt x="86" y="357"/>
                  </a:lnTo>
                  <a:lnTo>
                    <a:pt x="91" y="361"/>
                  </a:lnTo>
                  <a:lnTo>
                    <a:pt x="93" y="362"/>
                  </a:lnTo>
                  <a:lnTo>
                    <a:pt x="98" y="366"/>
                  </a:lnTo>
                  <a:lnTo>
                    <a:pt x="100" y="367"/>
                  </a:lnTo>
                  <a:lnTo>
                    <a:pt x="105" y="371"/>
                  </a:lnTo>
                  <a:lnTo>
                    <a:pt x="107" y="372"/>
                  </a:lnTo>
                  <a:lnTo>
                    <a:pt x="113" y="376"/>
                  </a:lnTo>
                  <a:lnTo>
                    <a:pt x="114" y="376"/>
                  </a:lnTo>
                  <a:lnTo>
                    <a:pt x="120" y="380"/>
                  </a:lnTo>
                  <a:lnTo>
                    <a:pt x="122" y="381"/>
                  </a:lnTo>
                  <a:lnTo>
                    <a:pt x="128" y="384"/>
                  </a:lnTo>
                  <a:lnTo>
                    <a:pt x="129" y="385"/>
                  </a:lnTo>
                  <a:lnTo>
                    <a:pt x="136" y="388"/>
                  </a:lnTo>
                  <a:lnTo>
                    <a:pt x="137" y="389"/>
                  </a:lnTo>
                  <a:lnTo>
                    <a:pt x="144" y="392"/>
                  </a:lnTo>
                  <a:lnTo>
                    <a:pt x="146" y="393"/>
                  </a:lnTo>
                  <a:lnTo>
                    <a:pt x="152" y="396"/>
                  </a:lnTo>
                  <a:lnTo>
                    <a:pt x="154" y="397"/>
                  </a:lnTo>
                  <a:lnTo>
                    <a:pt x="162" y="40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62" name="Freeform 70"/>
            <p:cNvSpPr>
              <a:spLocks/>
            </p:cNvSpPr>
            <p:nvPr/>
          </p:nvSpPr>
          <p:spPr bwMode="auto">
            <a:xfrm>
              <a:off x="1410" y="3715"/>
              <a:ext cx="78" cy="49"/>
            </a:xfrm>
            <a:custGeom>
              <a:avLst/>
              <a:gdLst>
                <a:gd name="T0" fmla="*/ 156 w 156"/>
                <a:gd name="T1" fmla="*/ 99 h 99"/>
                <a:gd name="T2" fmla="*/ 0 w 156"/>
                <a:gd name="T3" fmla="*/ 83 h 99"/>
                <a:gd name="T4" fmla="*/ 45 w 156"/>
                <a:gd name="T5" fmla="*/ 53 h 99"/>
                <a:gd name="T6" fmla="*/ 34 w 156"/>
                <a:gd name="T7" fmla="*/ 0 h 99"/>
                <a:gd name="T8" fmla="*/ 156 w 156"/>
                <a:gd name="T9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" h="99">
                  <a:moveTo>
                    <a:pt x="156" y="99"/>
                  </a:moveTo>
                  <a:lnTo>
                    <a:pt x="0" y="83"/>
                  </a:lnTo>
                  <a:lnTo>
                    <a:pt x="45" y="53"/>
                  </a:lnTo>
                  <a:lnTo>
                    <a:pt x="34" y="0"/>
                  </a:lnTo>
                  <a:lnTo>
                    <a:pt x="156" y="99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63" name="Oval 71"/>
            <p:cNvSpPr>
              <a:spLocks noChangeArrowheads="1"/>
            </p:cNvSpPr>
            <p:nvPr/>
          </p:nvSpPr>
          <p:spPr bwMode="auto">
            <a:xfrm>
              <a:off x="1233" y="3578"/>
              <a:ext cx="33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64" name="Oval 72"/>
            <p:cNvSpPr>
              <a:spLocks noChangeArrowheads="1"/>
            </p:cNvSpPr>
            <p:nvPr/>
          </p:nvSpPr>
          <p:spPr bwMode="auto">
            <a:xfrm>
              <a:off x="1233" y="3646"/>
              <a:ext cx="33" cy="33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65" name="Rectangle 73"/>
            <p:cNvSpPr>
              <a:spLocks noChangeArrowheads="1"/>
            </p:cNvSpPr>
            <p:nvPr/>
          </p:nvSpPr>
          <p:spPr bwMode="auto">
            <a:xfrm>
              <a:off x="1349" y="353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</p:grpSp>
      <p:grpSp>
        <p:nvGrpSpPr>
          <p:cNvPr id="8266" name="Group 74"/>
          <p:cNvGrpSpPr>
            <a:grpSpLocks/>
          </p:cNvGrpSpPr>
          <p:nvPr/>
        </p:nvGrpSpPr>
        <p:grpSpPr bwMode="auto">
          <a:xfrm>
            <a:off x="2833688" y="4957763"/>
            <a:ext cx="1722437" cy="1116012"/>
            <a:chOff x="1785" y="3305"/>
            <a:chExt cx="1085" cy="703"/>
          </a:xfrm>
        </p:grpSpPr>
        <p:sp>
          <p:nvSpPr>
            <p:cNvPr id="8267" name="Line 75"/>
            <p:cNvSpPr>
              <a:spLocks noChangeShapeType="1"/>
            </p:cNvSpPr>
            <p:nvPr/>
          </p:nvSpPr>
          <p:spPr bwMode="auto">
            <a:xfrm>
              <a:off x="1785" y="3651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68" name="Freeform 76"/>
            <p:cNvSpPr>
              <a:spLocks/>
            </p:cNvSpPr>
            <p:nvPr/>
          </p:nvSpPr>
          <p:spPr bwMode="auto">
            <a:xfrm>
              <a:off x="2110" y="3629"/>
              <a:ext cx="75" cy="44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69" name="Rectangle 77"/>
            <p:cNvSpPr>
              <a:spLocks noChangeArrowheads="1"/>
            </p:cNvSpPr>
            <p:nvPr/>
          </p:nvSpPr>
          <p:spPr bwMode="auto">
            <a:xfrm>
              <a:off x="2158" y="339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8270" name="Rectangle 78"/>
            <p:cNvSpPr>
              <a:spLocks noChangeArrowheads="1"/>
            </p:cNvSpPr>
            <p:nvPr/>
          </p:nvSpPr>
          <p:spPr bwMode="auto">
            <a:xfrm>
              <a:off x="2279" y="33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71" name="Rectangle 79"/>
            <p:cNvSpPr>
              <a:spLocks noChangeArrowheads="1"/>
            </p:cNvSpPr>
            <p:nvPr/>
          </p:nvSpPr>
          <p:spPr bwMode="auto">
            <a:xfrm>
              <a:off x="2351" y="33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72" name="Rectangle 80"/>
            <p:cNvSpPr>
              <a:spLocks noChangeArrowheads="1"/>
            </p:cNvSpPr>
            <p:nvPr/>
          </p:nvSpPr>
          <p:spPr bwMode="auto">
            <a:xfrm>
              <a:off x="2423" y="3349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2</a:t>
              </a:r>
              <a:endParaRPr lang="ru-RU" altLang="ru-RU"/>
            </a:p>
          </p:txBody>
        </p:sp>
        <p:sp>
          <p:nvSpPr>
            <p:cNvPr id="8273" name="Rectangle 81"/>
            <p:cNvSpPr>
              <a:spLocks noChangeArrowheads="1"/>
            </p:cNvSpPr>
            <p:nvPr/>
          </p:nvSpPr>
          <p:spPr bwMode="auto">
            <a:xfrm>
              <a:off x="2468" y="34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74" name="Rectangle 82"/>
            <p:cNvSpPr>
              <a:spLocks noChangeArrowheads="1"/>
            </p:cNvSpPr>
            <p:nvPr/>
          </p:nvSpPr>
          <p:spPr bwMode="auto">
            <a:xfrm>
              <a:off x="2540" y="34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75" name="Rectangle 83"/>
            <p:cNvSpPr>
              <a:spLocks noChangeArrowheads="1"/>
            </p:cNvSpPr>
            <p:nvPr/>
          </p:nvSpPr>
          <p:spPr bwMode="auto">
            <a:xfrm>
              <a:off x="2686" y="33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76" name="Rectangle 84"/>
            <p:cNvSpPr>
              <a:spLocks noChangeArrowheads="1"/>
            </p:cNvSpPr>
            <p:nvPr/>
          </p:nvSpPr>
          <p:spPr bwMode="auto">
            <a:xfrm>
              <a:off x="2758" y="33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77" name="Rectangle 85"/>
            <p:cNvSpPr>
              <a:spLocks noChangeArrowheads="1"/>
            </p:cNvSpPr>
            <p:nvPr/>
          </p:nvSpPr>
          <p:spPr bwMode="auto">
            <a:xfrm>
              <a:off x="2830" y="3349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8278" name="Line 86"/>
            <p:cNvSpPr>
              <a:spLocks noChangeShapeType="1"/>
            </p:cNvSpPr>
            <p:nvPr/>
          </p:nvSpPr>
          <p:spPr bwMode="auto">
            <a:xfrm flipV="1">
              <a:off x="2243" y="3412"/>
              <a:ext cx="43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79" name="Line 87"/>
            <p:cNvSpPr>
              <a:spLocks noChangeShapeType="1"/>
            </p:cNvSpPr>
            <p:nvPr/>
          </p:nvSpPr>
          <p:spPr bwMode="auto">
            <a:xfrm>
              <a:off x="2461" y="3415"/>
              <a:ext cx="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80" name="Line 88"/>
            <p:cNvSpPr>
              <a:spLocks noChangeShapeType="1"/>
            </p:cNvSpPr>
            <p:nvPr/>
          </p:nvSpPr>
          <p:spPr bwMode="auto">
            <a:xfrm flipV="1">
              <a:off x="2612" y="3389"/>
              <a:ext cx="60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81" name="Rectangle 89"/>
            <p:cNvSpPr>
              <a:spLocks noChangeArrowheads="1"/>
            </p:cNvSpPr>
            <p:nvPr/>
          </p:nvSpPr>
          <p:spPr bwMode="auto">
            <a:xfrm>
              <a:off x="2511" y="3741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82" name="Rectangle 90"/>
            <p:cNvSpPr>
              <a:spLocks noChangeArrowheads="1"/>
            </p:cNvSpPr>
            <p:nvPr/>
          </p:nvSpPr>
          <p:spPr bwMode="auto">
            <a:xfrm>
              <a:off x="2598" y="3741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8283" name="Line 91"/>
            <p:cNvSpPr>
              <a:spLocks noChangeShapeType="1"/>
            </p:cNvSpPr>
            <p:nvPr/>
          </p:nvSpPr>
          <p:spPr bwMode="auto">
            <a:xfrm>
              <a:off x="2640" y="3864"/>
              <a:ext cx="0" cy="1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84" name="Line 92"/>
            <p:cNvSpPr>
              <a:spLocks noChangeShapeType="1"/>
            </p:cNvSpPr>
            <p:nvPr/>
          </p:nvSpPr>
          <p:spPr bwMode="auto">
            <a:xfrm>
              <a:off x="2640" y="4008"/>
              <a:ext cx="20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85" name="Line 93"/>
            <p:cNvSpPr>
              <a:spLocks noChangeShapeType="1"/>
            </p:cNvSpPr>
            <p:nvPr/>
          </p:nvSpPr>
          <p:spPr bwMode="auto">
            <a:xfrm flipH="1">
              <a:off x="2440" y="4008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86" name="Line 94"/>
            <p:cNvSpPr>
              <a:spLocks noChangeShapeType="1"/>
            </p:cNvSpPr>
            <p:nvPr/>
          </p:nvSpPr>
          <p:spPr bwMode="auto">
            <a:xfrm>
              <a:off x="2543" y="3345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87" name="Line 95"/>
            <p:cNvSpPr>
              <a:spLocks noChangeShapeType="1"/>
            </p:cNvSpPr>
            <p:nvPr/>
          </p:nvSpPr>
          <p:spPr bwMode="auto">
            <a:xfrm>
              <a:off x="2522" y="3366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88" name="Oval 96"/>
            <p:cNvSpPr>
              <a:spLocks noChangeArrowheads="1"/>
            </p:cNvSpPr>
            <p:nvPr/>
          </p:nvSpPr>
          <p:spPr bwMode="auto">
            <a:xfrm>
              <a:off x="2505" y="3328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89" name="Line 97"/>
            <p:cNvSpPr>
              <a:spLocks noChangeShapeType="1"/>
            </p:cNvSpPr>
            <p:nvPr/>
          </p:nvSpPr>
          <p:spPr bwMode="auto">
            <a:xfrm>
              <a:off x="2672" y="3711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90" name="Oval 98"/>
            <p:cNvSpPr>
              <a:spLocks noChangeArrowheads="1"/>
            </p:cNvSpPr>
            <p:nvPr/>
          </p:nvSpPr>
          <p:spPr bwMode="auto">
            <a:xfrm>
              <a:off x="2655" y="3673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291" name="Group 99"/>
          <p:cNvGrpSpPr>
            <a:grpSpLocks/>
          </p:cNvGrpSpPr>
          <p:nvPr/>
        </p:nvGrpSpPr>
        <p:grpSpPr bwMode="auto">
          <a:xfrm>
            <a:off x="4489450" y="4640263"/>
            <a:ext cx="1414463" cy="1431925"/>
            <a:chOff x="2828" y="3105"/>
            <a:chExt cx="891" cy="902"/>
          </a:xfrm>
        </p:grpSpPr>
        <p:sp>
          <p:nvSpPr>
            <p:cNvPr id="8292" name="Line 100"/>
            <p:cNvSpPr>
              <a:spLocks noChangeShapeType="1"/>
            </p:cNvSpPr>
            <p:nvPr/>
          </p:nvSpPr>
          <p:spPr bwMode="auto">
            <a:xfrm>
              <a:off x="2828" y="3651"/>
              <a:ext cx="4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93" name="Freeform 101"/>
            <p:cNvSpPr>
              <a:spLocks/>
            </p:cNvSpPr>
            <p:nvPr/>
          </p:nvSpPr>
          <p:spPr bwMode="auto">
            <a:xfrm>
              <a:off x="3153" y="3628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94" name="Rectangle 102"/>
            <p:cNvSpPr>
              <a:spLocks noChangeArrowheads="1"/>
            </p:cNvSpPr>
            <p:nvPr/>
          </p:nvSpPr>
          <p:spPr bwMode="auto">
            <a:xfrm>
              <a:off x="3248" y="3396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8295" name="Rectangle 103"/>
            <p:cNvSpPr>
              <a:spLocks noChangeArrowheads="1"/>
            </p:cNvSpPr>
            <p:nvPr/>
          </p:nvSpPr>
          <p:spPr bwMode="auto">
            <a:xfrm>
              <a:off x="3368" y="33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96" name="Rectangle 104"/>
            <p:cNvSpPr>
              <a:spLocks noChangeArrowheads="1"/>
            </p:cNvSpPr>
            <p:nvPr/>
          </p:nvSpPr>
          <p:spPr bwMode="auto">
            <a:xfrm>
              <a:off x="3496" y="34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297" name="Rectangle 105"/>
            <p:cNvSpPr>
              <a:spLocks noChangeArrowheads="1"/>
            </p:cNvSpPr>
            <p:nvPr/>
          </p:nvSpPr>
          <p:spPr bwMode="auto">
            <a:xfrm>
              <a:off x="3568" y="34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298" name="Rectangle 106"/>
            <p:cNvSpPr>
              <a:spLocks noChangeArrowheads="1"/>
            </p:cNvSpPr>
            <p:nvPr/>
          </p:nvSpPr>
          <p:spPr bwMode="auto">
            <a:xfrm>
              <a:off x="3640" y="3449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8299" name="Rectangle 107"/>
            <p:cNvSpPr>
              <a:spLocks noChangeArrowheads="1"/>
            </p:cNvSpPr>
            <p:nvPr/>
          </p:nvSpPr>
          <p:spPr bwMode="auto">
            <a:xfrm>
              <a:off x="3368" y="31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300" name="Rectangle 108"/>
            <p:cNvSpPr>
              <a:spLocks noChangeArrowheads="1"/>
            </p:cNvSpPr>
            <p:nvPr/>
          </p:nvSpPr>
          <p:spPr bwMode="auto">
            <a:xfrm>
              <a:off x="3440" y="3105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301" name="Rectangle 109"/>
            <p:cNvSpPr>
              <a:spLocks noChangeArrowheads="1"/>
            </p:cNvSpPr>
            <p:nvPr/>
          </p:nvSpPr>
          <p:spPr bwMode="auto">
            <a:xfrm>
              <a:off x="3512" y="315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8302" name="Line 110"/>
            <p:cNvSpPr>
              <a:spLocks noChangeShapeType="1"/>
            </p:cNvSpPr>
            <p:nvPr/>
          </p:nvSpPr>
          <p:spPr bwMode="auto">
            <a:xfrm flipV="1">
              <a:off x="3331" y="3412"/>
              <a:ext cx="44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03" name="Line 111"/>
            <p:cNvSpPr>
              <a:spLocks noChangeShapeType="1"/>
            </p:cNvSpPr>
            <p:nvPr/>
          </p:nvSpPr>
          <p:spPr bwMode="auto">
            <a:xfrm>
              <a:off x="3445" y="3415"/>
              <a:ext cx="38" cy="2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04" name="Line 112"/>
            <p:cNvSpPr>
              <a:spLocks noChangeShapeType="1"/>
            </p:cNvSpPr>
            <p:nvPr/>
          </p:nvSpPr>
          <p:spPr bwMode="auto">
            <a:xfrm flipV="1">
              <a:off x="3400" y="3212"/>
              <a:ext cx="0" cy="9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05" name="Rectangle 113"/>
            <p:cNvSpPr>
              <a:spLocks noChangeArrowheads="1"/>
            </p:cNvSpPr>
            <p:nvPr/>
          </p:nvSpPr>
          <p:spPr bwMode="auto">
            <a:xfrm>
              <a:off x="3390" y="3741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306" name="Rectangle 114"/>
            <p:cNvSpPr>
              <a:spLocks noChangeArrowheads="1"/>
            </p:cNvSpPr>
            <p:nvPr/>
          </p:nvSpPr>
          <p:spPr bwMode="auto">
            <a:xfrm>
              <a:off x="3477" y="3741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8307" name="Line 115"/>
            <p:cNvSpPr>
              <a:spLocks noChangeShapeType="1"/>
            </p:cNvSpPr>
            <p:nvPr/>
          </p:nvSpPr>
          <p:spPr bwMode="auto">
            <a:xfrm>
              <a:off x="3519" y="3864"/>
              <a:ext cx="0" cy="1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08" name="Line 116"/>
            <p:cNvSpPr>
              <a:spLocks noChangeShapeType="1"/>
            </p:cNvSpPr>
            <p:nvPr/>
          </p:nvSpPr>
          <p:spPr bwMode="auto">
            <a:xfrm>
              <a:off x="3519" y="4007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09" name="Line 117"/>
            <p:cNvSpPr>
              <a:spLocks noChangeShapeType="1"/>
            </p:cNvSpPr>
            <p:nvPr/>
          </p:nvSpPr>
          <p:spPr bwMode="auto">
            <a:xfrm flipH="1">
              <a:off x="3319" y="4007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10" name="Line 118"/>
            <p:cNvSpPr>
              <a:spLocks noChangeShapeType="1"/>
            </p:cNvSpPr>
            <p:nvPr/>
          </p:nvSpPr>
          <p:spPr bwMode="auto">
            <a:xfrm>
              <a:off x="3414" y="3464"/>
              <a:ext cx="0" cy="4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11" name="Line 119"/>
            <p:cNvSpPr>
              <a:spLocks noChangeShapeType="1"/>
            </p:cNvSpPr>
            <p:nvPr/>
          </p:nvSpPr>
          <p:spPr bwMode="auto">
            <a:xfrm>
              <a:off x="3393" y="3485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12" name="Oval 120"/>
            <p:cNvSpPr>
              <a:spLocks noChangeArrowheads="1"/>
            </p:cNvSpPr>
            <p:nvPr/>
          </p:nvSpPr>
          <p:spPr bwMode="auto">
            <a:xfrm>
              <a:off x="3376" y="3448"/>
              <a:ext cx="75" cy="75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13" name="Line 121"/>
            <p:cNvSpPr>
              <a:spLocks noChangeShapeType="1"/>
            </p:cNvSpPr>
            <p:nvPr/>
          </p:nvSpPr>
          <p:spPr bwMode="auto">
            <a:xfrm>
              <a:off x="3550" y="3710"/>
              <a:ext cx="4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14" name="Oval 122"/>
            <p:cNvSpPr>
              <a:spLocks noChangeArrowheads="1"/>
            </p:cNvSpPr>
            <p:nvPr/>
          </p:nvSpPr>
          <p:spPr bwMode="auto">
            <a:xfrm>
              <a:off x="3534" y="3673"/>
              <a:ext cx="75" cy="74"/>
            </a:xfrm>
            <a:prstGeom prst="ellips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315" name="Group 123"/>
          <p:cNvGrpSpPr>
            <a:grpSpLocks/>
          </p:cNvGrpSpPr>
          <p:nvPr/>
        </p:nvGrpSpPr>
        <p:grpSpPr bwMode="auto">
          <a:xfrm>
            <a:off x="5824538" y="4641850"/>
            <a:ext cx="1589087" cy="1431925"/>
            <a:chOff x="3669" y="3106"/>
            <a:chExt cx="1001" cy="902"/>
          </a:xfrm>
        </p:grpSpPr>
        <p:sp>
          <p:nvSpPr>
            <p:cNvPr id="8316" name="Line 124"/>
            <p:cNvSpPr>
              <a:spLocks noChangeShapeType="1"/>
            </p:cNvSpPr>
            <p:nvPr/>
          </p:nvSpPr>
          <p:spPr bwMode="auto">
            <a:xfrm>
              <a:off x="3669" y="3650"/>
              <a:ext cx="3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17" name="Freeform 125"/>
            <p:cNvSpPr>
              <a:spLocks/>
            </p:cNvSpPr>
            <p:nvPr/>
          </p:nvSpPr>
          <p:spPr bwMode="auto">
            <a:xfrm>
              <a:off x="3993" y="3628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18" name="Rectangle 126"/>
            <p:cNvSpPr>
              <a:spLocks noChangeArrowheads="1"/>
            </p:cNvSpPr>
            <p:nvPr/>
          </p:nvSpPr>
          <p:spPr bwMode="auto">
            <a:xfrm>
              <a:off x="4200" y="3397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R</a:t>
              </a:r>
              <a:endParaRPr lang="ru-RU" altLang="ru-RU"/>
            </a:p>
          </p:txBody>
        </p:sp>
        <p:sp>
          <p:nvSpPr>
            <p:cNvPr id="8319" name="Rectangle 127"/>
            <p:cNvSpPr>
              <a:spLocks noChangeArrowheads="1"/>
            </p:cNvSpPr>
            <p:nvPr/>
          </p:nvSpPr>
          <p:spPr bwMode="auto">
            <a:xfrm>
              <a:off x="4320" y="33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320" name="Rectangle 128"/>
            <p:cNvSpPr>
              <a:spLocks noChangeArrowheads="1"/>
            </p:cNvSpPr>
            <p:nvPr/>
          </p:nvSpPr>
          <p:spPr bwMode="auto">
            <a:xfrm>
              <a:off x="4448" y="34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321" name="Rectangle 129"/>
            <p:cNvSpPr>
              <a:spLocks noChangeArrowheads="1"/>
            </p:cNvSpPr>
            <p:nvPr/>
          </p:nvSpPr>
          <p:spPr bwMode="auto">
            <a:xfrm>
              <a:off x="4520" y="34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322" name="Rectangle 130"/>
            <p:cNvSpPr>
              <a:spLocks noChangeArrowheads="1"/>
            </p:cNvSpPr>
            <p:nvPr/>
          </p:nvSpPr>
          <p:spPr bwMode="auto">
            <a:xfrm>
              <a:off x="4592" y="345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8323" name="Rectangle 131"/>
            <p:cNvSpPr>
              <a:spLocks noChangeArrowheads="1"/>
            </p:cNvSpPr>
            <p:nvPr/>
          </p:nvSpPr>
          <p:spPr bwMode="auto">
            <a:xfrm>
              <a:off x="4320" y="31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C</a:t>
              </a:r>
              <a:endParaRPr lang="ru-RU" altLang="ru-RU"/>
            </a:p>
          </p:txBody>
        </p:sp>
        <p:sp>
          <p:nvSpPr>
            <p:cNvPr id="8324" name="Rectangle 132"/>
            <p:cNvSpPr>
              <a:spLocks noChangeArrowheads="1"/>
            </p:cNvSpPr>
            <p:nvPr/>
          </p:nvSpPr>
          <p:spPr bwMode="auto">
            <a:xfrm>
              <a:off x="4392" y="3106"/>
              <a:ext cx="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3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325" name="Rectangle 133"/>
            <p:cNvSpPr>
              <a:spLocks noChangeArrowheads="1"/>
            </p:cNvSpPr>
            <p:nvPr/>
          </p:nvSpPr>
          <p:spPr bwMode="auto">
            <a:xfrm>
              <a:off x="4464" y="3151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900">
                  <a:solidFill>
                    <a:srgbClr val="000000"/>
                  </a:solidFill>
                </a:rPr>
                <a:t>3</a:t>
              </a:r>
              <a:endParaRPr lang="ru-RU" altLang="ru-RU"/>
            </a:p>
          </p:txBody>
        </p:sp>
        <p:sp>
          <p:nvSpPr>
            <p:cNvPr id="8326" name="Line 134"/>
            <p:cNvSpPr>
              <a:spLocks noChangeShapeType="1"/>
            </p:cNvSpPr>
            <p:nvPr/>
          </p:nvSpPr>
          <p:spPr bwMode="auto">
            <a:xfrm flipV="1">
              <a:off x="4283" y="3413"/>
              <a:ext cx="44" cy="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27" name="Line 135"/>
            <p:cNvSpPr>
              <a:spLocks noChangeShapeType="1"/>
            </p:cNvSpPr>
            <p:nvPr/>
          </p:nvSpPr>
          <p:spPr bwMode="auto">
            <a:xfrm>
              <a:off x="4396" y="3416"/>
              <a:ext cx="39" cy="2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28" name="Line 136"/>
            <p:cNvSpPr>
              <a:spLocks noChangeShapeType="1"/>
            </p:cNvSpPr>
            <p:nvPr/>
          </p:nvSpPr>
          <p:spPr bwMode="auto">
            <a:xfrm flipV="1">
              <a:off x="4351" y="3213"/>
              <a:ext cx="0" cy="9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29" name="Rectangle 137"/>
            <p:cNvSpPr>
              <a:spLocks noChangeArrowheads="1"/>
            </p:cNvSpPr>
            <p:nvPr/>
          </p:nvSpPr>
          <p:spPr bwMode="auto">
            <a:xfrm>
              <a:off x="4342" y="374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330" name="Rectangle 138"/>
            <p:cNvSpPr>
              <a:spLocks noChangeArrowheads="1"/>
            </p:cNvSpPr>
            <p:nvPr/>
          </p:nvSpPr>
          <p:spPr bwMode="auto">
            <a:xfrm>
              <a:off x="4429" y="3742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A</a:t>
              </a:r>
              <a:endParaRPr lang="ru-RU" altLang="ru-RU"/>
            </a:p>
          </p:txBody>
        </p:sp>
        <p:sp>
          <p:nvSpPr>
            <p:cNvPr id="8331" name="Line 139"/>
            <p:cNvSpPr>
              <a:spLocks noChangeShapeType="1"/>
            </p:cNvSpPr>
            <p:nvPr/>
          </p:nvSpPr>
          <p:spPr bwMode="auto">
            <a:xfrm>
              <a:off x="4471" y="3865"/>
              <a:ext cx="0" cy="14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32" name="Line 140"/>
            <p:cNvSpPr>
              <a:spLocks noChangeShapeType="1"/>
            </p:cNvSpPr>
            <p:nvPr/>
          </p:nvSpPr>
          <p:spPr bwMode="auto">
            <a:xfrm>
              <a:off x="4471" y="4008"/>
              <a:ext cx="1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33" name="Line 141"/>
            <p:cNvSpPr>
              <a:spLocks noChangeShapeType="1"/>
            </p:cNvSpPr>
            <p:nvPr/>
          </p:nvSpPr>
          <p:spPr bwMode="auto">
            <a:xfrm flipH="1">
              <a:off x="4271" y="4008"/>
              <a:ext cx="20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34" name="Rectangle 142"/>
            <p:cNvSpPr>
              <a:spLocks noChangeArrowheads="1"/>
            </p:cNvSpPr>
            <p:nvPr/>
          </p:nvSpPr>
          <p:spPr bwMode="auto">
            <a:xfrm>
              <a:off x="4491" y="3547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altLang="ru-RU" sz="1500">
                  <a:solidFill>
                    <a:srgbClr val="000000"/>
                  </a:solidFill>
                </a:rPr>
                <a:t>H</a:t>
              </a:r>
              <a:endParaRPr lang="ru-RU" altLang="ru-RU"/>
            </a:p>
          </p:txBody>
        </p:sp>
        <p:sp>
          <p:nvSpPr>
            <p:cNvPr id="8335" name="Freeform 143"/>
            <p:cNvSpPr>
              <a:spLocks/>
            </p:cNvSpPr>
            <p:nvPr/>
          </p:nvSpPr>
          <p:spPr bwMode="auto">
            <a:xfrm>
              <a:off x="4381" y="3509"/>
              <a:ext cx="87" cy="217"/>
            </a:xfrm>
            <a:custGeom>
              <a:avLst/>
              <a:gdLst>
                <a:gd name="T0" fmla="*/ 7 w 116"/>
                <a:gd name="T1" fmla="*/ 287 h 290"/>
                <a:gd name="T2" fmla="*/ 18 w 116"/>
                <a:gd name="T3" fmla="*/ 282 h 290"/>
                <a:gd name="T4" fmla="*/ 25 w 116"/>
                <a:gd name="T5" fmla="*/ 278 h 290"/>
                <a:gd name="T6" fmla="*/ 35 w 116"/>
                <a:gd name="T7" fmla="*/ 273 h 290"/>
                <a:gd name="T8" fmla="*/ 41 w 116"/>
                <a:gd name="T9" fmla="*/ 269 h 290"/>
                <a:gd name="T10" fmla="*/ 50 w 116"/>
                <a:gd name="T11" fmla="*/ 262 h 290"/>
                <a:gd name="T12" fmla="*/ 55 w 116"/>
                <a:gd name="T13" fmla="*/ 258 h 290"/>
                <a:gd name="T14" fmla="*/ 64 w 116"/>
                <a:gd name="T15" fmla="*/ 251 h 290"/>
                <a:gd name="T16" fmla="*/ 69 w 116"/>
                <a:gd name="T17" fmla="*/ 246 h 290"/>
                <a:gd name="T18" fmla="*/ 76 w 116"/>
                <a:gd name="T19" fmla="*/ 239 h 290"/>
                <a:gd name="T20" fmla="*/ 80 w 116"/>
                <a:gd name="T21" fmla="*/ 234 h 290"/>
                <a:gd name="T22" fmla="*/ 86 w 116"/>
                <a:gd name="T23" fmla="*/ 226 h 290"/>
                <a:gd name="T24" fmla="*/ 90 w 116"/>
                <a:gd name="T25" fmla="*/ 220 h 290"/>
                <a:gd name="T26" fmla="*/ 95 w 116"/>
                <a:gd name="T27" fmla="*/ 212 h 290"/>
                <a:gd name="T28" fmla="*/ 98 w 116"/>
                <a:gd name="T29" fmla="*/ 207 h 290"/>
                <a:gd name="T30" fmla="*/ 102 w 116"/>
                <a:gd name="T31" fmla="*/ 198 h 290"/>
                <a:gd name="T32" fmla="*/ 105 w 116"/>
                <a:gd name="T33" fmla="*/ 192 h 290"/>
                <a:gd name="T34" fmla="*/ 108 w 116"/>
                <a:gd name="T35" fmla="*/ 184 h 290"/>
                <a:gd name="T36" fmla="*/ 110 w 116"/>
                <a:gd name="T37" fmla="*/ 178 h 290"/>
                <a:gd name="T38" fmla="*/ 112 w 116"/>
                <a:gd name="T39" fmla="*/ 169 h 290"/>
                <a:gd name="T40" fmla="*/ 113 w 116"/>
                <a:gd name="T41" fmla="*/ 163 h 290"/>
                <a:gd name="T42" fmla="*/ 115 w 116"/>
                <a:gd name="T43" fmla="*/ 153 h 290"/>
                <a:gd name="T44" fmla="*/ 115 w 116"/>
                <a:gd name="T45" fmla="*/ 147 h 290"/>
                <a:gd name="T46" fmla="*/ 116 w 116"/>
                <a:gd name="T47" fmla="*/ 138 h 290"/>
                <a:gd name="T48" fmla="*/ 115 w 116"/>
                <a:gd name="T49" fmla="*/ 132 h 290"/>
                <a:gd name="T50" fmla="*/ 115 w 116"/>
                <a:gd name="T51" fmla="*/ 122 h 290"/>
                <a:gd name="T52" fmla="*/ 114 w 116"/>
                <a:gd name="T53" fmla="*/ 116 h 290"/>
                <a:gd name="T54" fmla="*/ 112 w 116"/>
                <a:gd name="T55" fmla="*/ 107 h 290"/>
                <a:gd name="T56" fmla="*/ 111 w 116"/>
                <a:gd name="T57" fmla="*/ 101 h 290"/>
                <a:gd name="T58" fmla="*/ 108 w 116"/>
                <a:gd name="T59" fmla="*/ 91 h 290"/>
                <a:gd name="T60" fmla="*/ 106 w 116"/>
                <a:gd name="T61" fmla="*/ 85 h 290"/>
                <a:gd name="T62" fmla="*/ 102 w 116"/>
                <a:gd name="T63" fmla="*/ 76 h 290"/>
                <a:gd name="T64" fmla="*/ 99 w 116"/>
                <a:gd name="T65" fmla="*/ 70 h 290"/>
                <a:gd name="T66" fmla="*/ 94 w 116"/>
                <a:gd name="T67" fmla="*/ 61 h 290"/>
                <a:gd name="T68" fmla="*/ 91 w 116"/>
                <a:gd name="T69" fmla="*/ 55 h 290"/>
                <a:gd name="T70" fmla="*/ 85 w 116"/>
                <a:gd name="T71" fmla="*/ 46 h 290"/>
                <a:gd name="T72" fmla="*/ 80 w 116"/>
                <a:gd name="T73" fmla="*/ 40 h 290"/>
                <a:gd name="T74" fmla="*/ 73 w 116"/>
                <a:gd name="T75" fmla="*/ 32 h 290"/>
                <a:gd name="T76" fmla="*/ 69 w 116"/>
                <a:gd name="T77" fmla="*/ 26 h 290"/>
                <a:gd name="T78" fmla="*/ 61 w 116"/>
                <a:gd name="T79" fmla="*/ 18 h 290"/>
                <a:gd name="T80" fmla="*/ 55 w 116"/>
                <a:gd name="T81" fmla="*/ 13 h 290"/>
                <a:gd name="T82" fmla="*/ 46 w 116"/>
                <a:gd name="T83" fmla="*/ 5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6" h="290">
                  <a:moveTo>
                    <a:pt x="0" y="290"/>
                  </a:moveTo>
                  <a:lnTo>
                    <a:pt x="6" y="288"/>
                  </a:lnTo>
                  <a:lnTo>
                    <a:pt x="7" y="287"/>
                  </a:lnTo>
                  <a:lnTo>
                    <a:pt x="12" y="285"/>
                  </a:lnTo>
                  <a:lnTo>
                    <a:pt x="13" y="284"/>
                  </a:lnTo>
                  <a:lnTo>
                    <a:pt x="18" y="282"/>
                  </a:lnTo>
                  <a:lnTo>
                    <a:pt x="19" y="281"/>
                  </a:lnTo>
                  <a:lnTo>
                    <a:pt x="23" y="279"/>
                  </a:lnTo>
                  <a:lnTo>
                    <a:pt x="25" y="278"/>
                  </a:lnTo>
                  <a:lnTo>
                    <a:pt x="29" y="276"/>
                  </a:lnTo>
                  <a:lnTo>
                    <a:pt x="30" y="275"/>
                  </a:lnTo>
                  <a:lnTo>
                    <a:pt x="35" y="273"/>
                  </a:lnTo>
                  <a:lnTo>
                    <a:pt x="36" y="272"/>
                  </a:lnTo>
                  <a:lnTo>
                    <a:pt x="40" y="269"/>
                  </a:lnTo>
                  <a:lnTo>
                    <a:pt x="41" y="269"/>
                  </a:lnTo>
                  <a:lnTo>
                    <a:pt x="45" y="266"/>
                  </a:lnTo>
                  <a:lnTo>
                    <a:pt x="46" y="265"/>
                  </a:lnTo>
                  <a:lnTo>
                    <a:pt x="50" y="262"/>
                  </a:lnTo>
                  <a:lnTo>
                    <a:pt x="51" y="261"/>
                  </a:lnTo>
                  <a:lnTo>
                    <a:pt x="55" y="258"/>
                  </a:lnTo>
                  <a:lnTo>
                    <a:pt x="55" y="258"/>
                  </a:lnTo>
                  <a:lnTo>
                    <a:pt x="59" y="255"/>
                  </a:lnTo>
                  <a:lnTo>
                    <a:pt x="60" y="254"/>
                  </a:lnTo>
                  <a:lnTo>
                    <a:pt x="64" y="251"/>
                  </a:lnTo>
                  <a:lnTo>
                    <a:pt x="64" y="250"/>
                  </a:lnTo>
                  <a:lnTo>
                    <a:pt x="68" y="247"/>
                  </a:lnTo>
                  <a:lnTo>
                    <a:pt x="69" y="246"/>
                  </a:lnTo>
                  <a:lnTo>
                    <a:pt x="72" y="243"/>
                  </a:lnTo>
                  <a:lnTo>
                    <a:pt x="73" y="242"/>
                  </a:lnTo>
                  <a:lnTo>
                    <a:pt x="76" y="239"/>
                  </a:lnTo>
                  <a:lnTo>
                    <a:pt x="76" y="238"/>
                  </a:lnTo>
                  <a:lnTo>
                    <a:pt x="79" y="234"/>
                  </a:lnTo>
                  <a:lnTo>
                    <a:pt x="80" y="234"/>
                  </a:lnTo>
                  <a:lnTo>
                    <a:pt x="83" y="230"/>
                  </a:lnTo>
                  <a:lnTo>
                    <a:pt x="84" y="229"/>
                  </a:lnTo>
                  <a:lnTo>
                    <a:pt x="86" y="226"/>
                  </a:lnTo>
                  <a:lnTo>
                    <a:pt x="87" y="225"/>
                  </a:lnTo>
                  <a:lnTo>
                    <a:pt x="89" y="221"/>
                  </a:lnTo>
                  <a:lnTo>
                    <a:pt x="90" y="220"/>
                  </a:lnTo>
                  <a:lnTo>
                    <a:pt x="92" y="217"/>
                  </a:lnTo>
                  <a:lnTo>
                    <a:pt x="93" y="216"/>
                  </a:lnTo>
                  <a:lnTo>
                    <a:pt x="95" y="212"/>
                  </a:lnTo>
                  <a:lnTo>
                    <a:pt x="96" y="211"/>
                  </a:lnTo>
                  <a:lnTo>
                    <a:pt x="98" y="208"/>
                  </a:lnTo>
                  <a:lnTo>
                    <a:pt x="98" y="207"/>
                  </a:lnTo>
                  <a:lnTo>
                    <a:pt x="100" y="203"/>
                  </a:lnTo>
                  <a:lnTo>
                    <a:pt x="101" y="202"/>
                  </a:lnTo>
                  <a:lnTo>
                    <a:pt x="102" y="198"/>
                  </a:lnTo>
                  <a:lnTo>
                    <a:pt x="103" y="197"/>
                  </a:lnTo>
                  <a:lnTo>
                    <a:pt x="105" y="193"/>
                  </a:lnTo>
                  <a:lnTo>
                    <a:pt x="105" y="192"/>
                  </a:lnTo>
                  <a:lnTo>
                    <a:pt x="106" y="188"/>
                  </a:lnTo>
                  <a:lnTo>
                    <a:pt x="107" y="188"/>
                  </a:lnTo>
                  <a:lnTo>
                    <a:pt x="108" y="184"/>
                  </a:lnTo>
                  <a:lnTo>
                    <a:pt x="109" y="183"/>
                  </a:lnTo>
                  <a:lnTo>
                    <a:pt x="110" y="179"/>
                  </a:lnTo>
                  <a:lnTo>
                    <a:pt x="110" y="178"/>
                  </a:lnTo>
                  <a:lnTo>
                    <a:pt x="111" y="174"/>
                  </a:lnTo>
                  <a:lnTo>
                    <a:pt x="111" y="173"/>
                  </a:lnTo>
                  <a:lnTo>
                    <a:pt x="112" y="169"/>
                  </a:lnTo>
                  <a:lnTo>
                    <a:pt x="113" y="168"/>
                  </a:lnTo>
                  <a:lnTo>
                    <a:pt x="113" y="164"/>
                  </a:lnTo>
                  <a:lnTo>
                    <a:pt x="113" y="163"/>
                  </a:lnTo>
                  <a:lnTo>
                    <a:pt x="114" y="158"/>
                  </a:lnTo>
                  <a:lnTo>
                    <a:pt x="114" y="157"/>
                  </a:lnTo>
                  <a:lnTo>
                    <a:pt x="115" y="153"/>
                  </a:lnTo>
                  <a:lnTo>
                    <a:pt x="115" y="152"/>
                  </a:lnTo>
                  <a:lnTo>
                    <a:pt x="115" y="148"/>
                  </a:lnTo>
                  <a:lnTo>
                    <a:pt x="115" y="147"/>
                  </a:lnTo>
                  <a:lnTo>
                    <a:pt x="115" y="143"/>
                  </a:lnTo>
                  <a:lnTo>
                    <a:pt x="115" y="142"/>
                  </a:lnTo>
                  <a:lnTo>
                    <a:pt x="116" y="138"/>
                  </a:lnTo>
                  <a:lnTo>
                    <a:pt x="116" y="137"/>
                  </a:lnTo>
                  <a:lnTo>
                    <a:pt x="115" y="133"/>
                  </a:lnTo>
                  <a:lnTo>
                    <a:pt x="115" y="132"/>
                  </a:lnTo>
                  <a:lnTo>
                    <a:pt x="115" y="128"/>
                  </a:lnTo>
                  <a:lnTo>
                    <a:pt x="115" y="127"/>
                  </a:lnTo>
                  <a:lnTo>
                    <a:pt x="115" y="122"/>
                  </a:lnTo>
                  <a:lnTo>
                    <a:pt x="114" y="121"/>
                  </a:lnTo>
                  <a:lnTo>
                    <a:pt x="114" y="117"/>
                  </a:lnTo>
                  <a:lnTo>
                    <a:pt x="114" y="116"/>
                  </a:lnTo>
                  <a:lnTo>
                    <a:pt x="113" y="112"/>
                  </a:lnTo>
                  <a:lnTo>
                    <a:pt x="113" y="111"/>
                  </a:lnTo>
                  <a:lnTo>
                    <a:pt x="112" y="107"/>
                  </a:lnTo>
                  <a:lnTo>
                    <a:pt x="112" y="106"/>
                  </a:lnTo>
                  <a:lnTo>
                    <a:pt x="111" y="102"/>
                  </a:lnTo>
                  <a:lnTo>
                    <a:pt x="111" y="101"/>
                  </a:lnTo>
                  <a:lnTo>
                    <a:pt x="109" y="96"/>
                  </a:lnTo>
                  <a:lnTo>
                    <a:pt x="109" y="95"/>
                  </a:lnTo>
                  <a:lnTo>
                    <a:pt x="108" y="91"/>
                  </a:lnTo>
                  <a:lnTo>
                    <a:pt x="107" y="90"/>
                  </a:lnTo>
                  <a:lnTo>
                    <a:pt x="106" y="86"/>
                  </a:lnTo>
                  <a:lnTo>
                    <a:pt x="106" y="85"/>
                  </a:lnTo>
                  <a:lnTo>
                    <a:pt x="104" y="81"/>
                  </a:lnTo>
                  <a:lnTo>
                    <a:pt x="104" y="80"/>
                  </a:lnTo>
                  <a:lnTo>
                    <a:pt x="102" y="76"/>
                  </a:lnTo>
                  <a:lnTo>
                    <a:pt x="101" y="75"/>
                  </a:lnTo>
                  <a:lnTo>
                    <a:pt x="99" y="71"/>
                  </a:lnTo>
                  <a:lnTo>
                    <a:pt x="99" y="70"/>
                  </a:lnTo>
                  <a:lnTo>
                    <a:pt x="97" y="66"/>
                  </a:lnTo>
                  <a:lnTo>
                    <a:pt x="96" y="65"/>
                  </a:lnTo>
                  <a:lnTo>
                    <a:pt x="94" y="61"/>
                  </a:lnTo>
                  <a:lnTo>
                    <a:pt x="94" y="60"/>
                  </a:lnTo>
                  <a:lnTo>
                    <a:pt x="91" y="56"/>
                  </a:lnTo>
                  <a:lnTo>
                    <a:pt x="91" y="55"/>
                  </a:lnTo>
                  <a:lnTo>
                    <a:pt x="88" y="51"/>
                  </a:lnTo>
                  <a:lnTo>
                    <a:pt x="87" y="50"/>
                  </a:lnTo>
                  <a:lnTo>
                    <a:pt x="85" y="46"/>
                  </a:lnTo>
                  <a:lnTo>
                    <a:pt x="84" y="45"/>
                  </a:lnTo>
                  <a:lnTo>
                    <a:pt x="81" y="41"/>
                  </a:lnTo>
                  <a:lnTo>
                    <a:pt x="80" y="40"/>
                  </a:lnTo>
                  <a:lnTo>
                    <a:pt x="77" y="36"/>
                  </a:lnTo>
                  <a:lnTo>
                    <a:pt x="77" y="36"/>
                  </a:lnTo>
                  <a:lnTo>
                    <a:pt x="73" y="32"/>
                  </a:lnTo>
                  <a:lnTo>
                    <a:pt x="73" y="31"/>
                  </a:lnTo>
                  <a:lnTo>
                    <a:pt x="69" y="27"/>
                  </a:lnTo>
                  <a:lnTo>
                    <a:pt x="69" y="26"/>
                  </a:lnTo>
                  <a:lnTo>
                    <a:pt x="65" y="22"/>
                  </a:lnTo>
                  <a:lnTo>
                    <a:pt x="64" y="22"/>
                  </a:lnTo>
                  <a:lnTo>
                    <a:pt x="61" y="18"/>
                  </a:lnTo>
                  <a:lnTo>
                    <a:pt x="60" y="17"/>
                  </a:lnTo>
                  <a:lnTo>
                    <a:pt x="56" y="13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5" y="4"/>
                  </a:lnTo>
                  <a:lnTo>
                    <a:pt x="4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36" name="Freeform 144"/>
            <p:cNvSpPr>
              <a:spLocks/>
            </p:cNvSpPr>
            <p:nvPr/>
          </p:nvSpPr>
          <p:spPr bwMode="auto">
            <a:xfrm>
              <a:off x="4364" y="3471"/>
              <a:ext cx="72" cy="65"/>
            </a:xfrm>
            <a:custGeom>
              <a:avLst/>
              <a:gdLst>
                <a:gd name="T0" fmla="*/ 0 w 144"/>
                <a:gd name="T1" fmla="*/ 0 h 131"/>
                <a:gd name="T2" fmla="*/ 144 w 144"/>
                <a:gd name="T3" fmla="*/ 62 h 131"/>
                <a:gd name="T4" fmla="*/ 93 w 144"/>
                <a:gd name="T5" fmla="*/ 77 h 131"/>
                <a:gd name="T6" fmla="*/ 87 w 144"/>
                <a:gd name="T7" fmla="*/ 131 h 131"/>
                <a:gd name="T8" fmla="*/ 0 w 144"/>
                <a:gd name="T9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" h="131">
                  <a:moveTo>
                    <a:pt x="0" y="0"/>
                  </a:moveTo>
                  <a:lnTo>
                    <a:pt x="144" y="62"/>
                  </a:lnTo>
                  <a:lnTo>
                    <a:pt x="93" y="77"/>
                  </a:lnTo>
                  <a:lnTo>
                    <a:pt x="87" y="1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37" name="Oval 145"/>
            <p:cNvSpPr>
              <a:spLocks noChangeArrowheads="1"/>
            </p:cNvSpPr>
            <p:nvPr/>
          </p:nvSpPr>
          <p:spPr bwMode="auto">
            <a:xfrm>
              <a:off x="4368" y="3556"/>
              <a:ext cx="34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38" name="Oval 146"/>
            <p:cNvSpPr>
              <a:spLocks noChangeArrowheads="1"/>
            </p:cNvSpPr>
            <p:nvPr/>
          </p:nvSpPr>
          <p:spPr bwMode="auto">
            <a:xfrm>
              <a:off x="4368" y="3623"/>
              <a:ext cx="34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339" name="Group 147"/>
          <p:cNvGrpSpPr>
            <a:grpSpLocks/>
          </p:cNvGrpSpPr>
          <p:nvPr/>
        </p:nvGrpSpPr>
        <p:grpSpPr bwMode="auto">
          <a:xfrm>
            <a:off x="6669088" y="4649788"/>
            <a:ext cx="2166937" cy="1443037"/>
            <a:chOff x="4201" y="3111"/>
            <a:chExt cx="1365" cy="909"/>
          </a:xfrm>
        </p:grpSpPr>
        <p:graphicFrame>
          <p:nvGraphicFramePr>
            <p:cNvPr id="8340" name="Object 148"/>
            <p:cNvGraphicFramePr>
              <a:graphicFrameLocks noChangeAspect="1"/>
            </p:cNvGraphicFramePr>
            <p:nvPr/>
          </p:nvGraphicFramePr>
          <p:xfrm>
            <a:off x="5063" y="3111"/>
            <a:ext cx="503" cy="9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1" name="Document" r:id="rId9" imgW="638280" imgH="1152360" progId="ChemWindow.Document">
                    <p:embed/>
                  </p:oleObj>
                </mc:Choice>
                <mc:Fallback>
                  <p:oleObj name="Document" r:id="rId9" imgW="638280" imgH="1152360" progId="ChemWindow.Documen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63" y="3111"/>
                          <a:ext cx="503" cy="9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341" name="AutoShape 149"/>
            <p:cNvSpPr>
              <a:spLocks noChangeAspect="1" noChangeArrowheads="1" noTextEdit="1"/>
            </p:cNvSpPr>
            <p:nvPr/>
          </p:nvSpPr>
          <p:spPr bwMode="auto">
            <a:xfrm>
              <a:off x="4201" y="3112"/>
              <a:ext cx="816" cy="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42" name="Line 150"/>
            <p:cNvSpPr>
              <a:spLocks noChangeShapeType="1"/>
            </p:cNvSpPr>
            <p:nvPr/>
          </p:nvSpPr>
          <p:spPr bwMode="auto">
            <a:xfrm>
              <a:off x="4598" y="3651"/>
              <a:ext cx="39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43" name="Freeform 151"/>
            <p:cNvSpPr>
              <a:spLocks/>
            </p:cNvSpPr>
            <p:nvPr/>
          </p:nvSpPr>
          <p:spPr bwMode="auto">
            <a:xfrm>
              <a:off x="4922" y="3629"/>
              <a:ext cx="75" cy="45"/>
            </a:xfrm>
            <a:custGeom>
              <a:avLst/>
              <a:gdLst>
                <a:gd name="T0" fmla="*/ 150 w 150"/>
                <a:gd name="T1" fmla="*/ 45 h 90"/>
                <a:gd name="T2" fmla="*/ 0 w 150"/>
                <a:gd name="T3" fmla="*/ 90 h 90"/>
                <a:gd name="T4" fmla="*/ 30 w 150"/>
                <a:gd name="T5" fmla="*/ 45 h 90"/>
                <a:gd name="T6" fmla="*/ 0 w 150"/>
                <a:gd name="T7" fmla="*/ 0 h 90"/>
                <a:gd name="T8" fmla="*/ 150 w 150"/>
                <a:gd name="T9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90">
                  <a:moveTo>
                    <a:pt x="150" y="45"/>
                  </a:moveTo>
                  <a:lnTo>
                    <a:pt x="0" y="90"/>
                  </a:lnTo>
                  <a:lnTo>
                    <a:pt x="30" y="45"/>
                  </a:lnTo>
                  <a:lnTo>
                    <a:pt x="0" y="0"/>
                  </a:lnTo>
                  <a:lnTo>
                    <a:pt x="150" y="45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13519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2321</Words>
  <Application>Microsoft Office PowerPoint</Application>
  <PresentationFormat>Экран (4:3)</PresentationFormat>
  <Paragraphs>1093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Тема Office</vt:lpstr>
      <vt:lpstr>SPW 11.0 Graph</vt:lpstr>
      <vt:lpstr>Document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</dc:creator>
  <cp:lastModifiedBy>s</cp:lastModifiedBy>
  <cp:revision>3</cp:revision>
  <dcterms:created xsi:type="dcterms:W3CDTF">2021-10-13T07:19:38Z</dcterms:created>
  <dcterms:modified xsi:type="dcterms:W3CDTF">2021-10-20T07:49:26Z</dcterms:modified>
</cp:coreProperties>
</file>